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F660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52" y="-72"/>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1412" tIns="45706" rIns="91412" bIns="45706"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1412" tIns="45706" rIns="91412" bIns="45706" rtlCol="0"/>
          <a:lstStyle>
            <a:lvl1pPr algn="r" fontAlgn="auto">
              <a:spcBef>
                <a:spcPts val="0"/>
              </a:spcBef>
              <a:spcAft>
                <a:spcPts val="0"/>
              </a:spcAft>
              <a:defRPr sz="1300">
                <a:latin typeface="+mn-lt"/>
                <a:ea typeface="+mn-ea"/>
              </a:defRPr>
            </a:lvl1pPr>
          </a:lstStyle>
          <a:p>
            <a:pPr>
              <a:defRPr/>
            </a:pPr>
            <a:fld id="{CA95D810-6F10-48AB-8E08-20F0FCD16C97}" type="datetimeFigureOut">
              <a:rPr lang="ja-JP" altLang="en-US"/>
              <a:pPr>
                <a:defRPr/>
              </a:pPr>
              <a:t>2017/12/19</a:t>
            </a:fld>
            <a:endParaRPr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2" tIns="45706" rIns="91412" bIns="45706" rtlCol="0" anchor="ctr"/>
          <a:lstStyle/>
          <a:p>
            <a:pPr lvl="0"/>
            <a:endParaRPr lang="ja-JP" altLang="en-US" noProof="0"/>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1412" tIns="45706" rIns="91412" bIns="4570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0868"/>
            <a:ext cx="2919565" cy="493867"/>
          </a:xfrm>
          <a:prstGeom prst="rect">
            <a:avLst/>
          </a:prstGeom>
        </p:spPr>
        <p:txBody>
          <a:bodyPr vert="horz" lIns="91412" tIns="45706" rIns="91412" bIns="45706"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626" y="9370868"/>
            <a:ext cx="2919565" cy="493867"/>
          </a:xfrm>
          <a:prstGeom prst="rect">
            <a:avLst/>
          </a:prstGeom>
        </p:spPr>
        <p:txBody>
          <a:bodyPr vert="horz" lIns="91412" tIns="45706" rIns="91412" bIns="45706" rtlCol="0" anchor="b"/>
          <a:lstStyle>
            <a:lvl1pPr algn="r" fontAlgn="auto">
              <a:spcBef>
                <a:spcPts val="0"/>
              </a:spcBef>
              <a:spcAft>
                <a:spcPts val="0"/>
              </a:spcAft>
              <a:defRPr sz="1300">
                <a:latin typeface="+mn-lt"/>
                <a:ea typeface="+mn-ea"/>
              </a:defRPr>
            </a:lvl1pPr>
          </a:lstStyle>
          <a:p>
            <a:pPr>
              <a:defRPr/>
            </a:pPr>
            <a:fld id="{09DAD489-FC80-499B-B0B4-6D03E3E128D8}" type="slidenum">
              <a:rPr lang="ja-JP" altLang="en-US"/>
              <a:pPr>
                <a:defRPr/>
              </a:pPr>
              <a:t>‹#›</a:t>
            </a:fld>
            <a:endParaRPr lang="ja-JP" altLang="en-US"/>
          </a:p>
        </p:txBody>
      </p:sp>
    </p:spTree>
    <p:extLst>
      <p:ext uri="{BB962C8B-B14F-4D97-AF65-F5344CB8AC3E}">
        <p14:creationId xmlns:p14="http://schemas.microsoft.com/office/powerpoint/2010/main" val="911647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FC1CA2-F322-4D99-8DA1-4FB563FE890C}" type="slidenum">
              <a:rPr lang="ja-JP" altLang="en-US"/>
              <a:pPr fontAlgn="base">
                <a:spcBef>
                  <a:spcPct val="0"/>
                </a:spcBef>
                <a:spcAft>
                  <a:spcPct val="0"/>
                </a:spcAft>
                <a:defRPr/>
              </a:pPr>
              <a:t>1</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852ECAF-3566-46BE-B829-8D1A13116CEE}" type="datetimeFigureOut">
              <a:rPr lang="ja-JP" altLang="en-US"/>
              <a:pPr>
                <a:defRPr/>
              </a:pPr>
              <a:t>2017/12/19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5C21865-A610-4310-8971-D4975F67888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A944001B-B0E0-44A5-8FCA-5BD510DB9E3A}" type="datetimeFigureOut">
              <a:rPr lang="ja-JP" altLang="en-US"/>
              <a:pPr>
                <a:defRPr/>
              </a:pPr>
              <a:t>2017/12/19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4E59C85-0549-4DCC-BED1-1E77811B45AF}"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0131712-BDAF-478A-95B0-410E0C9C7AE4}" type="datetimeFigureOut">
              <a:rPr lang="ja-JP" altLang="en-US"/>
              <a:pPr>
                <a:defRPr/>
              </a:pPr>
              <a:t>2017/12/19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77E0473-3237-4DFA-9FDA-6AE0712844B6}"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350E394-D0A1-40F9-B44F-B8C8CFFF0C07}" type="datetimeFigureOut">
              <a:rPr lang="ja-JP" altLang="en-US"/>
              <a:pPr>
                <a:defRPr/>
              </a:pPr>
              <a:t>2017/12/19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962CFA6-0825-4A8C-A00C-A60FCFE04799}"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5452CB1-523D-414E-AA73-20B4925049DF}" type="datetimeFigureOut">
              <a:rPr lang="ja-JP" altLang="en-US"/>
              <a:pPr>
                <a:defRPr/>
              </a:pPr>
              <a:t>2017/12/19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91B8267-BC02-47F1-9BBF-512D965F1431}"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87B78C8-365F-493C-AB60-3951F8D6EACA}" type="datetimeFigureOut">
              <a:rPr lang="ja-JP" altLang="en-US"/>
              <a:pPr>
                <a:defRPr/>
              </a:pPr>
              <a:t>2017/12/19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A5AC1BC-3691-471B-A08F-B70A6CCA39A0}"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5097CF85-9DB2-4F31-BA65-C932A5C05769}" type="datetimeFigureOut">
              <a:rPr lang="ja-JP" altLang="en-US"/>
              <a:pPr>
                <a:defRPr/>
              </a:pPr>
              <a:t>2017/12/19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0D16FE34-445E-4577-8095-EBC253FA803B}"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801C148-2DFC-461E-A3DE-C2198DB1244F}" type="datetimeFigureOut">
              <a:rPr lang="ja-JP" altLang="en-US"/>
              <a:pPr>
                <a:defRPr/>
              </a:pPr>
              <a:t>2017/12/19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0D8CFC51-9202-4233-B81B-3527070659F2}"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5527858F-E156-495A-961F-C95C2A557AFD}" type="datetimeFigureOut">
              <a:rPr lang="ja-JP" altLang="en-US"/>
              <a:pPr>
                <a:defRPr/>
              </a:pPr>
              <a:t>2017/12/19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45942B07-6144-48F0-84AA-F28E6F972D2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EF4564A-56F0-442C-BB74-658110408A3E}" type="datetimeFigureOut">
              <a:rPr lang="ja-JP" altLang="en-US"/>
              <a:pPr>
                <a:defRPr/>
              </a:pPr>
              <a:t>2017/12/19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DD55B56-9B7E-41C4-80BC-0A53C06D279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ACE0874-73F4-4ABD-8ACF-1B050853329E}" type="datetimeFigureOut">
              <a:rPr lang="ja-JP" altLang="en-US"/>
              <a:pPr>
                <a:defRPr/>
              </a:pPr>
              <a:t>2017/12/19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557D237-29F0-411F-8CC8-53FBE447AA71}"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403225"/>
            <a:ext cx="6172200" cy="1681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342900" y="2352675"/>
            <a:ext cx="6172200" cy="6651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342900" y="9344025"/>
            <a:ext cx="1600200" cy="5365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C2A727A-F379-47AD-A9EA-92B3D34FC146}" type="datetimeFigureOut">
              <a:rPr lang="ja-JP" altLang="en-US"/>
              <a:pPr>
                <a:defRPr/>
              </a:pPr>
              <a:t>2017/12/19</a:t>
            </a:fld>
            <a:endParaRPr lang="ja-JP" altLang="en-US"/>
          </a:p>
        </p:txBody>
      </p:sp>
      <p:sp>
        <p:nvSpPr>
          <p:cNvPr id="5" name="フッター プレースホルダー 4"/>
          <p:cNvSpPr>
            <a:spLocks noGrp="1"/>
          </p:cNvSpPr>
          <p:nvPr>
            <p:ph type="ftr" sz="quarter" idx="3"/>
          </p:nvPr>
        </p:nvSpPr>
        <p:spPr>
          <a:xfrm>
            <a:off x="2343150" y="9344025"/>
            <a:ext cx="2171700" cy="5365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344025"/>
            <a:ext cx="1600200" cy="5365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73FB8B8-7C3C-4D7D-A2C8-2E3B5BBD83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2400" y="351284"/>
            <a:ext cx="6433199" cy="1035094"/>
          </a:xfrm>
        </p:spPr>
        <p:txBody>
          <a:bodyPr rtlCol="0">
            <a:noAutofit/>
          </a:bodyPr>
          <a:lstStyle/>
          <a:p>
            <a:pPr eaLnBrk="1" fontAlgn="auto" hangingPunct="1">
              <a:spcAft>
                <a:spcPts val="0"/>
              </a:spcAft>
              <a:defRPr/>
            </a:pPr>
            <a:r>
              <a:rPr lang="ja-JP" altLang="en-US"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中 国 ビ ジ ネ ス </a:t>
            </a:r>
            <a:r>
              <a:rPr lang="ja-JP" altLang="ja-JP"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セ</a:t>
            </a:r>
            <a:r>
              <a:rPr lang="ja-JP" altLang="en-US"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 </a:t>
            </a:r>
            <a:r>
              <a:rPr lang="ja-JP" altLang="ja-JP"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ミ</a:t>
            </a:r>
            <a:r>
              <a:rPr lang="ja-JP" altLang="en-US"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 </a:t>
            </a:r>
            <a:r>
              <a:rPr lang="ja-JP" altLang="ja-JP"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ナ</a:t>
            </a:r>
            <a:r>
              <a:rPr lang="ja-JP" altLang="en-US" sz="4300" b="1" u="sng" dirty="0"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 </a:t>
            </a:r>
            <a:r>
              <a:rPr lang="ja-JP" altLang="ja-JP" sz="4300" b="1" u="sng" dirty="0" err="1" smtClean="0">
                <a:ln w="12700">
                  <a:solidFill>
                    <a:srgbClr val="C00000"/>
                  </a:solidFill>
                  <a:prstDash val="solid"/>
                </a:ln>
                <a:pattFill prst="dkVert">
                  <a:fgClr>
                    <a:srgbClr val="FFFF66"/>
                  </a:fgClr>
                  <a:bgClr>
                    <a:srgbClr val="FF6600"/>
                  </a:bgClr>
                </a:pattFill>
                <a:effectLst>
                  <a:outerShdw blurRad="41275" dist="20320" dir="1800000" algn="tl" rotWithShape="0">
                    <a:srgbClr val="000000">
                      <a:alpha val="40000"/>
                    </a:srgbClr>
                  </a:outerShdw>
                </a:effectLst>
                <a:uFill>
                  <a:solidFill>
                    <a:srgbClr val="FFFF66"/>
                  </a:solidFill>
                </a:uFill>
              </a:rPr>
              <a:t>ー</a:t>
            </a:r>
            <a:r>
              <a:rPr lang="en-US" altLang="ja-JP" sz="1800" dirty="0" smtClean="0"/>
              <a:t/>
            </a:r>
            <a:br>
              <a:rPr lang="en-US" altLang="ja-JP" sz="1800" dirty="0" smtClean="0"/>
            </a:br>
            <a:r>
              <a:rPr lang="ja-JP" altLang="ja-JP" sz="1400" dirty="0" smtClean="0"/>
              <a:t>　</a:t>
            </a:r>
            <a:r>
              <a:rPr lang="ja-JP" altLang="ja-JP" sz="1400" b="1" dirty="0" smtClean="0"/>
              <a:t>～</a:t>
            </a:r>
            <a:r>
              <a:rPr lang="ja-JP" altLang="en-US" sz="1400" b="1" dirty="0" smtClean="0"/>
              <a:t>　習近平新体制による一帯一路の現状と最新の中国ビジネス情勢について　</a:t>
            </a:r>
            <a:r>
              <a:rPr lang="ja-JP" altLang="ja-JP" sz="1400" b="1" dirty="0" smtClean="0"/>
              <a:t>～</a:t>
            </a:r>
            <a:endPar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ea"/>
              <a:ea typeface="+mn-ea"/>
            </a:endParaRPr>
          </a:p>
        </p:txBody>
      </p:sp>
      <p:sp>
        <p:nvSpPr>
          <p:cNvPr id="3" name="サブタイトル 2"/>
          <p:cNvSpPr>
            <a:spLocks noGrp="1"/>
          </p:cNvSpPr>
          <p:nvPr>
            <p:ph type="subTitle" idx="1"/>
          </p:nvPr>
        </p:nvSpPr>
        <p:spPr>
          <a:xfrm>
            <a:off x="215901" y="2304008"/>
            <a:ext cx="6448425" cy="1008112"/>
          </a:xfrm>
        </p:spPr>
        <p:txBody>
          <a:bodyPr rtlCol="0">
            <a:normAutofit fontScale="92500" lnSpcReduction="10000"/>
          </a:bodyPr>
          <a:lstStyle/>
          <a:p>
            <a:pPr algn="l" eaLnBrk="1" fontAlgn="auto" hangingPunct="1">
              <a:spcAft>
                <a:spcPts val="0"/>
              </a:spcAft>
              <a:buFont typeface="Arial" panose="020B0604020202020204" pitchFamily="34" charset="0"/>
              <a:buNone/>
              <a:defRPr/>
            </a:pPr>
            <a:r>
              <a:rPr lang="ja-JP" altLang="en-US" sz="1200" dirty="0">
                <a:solidFill>
                  <a:schemeClr val="tx1"/>
                </a:solidFill>
                <a:latin typeface="+mn-ea"/>
              </a:rPr>
              <a:t>開催日時　　</a:t>
            </a:r>
            <a:r>
              <a:rPr lang="ja-JP" altLang="ja-JP" sz="1200" dirty="0" smtClean="0">
                <a:solidFill>
                  <a:schemeClr val="tx1"/>
                </a:solidFill>
              </a:rPr>
              <a:t>平成</a:t>
            </a:r>
            <a:r>
              <a:rPr lang="ja-JP" altLang="en-US" sz="1200" dirty="0" smtClean="0">
                <a:solidFill>
                  <a:schemeClr val="tx1"/>
                </a:solidFill>
              </a:rPr>
              <a:t>３０</a:t>
            </a:r>
            <a:r>
              <a:rPr lang="ja-JP" altLang="ja-JP" sz="1200" dirty="0" smtClean="0">
                <a:solidFill>
                  <a:schemeClr val="tx1"/>
                </a:solidFill>
              </a:rPr>
              <a:t>年</a:t>
            </a:r>
            <a:r>
              <a:rPr lang="ja-JP" altLang="en-US" sz="1200" dirty="0">
                <a:solidFill>
                  <a:schemeClr val="tx1"/>
                </a:solidFill>
              </a:rPr>
              <a:t>１</a:t>
            </a:r>
            <a:r>
              <a:rPr lang="ja-JP" altLang="ja-JP" sz="1200" dirty="0" smtClean="0">
                <a:solidFill>
                  <a:schemeClr val="tx1"/>
                </a:solidFill>
              </a:rPr>
              <a:t>月</a:t>
            </a:r>
            <a:r>
              <a:rPr lang="ja-JP" altLang="en-US" sz="1200" dirty="0" smtClean="0">
                <a:solidFill>
                  <a:schemeClr val="tx1"/>
                </a:solidFill>
              </a:rPr>
              <a:t>２２</a:t>
            </a:r>
            <a:r>
              <a:rPr lang="ja-JP" altLang="ja-JP" sz="1200" dirty="0" smtClean="0">
                <a:solidFill>
                  <a:schemeClr val="tx1"/>
                </a:solidFill>
              </a:rPr>
              <a:t>日（</a:t>
            </a:r>
            <a:r>
              <a:rPr lang="ja-JP" altLang="en-US" sz="1200" dirty="0">
                <a:solidFill>
                  <a:schemeClr val="tx1"/>
                </a:solidFill>
              </a:rPr>
              <a:t>月</a:t>
            </a:r>
            <a:r>
              <a:rPr lang="ja-JP" altLang="en-US" sz="1200" dirty="0" smtClean="0">
                <a:solidFill>
                  <a:schemeClr val="tx1"/>
                </a:solidFill>
              </a:rPr>
              <a:t>）</a:t>
            </a:r>
            <a:r>
              <a:rPr lang="ja-JP" altLang="ja-JP" sz="1200" dirty="0" smtClean="0">
                <a:solidFill>
                  <a:schemeClr val="tx1"/>
                </a:solidFill>
              </a:rPr>
              <a:t>１</a:t>
            </a:r>
            <a:r>
              <a:rPr lang="ja-JP" altLang="en-US" sz="1200" dirty="0" smtClean="0">
                <a:solidFill>
                  <a:schemeClr val="tx1"/>
                </a:solidFill>
              </a:rPr>
              <a:t>４</a:t>
            </a:r>
            <a:r>
              <a:rPr lang="ja-JP" altLang="ja-JP" sz="1200" dirty="0" smtClean="0">
                <a:solidFill>
                  <a:schemeClr val="tx1"/>
                </a:solidFill>
              </a:rPr>
              <a:t>：</a:t>
            </a:r>
            <a:r>
              <a:rPr lang="ja-JP" altLang="en-US" sz="1200" dirty="0" smtClean="0">
                <a:solidFill>
                  <a:schemeClr val="tx1"/>
                </a:solidFill>
              </a:rPr>
              <a:t>３</a:t>
            </a:r>
            <a:r>
              <a:rPr lang="ja-JP" altLang="ja-JP" sz="1200" dirty="0" smtClean="0">
                <a:solidFill>
                  <a:schemeClr val="tx1"/>
                </a:solidFill>
              </a:rPr>
              <a:t>０</a:t>
            </a:r>
            <a:r>
              <a:rPr lang="ja-JP" altLang="ja-JP" sz="1200" dirty="0">
                <a:solidFill>
                  <a:schemeClr val="tx1"/>
                </a:solidFill>
              </a:rPr>
              <a:t>～</a:t>
            </a:r>
            <a:r>
              <a:rPr lang="ja-JP" altLang="ja-JP" sz="1200" dirty="0" smtClean="0">
                <a:solidFill>
                  <a:schemeClr val="tx1"/>
                </a:solidFill>
              </a:rPr>
              <a:t>１</a:t>
            </a:r>
            <a:r>
              <a:rPr lang="ja-JP" altLang="en-US" sz="1200" dirty="0" smtClean="0">
                <a:solidFill>
                  <a:schemeClr val="tx1"/>
                </a:solidFill>
              </a:rPr>
              <a:t>７</a:t>
            </a:r>
            <a:r>
              <a:rPr lang="ja-JP" altLang="ja-JP" sz="1200" dirty="0" smtClean="0">
                <a:solidFill>
                  <a:schemeClr val="tx1"/>
                </a:solidFill>
              </a:rPr>
              <a:t>：</a:t>
            </a:r>
            <a:r>
              <a:rPr lang="ja-JP" altLang="en-US" sz="1200" dirty="0">
                <a:solidFill>
                  <a:schemeClr val="tx1"/>
                </a:solidFill>
              </a:rPr>
              <a:t>０</a:t>
            </a:r>
            <a:r>
              <a:rPr lang="ja-JP" altLang="en-US" sz="1200" dirty="0" smtClean="0">
                <a:solidFill>
                  <a:schemeClr val="tx1"/>
                </a:solidFill>
              </a:rPr>
              <a:t>０</a:t>
            </a:r>
            <a:endParaRPr lang="ja-JP" altLang="en-US" sz="1200" dirty="0">
              <a:solidFill>
                <a:schemeClr val="tx1"/>
              </a:solidFill>
              <a:latin typeface="+mn-ea"/>
            </a:endParaRPr>
          </a:p>
          <a:p>
            <a:pPr algn="l" eaLnBrk="1" fontAlgn="auto" hangingPunct="1">
              <a:spcAft>
                <a:spcPts val="0"/>
              </a:spcAft>
              <a:buFont typeface="Arial" panose="020B0604020202020204" pitchFamily="34" charset="0"/>
              <a:buNone/>
              <a:defRPr/>
            </a:pPr>
            <a:r>
              <a:rPr lang="ja-JP" altLang="en-US" sz="1200" dirty="0">
                <a:solidFill>
                  <a:schemeClr val="tx1"/>
                </a:solidFill>
                <a:latin typeface="+mn-ea"/>
              </a:rPr>
              <a:t>場　　　所　　</a:t>
            </a:r>
            <a:r>
              <a:rPr lang="ja-JP" altLang="en-US" sz="1200" dirty="0" smtClean="0">
                <a:solidFill>
                  <a:schemeClr val="tx1"/>
                </a:solidFill>
                <a:latin typeface="+mn-ea"/>
              </a:rPr>
              <a:t>神戸</a:t>
            </a:r>
            <a:r>
              <a:rPr lang="ja-JP" altLang="en-US" sz="1200" dirty="0">
                <a:solidFill>
                  <a:schemeClr val="tx1"/>
                </a:solidFill>
                <a:latin typeface="+mn-ea"/>
              </a:rPr>
              <a:t>商工貿易センタービル</a:t>
            </a:r>
            <a:r>
              <a:rPr lang="ja-JP" altLang="en-US" sz="1200" dirty="0" smtClean="0">
                <a:solidFill>
                  <a:schemeClr val="tx1"/>
                </a:solidFill>
                <a:latin typeface="+mn-ea"/>
              </a:rPr>
              <a:t>１４階会議室（神戸貿易協会内）</a:t>
            </a:r>
            <a:endParaRPr lang="ja-JP" altLang="en-US" sz="1200" dirty="0">
              <a:solidFill>
                <a:schemeClr val="tx1"/>
              </a:solidFill>
              <a:latin typeface="+mn-ea"/>
            </a:endParaRPr>
          </a:p>
          <a:p>
            <a:pPr algn="l" eaLnBrk="1" fontAlgn="auto" hangingPunct="1">
              <a:spcAft>
                <a:spcPts val="0"/>
              </a:spcAft>
              <a:buFont typeface="Arial" panose="020B0604020202020204" pitchFamily="34" charset="0"/>
              <a:buNone/>
              <a:defRPr/>
            </a:pPr>
            <a:r>
              <a:rPr lang="ja-JP" altLang="ja-JP" sz="1200" dirty="0">
                <a:solidFill>
                  <a:schemeClr val="tx1"/>
                </a:solidFill>
                <a:latin typeface="+mn-ea"/>
              </a:rPr>
              <a:t>主</a:t>
            </a:r>
            <a:r>
              <a:rPr lang="ja-JP" altLang="en-US" sz="1200" dirty="0">
                <a:solidFill>
                  <a:schemeClr val="tx1"/>
                </a:solidFill>
                <a:latin typeface="+mn-ea"/>
              </a:rPr>
              <a:t>　　</a:t>
            </a:r>
            <a:r>
              <a:rPr lang="ja-JP" altLang="ja-JP" sz="1200" dirty="0">
                <a:solidFill>
                  <a:schemeClr val="tx1"/>
                </a:solidFill>
                <a:latin typeface="+mn-ea"/>
              </a:rPr>
              <a:t>　催</a:t>
            </a:r>
            <a:r>
              <a:rPr lang="en-US" altLang="ja-JP" sz="1200" dirty="0">
                <a:solidFill>
                  <a:schemeClr val="tx1"/>
                </a:solidFill>
                <a:latin typeface="+mn-ea"/>
              </a:rPr>
              <a:t>  </a:t>
            </a:r>
            <a:r>
              <a:rPr lang="ja-JP" altLang="en-US" sz="1200" dirty="0">
                <a:solidFill>
                  <a:schemeClr val="tx1"/>
                </a:solidFill>
                <a:latin typeface="+mn-ea"/>
              </a:rPr>
              <a:t>　</a:t>
            </a:r>
            <a:r>
              <a:rPr lang="ja-JP" altLang="ja-JP" sz="1200" dirty="0">
                <a:solidFill>
                  <a:schemeClr val="tx1"/>
                </a:solidFill>
              </a:rPr>
              <a:t>神戸市、</a:t>
            </a:r>
            <a:r>
              <a:rPr lang="ja-JP" altLang="en-US" sz="1200" dirty="0">
                <a:solidFill>
                  <a:schemeClr val="tx1"/>
                </a:solidFill>
                <a:latin typeface="+mn-ea"/>
              </a:rPr>
              <a:t>ひょうご・神戸国際ビジネススクエア</a:t>
            </a:r>
            <a:endParaRPr lang="en-US" altLang="ja-JP" sz="1200" dirty="0">
              <a:solidFill>
                <a:schemeClr val="tx1"/>
              </a:solidFill>
              <a:latin typeface="+mn-ea"/>
            </a:endParaRPr>
          </a:p>
          <a:p>
            <a:pPr algn="l" eaLnBrk="1" fontAlgn="auto" hangingPunct="1">
              <a:spcAft>
                <a:spcPts val="0"/>
              </a:spcAft>
              <a:buFont typeface="Arial" panose="020B0604020202020204" pitchFamily="34" charset="0"/>
              <a:buNone/>
              <a:defRPr/>
            </a:pPr>
            <a:r>
              <a:rPr lang="ja-JP" altLang="en-US" sz="1200" dirty="0">
                <a:solidFill>
                  <a:schemeClr val="tx1"/>
                </a:solidFill>
                <a:latin typeface="+mn-ea"/>
              </a:rPr>
              <a:t>　　　　　　　　　 </a:t>
            </a:r>
            <a:r>
              <a:rPr lang="en-US" altLang="ja-JP" sz="1200" dirty="0">
                <a:solidFill>
                  <a:schemeClr val="tx1"/>
                </a:solidFill>
                <a:latin typeface="+mn-ea"/>
              </a:rPr>
              <a:t>【</a:t>
            </a:r>
            <a:r>
              <a:rPr lang="ja-JP" altLang="ja-JP" sz="1200" dirty="0">
                <a:solidFill>
                  <a:schemeClr val="tx1"/>
                </a:solidFill>
                <a:latin typeface="+mn-ea"/>
              </a:rPr>
              <a:t>神戸市</a:t>
            </a:r>
            <a:r>
              <a:rPr lang="ja-JP" altLang="en-US" sz="1200" dirty="0">
                <a:solidFill>
                  <a:schemeClr val="tx1"/>
                </a:solidFill>
                <a:latin typeface="+mn-ea"/>
              </a:rPr>
              <a:t>海外ビジネス</a:t>
            </a:r>
            <a:r>
              <a:rPr lang="ja-JP" altLang="ja-JP" sz="1200" dirty="0">
                <a:solidFill>
                  <a:schemeClr val="tx1"/>
                </a:solidFill>
                <a:latin typeface="+mn-ea"/>
              </a:rPr>
              <a:t>センター</a:t>
            </a:r>
            <a:r>
              <a:rPr lang="ja-JP" altLang="en-US" sz="1200" dirty="0">
                <a:solidFill>
                  <a:schemeClr val="tx1"/>
                </a:solidFill>
                <a:latin typeface="+mn-ea"/>
              </a:rPr>
              <a:t>、ジェトロ神戸、ひょうご海外ビジネスセンター</a:t>
            </a:r>
            <a:r>
              <a:rPr lang="en-US" altLang="ja-JP" sz="1200" dirty="0">
                <a:solidFill>
                  <a:schemeClr val="tx1"/>
                </a:solidFill>
                <a:latin typeface="+mn-ea"/>
              </a:rPr>
              <a:t>】</a:t>
            </a:r>
            <a:endParaRPr lang="ja-JP" altLang="en-US" sz="1200" dirty="0">
              <a:solidFill>
                <a:schemeClr val="tx1"/>
              </a:solidFill>
              <a:latin typeface="+mn-ea"/>
            </a:endParaRPr>
          </a:p>
          <a:p>
            <a:pPr algn="l" eaLnBrk="1" fontAlgn="auto" hangingPunct="1">
              <a:spcAft>
                <a:spcPts val="0"/>
              </a:spcAft>
              <a:buFont typeface="Arial" panose="020B0604020202020204" pitchFamily="34" charset="0"/>
              <a:buNone/>
              <a:defRPr/>
            </a:pPr>
            <a:r>
              <a:rPr lang="ja-JP" altLang="en-US" sz="1200" dirty="0">
                <a:solidFill>
                  <a:schemeClr val="tx1"/>
                </a:solidFill>
                <a:latin typeface="+mn-ea"/>
              </a:rPr>
              <a:t>共　　　催　　 （一社）神戸市機械金属工業会、（公社）兵庫工業会</a:t>
            </a:r>
            <a:endParaRPr lang="en-US" altLang="ja-JP" sz="1200" dirty="0">
              <a:solidFill>
                <a:schemeClr val="tx1"/>
              </a:solidFill>
              <a:latin typeface="+mn-ea"/>
            </a:endParaRPr>
          </a:p>
          <a:p>
            <a:pPr algn="l" eaLnBrk="1" fontAlgn="auto" hangingPunct="1">
              <a:spcAft>
                <a:spcPts val="0"/>
              </a:spcAft>
              <a:buFont typeface="Arial" panose="020B0604020202020204" pitchFamily="34" charset="0"/>
              <a:buNone/>
              <a:defRPr/>
            </a:pPr>
            <a:endParaRPr lang="en-US" altLang="ja-JP" sz="1400" dirty="0">
              <a:solidFill>
                <a:schemeClr val="tx1"/>
              </a:solidFill>
              <a:latin typeface="+mn-ea"/>
            </a:endParaRPr>
          </a:p>
          <a:p>
            <a:pPr algn="l" eaLnBrk="1" fontAlgn="auto" hangingPunct="1">
              <a:spcAft>
                <a:spcPts val="0"/>
              </a:spcAft>
              <a:buFont typeface="Arial" panose="020B0604020202020204" pitchFamily="34" charset="0"/>
              <a:buNone/>
              <a:defRPr/>
            </a:pPr>
            <a:endParaRPr lang="en-US" altLang="ja-JP" sz="1400" dirty="0">
              <a:solidFill>
                <a:schemeClr val="tx1"/>
              </a:solidFill>
              <a:latin typeface="+mn-ea"/>
            </a:endParaRPr>
          </a:p>
          <a:p>
            <a:pPr algn="l" eaLnBrk="1" fontAlgn="auto" hangingPunct="1">
              <a:spcAft>
                <a:spcPts val="0"/>
              </a:spcAft>
              <a:buFont typeface="Arial" panose="020B0604020202020204" pitchFamily="34" charset="0"/>
              <a:buNone/>
              <a:defRPr/>
            </a:pPr>
            <a:endParaRPr lang="en-US" altLang="ja-JP" sz="1400" dirty="0">
              <a:solidFill>
                <a:schemeClr val="tx1"/>
              </a:solidFill>
              <a:latin typeface="+mn-ea"/>
            </a:endParaRPr>
          </a:p>
          <a:p>
            <a:pPr eaLnBrk="1" fontAlgn="auto" hangingPunct="1">
              <a:spcAft>
                <a:spcPts val="0"/>
              </a:spcAft>
              <a:buFont typeface="Arial" panose="020B0604020202020204" pitchFamily="34" charset="0"/>
              <a:buNone/>
              <a:defRPr/>
            </a:pPr>
            <a:endParaRPr lang="ja-JP" altLang="en-US" sz="1800" dirty="0">
              <a:solidFill>
                <a:schemeClr val="tx1"/>
              </a:solidFill>
              <a:latin typeface="+mn-ea"/>
            </a:endParaRPr>
          </a:p>
        </p:txBody>
      </p:sp>
      <p:sp>
        <p:nvSpPr>
          <p:cNvPr id="14339" name="テキスト ボックス 5"/>
          <p:cNvSpPr txBox="1">
            <a:spLocks noChangeArrowheads="1"/>
          </p:cNvSpPr>
          <p:nvPr/>
        </p:nvSpPr>
        <p:spPr bwMode="auto">
          <a:xfrm>
            <a:off x="3560763" y="4802188"/>
            <a:ext cx="461962" cy="92075"/>
          </a:xfrm>
          <a:prstGeom prst="rect">
            <a:avLst/>
          </a:prstGeom>
          <a:noFill/>
          <a:ln w="9525">
            <a:noFill/>
            <a:miter lim="800000"/>
            <a:headEnd/>
            <a:tailEnd/>
          </a:ln>
        </p:spPr>
        <p:txBody>
          <a:bodyPr vert="eaVert" wrap="none">
            <a:spAutoFit/>
          </a:bodyPr>
          <a:lstStyle/>
          <a:p>
            <a:endParaRPr lang="ja-JP" altLang="en-US">
              <a:latin typeface="Calibri" pitchFamily="34" charset="0"/>
            </a:endParaRPr>
          </a:p>
        </p:txBody>
      </p:sp>
      <p:sp>
        <p:nvSpPr>
          <p:cNvPr id="18" name="正方形/長方形 17"/>
          <p:cNvSpPr/>
          <p:nvPr/>
        </p:nvSpPr>
        <p:spPr>
          <a:xfrm>
            <a:off x="207963" y="3416300"/>
            <a:ext cx="6442075" cy="6161088"/>
          </a:xfrm>
          <a:prstGeom prst="rect">
            <a:avLst/>
          </a:prstGeom>
          <a:pattFill prst="pct50">
            <a:fgClr>
              <a:srgbClr val="FFFF99"/>
            </a:fgClr>
            <a:bgClr>
              <a:schemeClr val="bg1"/>
            </a:bgClr>
          </a:pattFill>
          <a:ln>
            <a:solidFill>
              <a:srgbClr val="FFC000"/>
            </a:solidFill>
          </a:ln>
        </p:spPr>
        <p:style>
          <a:lnRef idx="1">
            <a:schemeClr val="accent1"/>
          </a:lnRef>
          <a:fillRef idx="2">
            <a:schemeClr val="accent1"/>
          </a:fillRef>
          <a:effectRef idx="1">
            <a:schemeClr val="accent1"/>
          </a:effectRef>
          <a:fontRef idx="minor">
            <a:schemeClr val="dk1"/>
          </a:fontRef>
        </p:style>
        <p:txBody>
          <a:bodyPr/>
          <a:lstStyle/>
          <a:p>
            <a:pPr algn="ctr"/>
            <a:r>
              <a:rPr lang="ja-JP" altLang="en-US" sz="1600" b="1" dirty="0">
                <a:solidFill>
                  <a:srgbClr val="000000"/>
                </a:solidFill>
                <a:latin typeface="ＭＳ Ｐゴシック" charset="-128"/>
              </a:rPr>
              <a:t>～セミナープログラム～</a:t>
            </a:r>
            <a:endParaRPr lang="en-US" altLang="ja-JP" sz="1600" b="1" dirty="0">
              <a:solidFill>
                <a:srgbClr val="000000"/>
              </a:solidFill>
              <a:latin typeface="ＭＳ Ｐゴシック" charset="-128"/>
            </a:endParaRPr>
          </a:p>
          <a:p>
            <a:pPr algn="ctr"/>
            <a:endParaRPr lang="en-US" altLang="ja-JP" sz="1100" dirty="0">
              <a:solidFill>
                <a:srgbClr val="000000"/>
              </a:solidFill>
              <a:latin typeface="ＭＳ Ｐゴシック" charset="-128"/>
            </a:endParaRPr>
          </a:p>
          <a:p>
            <a:r>
              <a:rPr lang="ja-JP" altLang="en-US" sz="1200" dirty="0">
                <a:solidFill>
                  <a:srgbClr val="0D0D0D"/>
                </a:solidFill>
                <a:latin typeface="ＭＳ Ｐゴシック" charset="-128"/>
              </a:rPr>
              <a:t>■開会挨拶　（</a:t>
            </a:r>
            <a:r>
              <a:rPr lang="en-US" altLang="ja-JP" sz="1200" dirty="0">
                <a:solidFill>
                  <a:srgbClr val="0D0D0D"/>
                </a:solidFill>
                <a:latin typeface="ＭＳ Ｐゴシック" charset="-128"/>
              </a:rPr>
              <a:t>14:30</a:t>
            </a:r>
            <a:r>
              <a:rPr lang="ja-JP" altLang="en-US" sz="1200" dirty="0" smtClean="0">
                <a:solidFill>
                  <a:srgbClr val="0D0D0D"/>
                </a:solidFill>
                <a:latin typeface="ＭＳ Ｐゴシック" charset="-128"/>
              </a:rPr>
              <a:t>）</a:t>
            </a:r>
            <a:endParaRPr lang="en-US" altLang="ja-JP" sz="1200" dirty="0">
              <a:solidFill>
                <a:srgbClr val="0D0D0D"/>
              </a:solidFill>
              <a:latin typeface="ＭＳ Ｐゴシック" charset="-128"/>
            </a:endParaRPr>
          </a:p>
          <a:p>
            <a:r>
              <a:rPr lang="ja-JP" altLang="en-US" sz="1200" dirty="0">
                <a:solidFill>
                  <a:srgbClr val="0D0D0D"/>
                </a:solidFill>
                <a:latin typeface="ＭＳ Ｐゴシック" charset="-128"/>
              </a:rPr>
              <a:t>■セミナー　</a:t>
            </a:r>
            <a:r>
              <a:rPr lang="ja-JP" altLang="ja-JP" sz="1200" dirty="0">
                <a:solidFill>
                  <a:srgbClr val="0D0D0D"/>
                </a:solidFill>
                <a:latin typeface="ＭＳ Ｐゴシック" charset="-128"/>
              </a:rPr>
              <a:t>（</a:t>
            </a:r>
            <a:r>
              <a:rPr lang="en-US" altLang="ja-JP" sz="1200" dirty="0">
                <a:solidFill>
                  <a:srgbClr val="0D0D0D"/>
                </a:solidFill>
                <a:latin typeface="ＭＳ Ｐゴシック" charset="-128"/>
              </a:rPr>
              <a:t>14:30-17:00</a:t>
            </a:r>
            <a:r>
              <a:rPr lang="ja-JP" altLang="ja-JP" sz="1200" dirty="0">
                <a:solidFill>
                  <a:srgbClr val="0D0D0D"/>
                </a:solidFill>
                <a:latin typeface="ＭＳ Ｐゴシック" charset="-128"/>
              </a:rPr>
              <a:t>）</a:t>
            </a:r>
            <a:endParaRPr lang="en-US" altLang="ja-JP" sz="1200" dirty="0">
              <a:solidFill>
                <a:srgbClr val="0D0D0D"/>
              </a:solidFill>
              <a:latin typeface="ＭＳ Ｐゴシック" charset="-128"/>
            </a:endParaRPr>
          </a:p>
          <a:p>
            <a:r>
              <a:rPr lang="ja-JP" altLang="en-US" sz="1200" dirty="0">
                <a:solidFill>
                  <a:srgbClr val="0D0D0D"/>
                </a:solidFill>
                <a:latin typeface="ＭＳ Ｐゴシック" charset="-128"/>
              </a:rPr>
              <a:t>　</a:t>
            </a:r>
            <a:r>
              <a:rPr lang="ja-JP" altLang="en-US" sz="1200" b="1" dirty="0">
                <a:solidFill>
                  <a:srgbClr val="0D0D0D"/>
                </a:solidFill>
                <a:latin typeface="ＭＳ Ｐゴシック" charset="-128"/>
              </a:rPr>
              <a:t>　第１章</a:t>
            </a:r>
            <a:r>
              <a:rPr lang="ja-JP" altLang="ja-JP" sz="1200" b="1" dirty="0">
                <a:solidFill>
                  <a:srgbClr val="0D0D0D"/>
                </a:solidFill>
                <a:latin typeface="ＭＳ Ｐゴシック" charset="-128"/>
              </a:rPr>
              <a:t>　</a:t>
            </a:r>
            <a:r>
              <a:rPr lang="ja-JP" altLang="en-US" sz="1200" b="1" dirty="0">
                <a:solidFill>
                  <a:srgbClr val="0D0D0D"/>
                </a:solidFill>
                <a:latin typeface="ＭＳ Ｐゴシック" charset="-128"/>
              </a:rPr>
              <a:t>「中国の一帯一路構想と日中経済関係への示唆」</a:t>
            </a:r>
            <a:r>
              <a:rPr lang="ja-JP" altLang="ja-JP" sz="1200" b="1" dirty="0" smtClean="0">
                <a:solidFill>
                  <a:srgbClr val="0D0D0D"/>
                </a:solidFill>
                <a:latin typeface="ＭＳ Ｐゴシック" charset="-128"/>
              </a:rPr>
              <a:t> </a:t>
            </a:r>
            <a:r>
              <a:rPr lang="ja-JP" altLang="ja-JP" sz="1200" b="1" dirty="0">
                <a:solidFill>
                  <a:srgbClr val="0D0D0D"/>
                </a:solidFill>
                <a:latin typeface="ＭＳ Ｐゴシック" charset="-128"/>
              </a:rPr>
              <a:t>（</a:t>
            </a:r>
            <a:r>
              <a:rPr lang="en-US" altLang="ja-JP" sz="1200" b="1" dirty="0">
                <a:solidFill>
                  <a:srgbClr val="0D0D0D"/>
                </a:solidFill>
                <a:latin typeface="ＭＳ Ｐゴシック" charset="-128"/>
              </a:rPr>
              <a:t>14:30-15:10</a:t>
            </a:r>
            <a:r>
              <a:rPr lang="ja-JP" altLang="ja-JP" sz="1200" b="1" dirty="0">
                <a:solidFill>
                  <a:srgbClr val="0D0D0D"/>
                </a:solidFill>
                <a:latin typeface="ＭＳ Ｐゴシック" charset="-128"/>
              </a:rPr>
              <a:t>）</a:t>
            </a:r>
            <a:endParaRPr lang="en-US" altLang="ja-JP" sz="1200" b="1" dirty="0">
              <a:solidFill>
                <a:srgbClr val="0D0D0D"/>
              </a:solidFill>
              <a:latin typeface="ＭＳ Ｐゴシック" charset="-128"/>
            </a:endParaRPr>
          </a:p>
          <a:p>
            <a:r>
              <a:rPr lang="ja-JP" altLang="en-US" sz="1100" dirty="0">
                <a:solidFill>
                  <a:srgbClr val="000000"/>
                </a:solidFill>
                <a:latin typeface="ＭＳ Ｐゴシック" charset="-128"/>
              </a:rPr>
              <a:t>　　　</a:t>
            </a:r>
            <a:r>
              <a:rPr lang="ja-JP" altLang="en-US" sz="1100" dirty="0" smtClean="0">
                <a:solidFill>
                  <a:srgbClr val="000000"/>
                </a:solidFill>
                <a:latin typeface="ＭＳ Ｐゴシック" charset="-128"/>
              </a:rPr>
              <a:t>　</a:t>
            </a:r>
            <a:r>
              <a:rPr lang="ja-JP" altLang="en-US" sz="1000" dirty="0" smtClean="0">
                <a:latin typeface="+mn-ea"/>
              </a:rPr>
              <a:t>一帯</a:t>
            </a:r>
            <a:r>
              <a:rPr lang="ja-JP" altLang="en-US" sz="1000" dirty="0">
                <a:latin typeface="+mn-ea"/>
              </a:rPr>
              <a:t>一路構想が提起されてから</a:t>
            </a:r>
            <a:r>
              <a:rPr lang="en-US" altLang="ja-JP" sz="1000" dirty="0">
                <a:latin typeface="+mn-ea"/>
              </a:rPr>
              <a:t>4</a:t>
            </a:r>
            <a:r>
              <a:rPr lang="ja-JP" altLang="en-US" sz="1000" dirty="0">
                <a:latin typeface="+mn-ea"/>
              </a:rPr>
              <a:t>年が経過した。昨年</a:t>
            </a:r>
            <a:r>
              <a:rPr lang="en-US" altLang="ja-JP" sz="1000" dirty="0">
                <a:latin typeface="+mn-ea"/>
              </a:rPr>
              <a:t>5</a:t>
            </a:r>
            <a:r>
              <a:rPr lang="ja-JP" altLang="en-US" sz="1000" dirty="0">
                <a:latin typeface="+mn-ea"/>
              </a:rPr>
              <a:t>月には「一帯一路国際協力サミット・</a:t>
            </a:r>
            <a:r>
              <a:rPr lang="ja-JP" altLang="en-US" sz="1000" dirty="0" smtClean="0">
                <a:latin typeface="+mn-ea"/>
              </a:rPr>
              <a:t>フォーラム</a:t>
            </a:r>
            <a:r>
              <a:rPr lang="ja-JP" altLang="en-US" sz="1000" dirty="0">
                <a:latin typeface="+mn-ea"/>
              </a:rPr>
              <a:t>」が</a:t>
            </a:r>
            <a:r>
              <a:rPr lang="ja-JP" altLang="en-US" sz="1000" dirty="0" smtClean="0">
                <a:latin typeface="+mn-ea"/>
              </a:rPr>
              <a:t>開催</a:t>
            </a:r>
            <a:endParaRPr lang="en-US" altLang="ja-JP" sz="1000" dirty="0" smtClean="0">
              <a:latin typeface="+mn-ea"/>
            </a:endParaRPr>
          </a:p>
          <a:p>
            <a:r>
              <a:rPr lang="ja-JP" altLang="en-US" sz="1000" dirty="0">
                <a:latin typeface="+mn-ea"/>
              </a:rPr>
              <a:t>　</a:t>
            </a:r>
            <a:r>
              <a:rPr lang="ja-JP" altLang="en-US" sz="1000" dirty="0" smtClean="0">
                <a:latin typeface="+mn-ea"/>
              </a:rPr>
              <a:t>　　され</a:t>
            </a:r>
            <a:r>
              <a:rPr lang="ja-JP" altLang="en-US" sz="1000" dirty="0">
                <a:latin typeface="+mn-ea"/>
              </a:rPr>
              <a:t>、</a:t>
            </a:r>
            <a:r>
              <a:rPr lang="en-US" altLang="ja-JP" sz="1000" dirty="0">
                <a:latin typeface="+mn-ea"/>
              </a:rPr>
              <a:t>130</a:t>
            </a:r>
            <a:r>
              <a:rPr lang="ja-JP" altLang="en-US" sz="1000" dirty="0">
                <a:latin typeface="+mn-ea"/>
              </a:rPr>
              <a:t>カ国以上が参加するなど、構想は本格的に始動しているが、他方でその</a:t>
            </a:r>
            <a:r>
              <a:rPr lang="ja-JP" altLang="en-US" sz="1000" dirty="0" smtClean="0">
                <a:latin typeface="+mn-ea"/>
              </a:rPr>
              <a:t>全体像は</a:t>
            </a:r>
            <a:r>
              <a:rPr lang="ja-JP" altLang="en-US" sz="1000" dirty="0">
                <a:latin typeface="+mn-ea"/>
              </a:rPr>
              <a:t>曖昧なままである。</a:t>
            </a:r>
            <a:r>
              <a:rPr lang="ja-JP" altLang="en-US" sz="1000" dirty="0" smtClean="0">
                <a:latin typeface="+mn-ea"/>
              </a:rPr>
              <a:t>本</a:t>
            </a:r>
            <a:endParaRPr lang="en-US" altLang="ja-JP" sz="1000" dirty="0" smtClean="0">
              <a:latin typeface="+mn-ea"/>
            </a:endParaRPr>
          </a:p>
          <a:p>
            <a:r>
              <a:rPr lang="ja-JP" altLang="en-US" sz="1000" dirty="0">
                <a:latin typeface="+mn-ea"/>
              </a:rPr>
              <a:t>　</a:t>
            </a:r>
            <a:r>
              <a:rPr lang="ja-JP" altLang="en-US" sz="1000" dirty="0" smtClean="0">
                <a:latin typeface="+mn-ea"/>
              </a:rPr>
              <a:t>　　報告</a:t>
            </a:r>
            <a:r>
              <a:rPr lang="ja-JP" altLang="en-US" sz="1000" dirty="0">
                <a:latin typeface="+mn-ea"/>
              </a:rPr>
              <a:t>では、構想の現状を概括的に報告するとともに、いくつかの具体例を</a:t>
            </a:r>
            <a:r>
              <a:rPr lang="ja-JP" altLang="en-US" sz="1000" dirty="0" smtClean="0">
                <a:latin typeface="+mn-ea"/>
              </a:rPr>
              <a:t>紹介し</a:t>
            </a:r>
            <a:r>
              <a:rPr lang="ja-JP" altLang="en-US" sz="1000" dirty="0">
                <a:latin typeface="+mn-ea"/>
              </a:rPr>
              <a:t>、その実態と課題を明らかに</a:t>
            </a:r>
            <a:r>
              <a:rPr lang="ja-JP" altLang="en-US" sz="1000" dirty="0" smtClean="0">
                <a:latin typeface="+mn-ea"/>
              </a:rPr>
              <a:t>する</a:t>
            </a:r>
            <a:endParaRPr lang="en-US" altLang="ja-JP" sz="1000" dirty="0" smtClean="0">
              <a:latin typeface="+mn-ea"/>
            </a:endParaRPr>
          </a:p>
          <a:p>
            <a:r>
              <a:rPr lang="ja-JP" altLang="en-US" sz="1000" dirty="0">
                <a:latin typeface="+mn-ea"/>
              </a:rPr>
              <a:t>　</a:t>
            </a:r>
            <a:r>
              <a:rPr lang="ja-JP" altLang="en-US" sz="1000" dirty="0" smtClean="0">
                <a:latin typeface="+mn-ea"/>
              </a:rPr>
              <a:t>　　と</a:t>
            </a:r>
            <a:r>
              <a:rPr lang="ja-JP" altLang="en-US" sz="1000" dirty="0">
                <a:latin typeface="+mn-ea"/>
              </a:rPr>
              <a:t>ともに、構想が日中経済関係に与える示唆についても整理する</a:t>
            </a:r>
            <a:r>
              <a:rPr lang="ja-JP" altLang="en-US" sz="1000" dirty="0" smtClean="0">
                <a:latin typeface="+mn-ea"/>
              </a:rPr>
              <a:t>。</a:t>
            </a:r>
            <a:endParaRPr lang="en-US" altLang="ja-JP" sz="1000" dirty="0" smtClean="0">
              <a:solidFill>
                <a:srgbClr val="000000"/>
              </a:solidFill>
              <a:latin typeface="ＭＳ Ｐゴシック" charset="-128"/>
            </a:endParaRPr>
          </a:p>
          <a:p>
            <a:endParaRPr lang="en-US" altLang="ja-JP" sz="1100" dirty="0">
              <a:solidFill>
                <a:srgbClr val="000000"/>
              </a:solidFill>
              <a:latin typeface="ＭＳ Ｐゴシック" charset="-128"/>
            </a:endParaRPr>
          </a:p>
          <a:p>
            <a:r>
              <a:rPr lang="ja-JP" altLang="en-US" sz="1100" dirty="0" smtClean="0">
                <a:solidFill>
                  <a:srgbClr val="000000"/>
                </a:solidFill>
                <a:latin typeface="ＭＳ Ｐゴシック" charset="-128"/>
              </a:rPr>
              <a:t>　　　</a:t>
            </a:r>
            <a:r>
              <a:rPr lang="en-US" altLang="ja-JP" sz="1100" dirty="0" smtClean="0">
                <a:solidFill>
                  <a:srgbClr val="000000"/>
                </a:solidFill>
                <a:latin typeface="ＭＳ Ｐゴシック" charset="-128"/>
              </a:rPr>
              <a:t>【</a:t>
            </a:r>
            <a:r>
              <a:rPr lang="ja-JP" altLang="en-US" sz="1100" dirty="0">
                <a:solidFill>
                  <a:srgbClr val="000000"/>
                </a:solidFill>
                <a:latin typeface="ＭＳ Ｐゴシック" charset="-128"/>
              </a:rPr>
              <a:t>講師プロフィール</a:t>
            </a:r>
            <a:r>
              <a:rPr lang="en-US" altLang="ja-JP" sz="1100" dirty="0">
                <a:solidFill>
                  <a:srgbClr val="000000"/>
                </a:solidFill>
                <a:latin typeface="ＭＳ Ｐゴシック" charset="-128"/>
              </a:rPr>
              <a:t>】</a:t>
            </a:r>
            <a:r>
              <a:rPr lang="ja-JP" altLang="en-US" sz="1100" dirty="0">
                <a:solidFill>
                  <a:srgbClr val="000000"/>
                </a:solidFill>
                <a:latin typeface="ＭＳ Ｐゴシック" charset="-128"/>
              </a:rPr>
              <a:t>　</a:t>
            </a:r>
            <a:r>
              <a:rPr lang="ja-JP" altLang="en-US" sz="1100" u="sng" dirty="0">
                <a:solidFill>
                  <a:srgbClr val="000000"/>
                </a:solidFill>
                <a:latin typeface="ＭＳ Ｐゴシック" charset="-128"/>
              </a:rPr>
              <a:t>日本貿易振興機構　アジア経済研究所</a:t>
            </a:r>
            <a:r>
              <a:rPr lang="ja-JP" altLang="en-US" sz="1100" u="sng" dirty="0">
                <a:solidFill>
                  <a:srgbClr val="000000"/>
                </a:solidFill>
                <a:latin typeface="ＭＳ Ｐゴシック 本文"/>
              </a:rPr>
              <a:t>　上席主任調査研究員　</a:t>
            </a:r>
            <a:r>
              <a:rPr lang="ja-JP" altLang="en-US" sz="1100" u="sng" dirty="0">
                <a:solidFill>
                  <a:srgbClr val="000000"/>
                </a:solidFill>
                <a:latin typeface="ＭＳ Ｐゴシック" charset="-128"/>
              </a:rPr>
              <a:t>大西　康雄　氏　　　　</a:t>
            </a:r>
            <a:endParaRPr lang="en-US" altLang="ja-JP" sz="1100" u="sng" dirty="0">
              <a:solidFill>
                <a:srgbClr val="000000"/>
              </a:solidFill>
              <a:latin typeface="ＭＳ Ｐゴシック" charset="-128"/>
            </a:endParaRPr>
          </a:p>
          <a:p>
            <a:r>
              <a:rPr lang="ja-JP" altLang="en-US" sz="1100" dirty="0">
                <a:solidFill>
                  <a:srgbClr val="000000"/>
                </a:solidFill>
                <a:latin typeface="ＭＳ Ｐゴシック" charset="-128"/>
              </a:rPr>
              <a:t>　</a:t>
            </a:r>
            <a:r>
              <a:rPr lang="ja-JP" altLang="en-US" sz="1100" dirty="0" smtClean="0">
                <a:solidFill>
                  <a:srgbClr val="000000"/>
                </a:solidFill>
                <a:latin typeface="ＭＳ Ｐゴシック" charset="-128"/>
              </a:rPr>
              <a:t>　　　</a:t>
            </a:r>
            <a:r>
              <a:rPr lang="en-US" altLang="ja-JP" sz="1000" dirty="0">
                <a:latin typeface="+mn-ea"/>
              </a:rPr>
              <a:t>1977</a:t>
            </a:r>
            <a:r>
              <a:rPr lang="ja-JP" altLang="en-US" sz="1000" dirty="0">
                <a:latin typeface="+mn-ea"/>
              </a:rPr>
              <a:t>年早稲田大学政治経済学部卒業、アジア経済研究所入所。地域研究センター長、ジェトロ</a:t>
            </a:r>
            <a:r>
              <a:rPr lang="ja-JP" altLang="en-US" sz="1000" dirty="0" smtClean="0">
                <a:latin typeface="+mn-ea"/>
              </a:rPr>
              <a:t>上海センター所</a:t>
            </a:r>
            <a:endParaRPr lang="en-US" altLang="ja-JP" sz="1000" dirty="0" smtClean="0">
              <a:latin typeface="+mn-ea"/>
            </a:endParaRPr>
          </a:p>
          <a:p>
            <a:r>
              <a:rPr lang="ja-JP" altLang="en-US" sz="1000" dirty="0">
                <a:latin typeface="+mn-ea"/>
              </a:rPr>
              <a:t>　</a:t>
            </a:r>
            <a:r>
              <a:rPr lang="ja-JP" altLang="en-US" sz="1000" dirty="0" smtClean="0">
                <a:latin typeface="+mn-ea"/>
              </a:rPr>
              <a:t>　　長</a:t>
            </a:r>
            <a:r>
              <a:rPr lang="ja-JP" altLang="en-US" sz="1000" dirty="0">
                <a:latin typeface="+mn-ea"/>
              </a:rPr>
              <a:t>、新領域研究センター長を歴任し、</a:t>
            </a:r>
            <a:r>
              <a:rPr lang="en-US" altLang="ja-JP" sz="1000" dirty="0">
                <a:latin typeface="+mn-ea"/>
              </a:rPr>
              <a:t>2013</a:t>
            </a:r>
            <a:r>
              <a:rPr lang="ja-JP" altLang="en-US" sz="1000" dirty="0">
                <a:latin typeface="+mn-ea"/>
              </a:rPr>
              <a:t>年</a:t>
            </a:r>
            <a:r>
              <a:rPr lang="en-US" altLang="ja-JP" sz="1000" dirty="0">
                <a:latin typeface="+mn-ea"/>
              </a:rPr>
              <a:t>4</a:t>
            </a:r>
            <a:r>
              <a:rPr lang="ja-JP" altLang="en-US" sz="1000" dirty="0">
                <a:latin typeface="+mn-ea"/>
              </a:rPr>
              <a:t>月より現職。著書に、「</a:t>
            </a:r>
            <a:r>
              <a:rPr lang="en-US" altLang="ja-JP" sz="1000" dirty="0">
                <a:latin typeface="+mn-ea"/>
              </a:rPr>
              <a:t>『</a:t>
            </a:r>
            <a:r>
              <a:rPr lang="ja-JP" altLang="en-US" sz="1000" dirty="0">
                <a:latin typeface="+mn-ea"/>
              </a:rPr>
              <a:t>一帯一路</a:t>
            </a:r>
            <a:r>
              <a:rPr lang="en-US" altLang="ja-JP" sz="1000" dirty="0">
                <a:latin typeface="+mn-ea"/>
              </a:rPr>
              <a:t>』</a:t>
            </a:r>
            <a:r>
              <a:rPr lang="ja-JP" altLang="en-US" sz="1000" dirty="0">
                <a:latin typeface="+mn-ea"/>
              </a:rPr>
              <a:t>構想の</a:t>
            </a:r>
            <a:r>
              <a:rPr lang="ja-JP" altLang="en-US" sz="1000" dirty="0" smtClean="0">
                <a:latin typeface="+mn-ea"/>
              </a:rPr>
              <a:t>現状と</a:t>
            </a:r>
            <a:r>
              <a:rPr lang="ja-JP" altLang="en-US" sz="1000" dirty="0">
                <a:latin typeface="+mn-ea"/>
              </a:rPr>
              <a:t>課題」（編著、</a:t>
            </a:r>
            <a:r>
              <a:rPr lang="en-US" altLang="ja-JP" sz="1000" dirty="0" smtClean="0">
                <a:latin typeface="+mn-ea"/>
              </a:rPr>
              <a:t>2017</a:t>
            </a:r>
          </a:p>
          <a:p>
            <a:r>
              <a:rPr lang="ja-JP" altLang="en-US" sz="1000" dirty="0">
                <a:latin typeface="+mn-ea"/>
              </a:rPr>
              <a:t>　</a:t>
            </a:r>
            <a:r>
              <a:rPr lang="ja-JP" altLang="en-US" sz="1000" dirty="0" smtClean="0">
                <a:latin typeface="+mn-ea"/>
              </a:rPr>
              <a:t>　　年</a:t>
            </a:r>
            <a:r>
              <a:rPr lang="ja-JP" altLang="en-US" sz="1000" dirty="0">
                <a:latin typeface="+mn-ea"/>
              </a:rPr>
              <a:t>、アジア経済研究所。以下、同）、</a:t>
            </a:r>
            <a:r>
              <a:rPr lang="en-US" altLang="ja-JP" sz="1000" dirty="0">
                <a:latin typeface="+mn-ea"/>
              </a:rPr>
              <a:t>『</a:t>
            </a:r>
            <a:r>
              <a:rPr lang="ja-JP" altLang="en-US" sz="1000" dirty="0">
                <a:latin typeface="+mn-ea"/>
              </a:rPr>
              <a:t>習近平時代の中国経済</a:t>
            </a:r>
            <a:r>
              <a:rPr lang="en-US" altLang="ja-JP" sz="1000" dirty="0">
                <a:latin typeface="+mn-ea"/>
              </a:rPr>
              <a:t>』</a:t>
            </a:r>
            <a:r>
              <a:rPr lang="ja-JP" altLang="en-US" sz="1000" dirty="0">
                <a:latin typeface="+mn-ea"/>
              </a:rPr>
              <a:t>（単著、</a:t>
            </a:r>
            <a:r>
              <a:rPr lang="en-US" altLang="ja-JP" sz="1000" dirty="0">
                <a:latin typeface="+mn-ea"/>
              </a:rPr>
              <a:t>2015</a:t>
            </a:r>
            <a:r>
              <a:rPr lang="ja-JP" altLang="en-US" sz="1000" dirty="0">
                <a:latin typeface="+mn-ea"/>
              </a:rPr>
              <a:t>年）</a:t>
            </a:r>
            <a:r>
              <a:rPr lang="ja-JP" altLang="en-US" sz="1000" dirty="0" smtClean="0">
                <a:latin typeface="+mn-ea"/>
              </a:rPr>
              <a:t>、</a:t>
            </a:r>
            <a:r>
              <a:rPr lang="en-US" altLang="ja-JP" sz="1000" dirty="0" smtClean="0">
                <a:latin typeface="+mn-ea"/>
              </a:rPr>
              <a:t>『</a:t>
            </a:r>
            <a:r>
              <a:rPr lang="ja-JP" altLang="en-US" sz="1000" dirty="0">
                <a:latin typeface="+mn-ea"/>
              </a:rPr>
              <a:t>習近平政権の中国</a:t>
            </a:r>
            <a:r>
              <a:rPr lang="en-US" altLang="ja-JP" sz="1000" dirty="0">
                <a:latin typeface="+mn-ea"/>
              </a:rPr>
              <a:t>—</a:t>
            </a:r>
            <a:r>
              <a:rPr lang="ja-JP" altLang="en-US" sz="1000" dirty="0">
                <a:latin typeface="+mn-ea"/>
              </a:rPr>
              <a:t>「調和」</a:t>
            </a:r>
            <a:r>
              <a:rPr lang="ja-JP" altLang="en-US" sz="1000" dirty="0" smtClean="0">
                <a:latin typeface="+mn-ea"/>
              </a:rPr>
              <a:t>の</a:t>
            </a:r>
            <a:endParaRPr lang="en-US" altLang="ja-JP" sz="1000" dirty="0" smtClean="0">
              <a:latin typeface="+mn-ea"/>
            </a:endParaRPr>
          </a:p>
          <a:p>
            <a:r>
              <a:rPr lang="ja-JP" altLang="en-US" sz="1000" dirty="0">
                <a:latin typeface="+mn-ea"/>
              </a:rPr>
              <a:t>　</a:t>
            </a:r>
            <a:r>
              <a:rPr lang="ja-JP" altLang="en-US" sz="1000" dirty="0" smtClean="0">
                <a:latin typeface="+mn-ea"/>
              </a:rPr>
              <a:t>　　次</a:t>
            </a:r>
            <a:r>
              <a:rPr lang="ja-JP" altLang="en-US" sz="1000" dirty="0">
                <a:latin typeface="+mn-ea"/>
              </a:rPr>
              <a:t>に来るもの</a:t>
            </a:r>
            <a:r>
              <a:rPr lang="en-US" altLang="ja-JP" sz="1000" dirty="0">
                <a:latin typeface="+mn-ea"/>
              </a:rPr>
              <a:t>』</a:t>
            </a:r>
            <a:r>
              <a:rPr lang="ja-JP" altLang="en-US" sz="1000" dirty="0">
                <a:latin typeface="+mn-ea"/>
              </a:rPr>
              <a:t>（編著、</a:t>
            </a:r>
            <a:r>
              <a:rPr lang="en-US" altLang="ja-JP" sz="1000" dirty="0">
                <a:latin typeface="+mn-ea"/>
              </a:rPr>
              <a:t>2013</a:t>
            </a:r>
            <a:r>
              <a:rPr lang="ja-JP" altLang="en-US" sz="1000" dirty="0">
                <a:latin typeface="+mn-ea"/>
              </a:rPr>
              <a:t>年）、</a:t>
            </a:r>
            <a:r>
              <a:rPr lang="en-US" altLang="ja-JP" sz="1000" dirty="0">
                <a:latin typeface="+mn-ea"/>
              </a:rPr>
              <a:t>『</a:t>
            </a:r>
            <a:r>
              <a:rPr lang="ja-JP" altLang="en-US" sz="1000" dirty="0">
                <a:latin typeface="+mn-ea"/>
              </a:rPr>
              <a:t>中国　調和社会への模索</a:t>
            </a:r>
            <a:r>
              <a:rPr lang="en-US" altLang="ja-JP" sz="1000" dirty="0">
                <a:latin typeface="+mn-ea"/>
              </a:rPr>
              <a:t>—</a:t>
            </a:r>
            <a:r>
              <a:rPr lang="ja-JP" altLang="en-US" sz="1000" dirty="0">
                <a:latin typeface="+mn-ea"/>
              </a:rPr>
              <a:t>胡錦濤</a:t>
            </a:r>
            <a:r>
              <a:rPr lang="ja-JP" altLang="en-US" sz="1000" dirty="0" smtClean="0">
                <a:latin typeface="+mn-ea"/>
              </a:rPr>
              <a:t>政権</a:t>
            </a:r>
            <a:r>
              <a:rPr lang="ja-JP" altLang="en-US" sz="1000" dirty="0">
                <a:latin typeface="+mn-ea"/>
              </a:rPr>
              <a:t>二期目の課題</a:t>
            </a:r>
            <a:r>
              <a:rPr lang="en-US" altLang="ja-JP" sz="1000" dirty="0">
                <a:latin typeface="+mn-ea"/>
              </a:rPr>
              <a:t>』</a:t>
            </a:r>
            <a:r>
              <a:rPr lang="ja-JP" altLang="en-US" sz="1000" dirty="0">
                <a:latin typeface="+mn-ea"/>
              </a:rPr>
              <a:t>（編著、</a:t>
            </a:r>
            <a:r>
              <a:rPr lang="en-US" altLang="ja-JP" sz="1000" dirty="0">
                <a:latin typeface="+mn-ea"/>
              </a:rPr>
              <a:t>2008</a:t>
            </a:r>
            <a:r>
              <a:rPr lang="ja-JP" altLang="en-US" sz="1000" dirty="0">
                <a:latin typeface="+mn-ea"/>
              </a:rPr>
              <a:t>年）など</a:t>
            </a:r>
            <a:r>
              <a:rPr lang="ja-JP" altLang="en-US" sz="1000" dirty="0" smtClean="0">
                <a:latin typeface="+mn-ea"/>
              </a:rPr>
              <a:t>。</a:t>
            </a:r>
            <a:endParaRPr lang="en-US" altLang="ja-JP" sz="1000" dirty="0">
              <a:solidFill>
                <a:srgbClr val="000000"/>
              </a:solidFill>
              <a:latin typeface="ＭＳ Ｐゴシック" charset="-128"/>
            </a:endParaRPr>
          </a:p>
          <a:p>
            <a:endParaRPr lang="en-US" altLang="ja-JP" sz="1000" dirty="0">
              <a:solidFill>
                <a:srgbClr val="000000"/>
              </a:solidFill>
              <a:latin typeface="ＭＳ Ｐゴシック" charset="-128"/>
            </a:endParaRPr>
          </a:p>
          <a:p>
            <a:r>
              <a:rPr lang="ja-JP" altLang="en-US" sz="1200" dirty="0">
                <a:solidFill>
                  <a:srgbClr val="0D0D0D"/>
                </a:solidFill>
                <a:latin typeface="ＭＳ Ｐゴシック" charset="-128"/>
              </a:rPr>
              <a:t>　　</a:t>
            </a:r>
            <a:r>
              <a:rPr lang="ja-JP" altLang="en-US" sz="1200" b="1" dirty="0">
                <a:solidFill>
                  <a:srgbClr val="0D0D0D"/>
                </a:solidFill>
                <a:latin typeface="ＭＳ Ｐゴシック" charset="-128"/>
              </a:rPr>
              <a:t>第２章</a:t>
            </a:r>
            <a:r>
              <a:rPr lang="ja-JP" altLang="ja-JP" sz="1200" b="1" dirty="0">
                <a:solidFill>
                  <a:srgbClr val="0D0D0D"/>
                </a:solidFill>
                <a:latin typeface="ＭＳ Ｐゴシック" charset="-128"/>
              </a:rPr>
              <a:t>　</a:t>
            </a:r>
            <a:r>
              <a:rPr lang="ja-JP" altLang="en-US" sz="1200" b="1" dirty="0">
                <a:solidFill>
                  <a:srgbClr val="0D0D0D"/>
                </a:solidFill>
                <a:latin typeface="ＭＳ Ｐゴシック" charset="-128"/>
              </a:rPr>
              <a:t>「第四次投資ブームが胎動した中国ビジネス」</a:t>
            </a:r>
            <a:r>
              <a:rPr lang="ja-JP" altLang="ja-JP" sz="1200" b="1" dirty="0">
                <a:solidFill>
                  <a:srgbClr val="0D0D0D"/>
                </a:solidFill>
                <a:latin typeface="ＭＳ Ｐゴシック" charset="-128"/>
              </a:rPr>
              <a:t> （</a:t>
            </a:r>
            <a:r>
              <a:rPr lang="en-US" altLang="ja-JP" sz="1200" b="1" dirty="0">
                <a:solidFill>
                  <a:srgbClr val="0D0D0D"/>
                </a:solidFill>
                <a:latin typeface="ＭＳ Ｐゴシック" charset="-128"/>
              </a:rPr>
              <a:t>15:20-16:50</a:t>
            </a:r>
            <a:r>
              <a:rPr lang="ja-JP" altLang="ja-JP" sz="1200" b="1" dirty="0">
                <a:solidFill>
                  <a:srgbClr val="0D0D0D"/>
                </a:solidFill>
                <a:latin typeface="ＭＳ Ｐゴシック" charset="-128"/>
              </a:rPr>
              <a:t>）</a:t>
            </a:r>
            <a:endParaRPr lang="en-US" altLang="ja-JP" sz="1200" b="1" dirty="0">
              <a:solidFill>
                <a:srgbClr val="0D0D0D"/>
              </a:solidFill>
              <a:latin typeface="ＭＳ Ｐゴシック" charset="-128"/>
            </a:endParaRPr>
          </a:p>
          <a:p>
            <a:r>
              <a:rPr lang="ja-JP" altLang="en-US" sz="1100" dirty="0">
                <a:solidFill>
                  <a:srgbClr val="000000"/>
                </a:solidFill>
                <a:latin typeface="ＭＳ Ｐゴシック" charset="-128"/>
              </a:rPr>
              <a:t>　　</a:t>
            </a:r>
            <a:r>
              <a:rPr lang="ja-JP" altLang="en-US" sz="1100" dirty="0" smtClean="0">
                <a:solidFill>
                  <a:srgbClr val="000000"/>
                </a:solidFill>
                <a:latin typeface="ＭＳ Ｐゴシック" charset="-128"/>
              </a:rPr>
              <a:t>　</a:t>
            </a:r>
            <a:r>
              <a:rPr lang="ja-JP" altLang="en-US" sz="1000" dirty="0" smtClean="0">
                <a:solidFill>
                  <a:srgbClr val="000000"/>
                </a:solidFill>
                <a:latin typeface="ＭＳ Ｐゴシック" charset="-128"/>
              </a:rPr>
              <a:t>メーカー</a:t>
            </a:r>
            <a:r>
              <a:rPr lang="ja-JP" altLang="en-US" sz="1000" dirty="0">
                <a:solidFill>
                  <a:srgbClr val="000000"/>
                </a:solidFill>
                <a:latin typeface="ＭＳ Ｐゴシック" charset="-128"/>
              </a:rPr>
              <a:t>を中心とした過去３回の投資ブーム（①</a:t>
            </a:r>
            <a:r>
              <a:rPr lang="en-US" altLang="ja-JP" sz="1000" dirty="0">
                <a:solidFill>
                  <a:srgbClr val="000000"/>
                </a:solidFill>
                <a:latin typeface="ＭＳ Ｐゴシック" charset="-128"/>
              </a:rPr>
              <a:t>1980</a:t>
            </a:r>
            <a:r>
              <a:rPr lang="ja-JP" altLang="en-US" sz="1000" dirty="0">
                <a:solidFill>
                  <a:srgbClr val="000000"/>
                </a:solidFill>
                <a:latin typeface="ＭＳ Ｐゴシック" charset="-128"/>
              </a:rPr>
              <a:t>年代の委託加工を中心とする第一次投資ブーム</a:t>
            </a:r>
            <a:r>
              <a:rPr lang="ja-JP" altLang="en-US" sz="1000" dirty="0" smtClean="0">
                <a:solidFill>
                  <a:srgbClr val="000000"/>
                </a:solidFill>
                <a:latin typeface="ＭＳ Ｐゴシック" charset="-128"/>
              </a:rPr>
              <a:t>、②</a:t>
            </a:r>
            <a:r>
              <a:rPr lang="en-US" altLang="ja-JP" sz="1000" dirty="0" smtClean="0">
                <a:solidFill>
                  <a:srgbClr val="000000"/>
                </a:solidFill>
                <a:latin typeface="ＭＳ Ｐゴシック" charset="-128"/>
              </a:rPr>
              <a:t>1992</a:t>
            </a:r>
            <a:r>
              <a:rPr lang="ja-JP" altLang="en-US" sz="1000" dirty="0" smtClean="0">
                <a:solidFill>
                  <a:srgbClr val="000000"/>
                </a:solidFill>
                <a:latin typeface="ＭＳ Ｐゴシック" charset="-128"/>
              </a:rPr>
              <a:t>年</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の社会主義市場経済から</a:t>
            </a:r>
            <a:r>
              <a:rPr lang="en-US" altLang="ja-JP" sz="1000" dirty="0" smtClean="0">
                <a:solidFill>
                  <a:srgbClr val="000000"/>
                </a:solidFill>
                <a:latin typeface="ＭＳ Ｐゴシック" charset="-128"/>
              </a:rPr>
              <a:t>1996</a:t>
            </a:r>
            <a:r>
              <a:rPr lang="ja-JP" altLang="en-US" sz="1000" dirty="0" smtClean="0">
                <a:solidFill>
                  <a:srgbClr val="000000"/>
                </a:solidFill>
                <a:latin typeface="ＭＳ Ｐゴシック" charset="-128"/>
              </a:rPr>
              <a:t>年３月</a:t>
            </a:r>
            <a:r>
              <a:rPr lang="en-US" altLang="ja-JP" sz="1000" dirty="0" smtClean="0">
                <a:solidFill>
                  <a:srgbClr val="000000"/>
                </a:solidFill>
                <a:latin typeface="ＭＳ Ｐゴシック" charset="-128"/>
              </a:rPr>
              <a:t>31</a:t>
            </a:r>
            <a:r>
              <a:rPr lang="ja-JP" altLang="en-US" sz="1000" dirty="0" smtClean="0">
                <a:solidFill>
                  <a:srgbClr val="000000"/>
                </a:solidFill>
                <a:latin typeface="ＭＳ Ｐゴシック" charset="-128"/>
              </a:rPr>
              <a:t>日までの国有企業及び郷鎮企業との合弁を中心とする</a:t>
            </a:r>
            <a:r>
              <a:rPr lang="ja-JP" altLang="en-US" sz="1000" dirty="0">
                <a:solidFill>
                  <a:srgbClr val="000000"/>
                </a:solidFill>
                <a:latin typeface="ＭＳ Ｐゴシック" charset="-128"/>
              </a:rPr>
              <a:t>第二次投資ブーム</a:t>
            </a:r>
            <a:r>
              <a:rPr lang="ja-JP" altLang="en-US" sz="1000" dirty="0" smtClean="0">
                <a:solidFill>
                  <a:srgbClr val="000000"/>
                </a:solidFill>
                <a:latin typeface="ＭＳ Ｐゴシック" charset="-128"/>
              </a:rPr>
              <a:t>、</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③</a:t>
            </a:r>
            <a:r>
              <a:rPr lang="en-US" altLang="ja-JP" sz="1000" dirty="0">
                <a:solidFill>
                  <a:srgbClr val="000000"/>
                </a:solidFill>
                <a:latin typeface="ＭＳ Ｐゴシック" charset="-128"/>
              </a:rPr>
              <a:t>1999</a:t>
            </a:r>
            <a:r>
              <a:rPr lang="ja-JP" altLang="en-US" sz="1000" dirty="0">
                <a:solidFill>
                  <a:srgbClr val="000000"/>
                </a:solidFill>
                <a:latin typeface="ＭＳ Ｐゴシック" charset="-128"/>
              </a:rPr>
              <a:t>年下半期の</a:t>
            </a:r>
            <a:r>
              <a:rPr lang="en-US" altLang="ja-JP" sz="1000" dirty="0">
                <a:solidFill>
                  <a:srgbClr val="000000"/>
                </a:solidFill>
                <a:latin typeface="ＭＳ Ｐゴシック" charset="-128"/>
              </a:rPr>
              <a:t>WTO</a:t>
            </a:r>
            <a:r>
              <a:rPr lang="ja-JP" altLang="en-US" sz="1000" dirty="0">
                <a:solidFill>
                  <a:srgbClr val="000000"/>
                </a:solidFill>
                <a:latin typeface="ＭＳ Ｐゴシック" charset="-128"/>
              </a:rPr>
              <a:t>に関する日中、米中二か国協議成立に端を発し、</a:t>
            </a:r>
            <a:r>
              <a:rPr lang="ja-JP" altLang="en-US" sz="1000" dirty="0" smtClean="0">
                <a:solidFill>
                  <a:srgbClr val="000000"/>
                </a:solidFill>
                <a:latin typeface="ＭＳ Ｐゴシック" charset="-128"/>
              </a:rPr>
              <a:t>リーマンショック</a:t>
            </a:r>
            <a:r>
              <a:rPr lang="ja-JP" altLang="en-US" sz="1000" dirty="0">
                <a:solidFill>
                  <a:srgbClr val="000000"/>
                </a:solidFill>
                <a:latin typeface="ＭＳ Ｐゴシック" charset="-128"/>
              </a:rPr>
              <a:t>（</a:t>
            </a:r>
            <a:r>
              <a:rPr lang="en-US" altLang="ja-JP" sz="1000" dirty="0">
                <a:solidFill>
                  <a:srgbClr val="000000"/>
                </a:solidFill>
                <a:latin typeface="ＭＳ Ｐゴシック" charset="-128"/>
              </a:rPr>
              <a:t>2008</a:t>
            </a:r>
            <a:r>
              <a:rPr lang="ja-JP" altLang="en-US" sz="1000" dirty="0">
                <a:solidFill>
                  <a:srgbClr val="000000"/>
                </a:solidFill>
                <a:latin typeface="ＭＳ Ｐゴシック" charset="-128"/>
              </a:rPr>
              <a:t>年９月）で終焉</a:t>
            </a:r>
            <a:r>
              <a:rPr lang="ja-JP" altLang="en-US" sz="1000" dirty="0" smtClean="0">
                <a:solidFill>
                  <a:srgbClr val="000000"/>
                </a:solidFill>
                <a:latin typeface="ＭＳ Ｐゴシック" charset="-128"/>
              </a:rPr>
              <a:t>する</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第三次</a:t>
            </a:r>
            <a:r>
              <a:rPr lang="ja-JP" altLang="en-US" sz="1000" dirty="0">
                <a:solidFill>
                  <a:srgbClr val="000000"/>
                </a:solidFill>
                <a:latin typeface="ＭＳ Ｐゴシック" charset="-128"/>
              </a:rPr>
              <a:t>投資ブーム（</a:t>
            </a:r>
            <a:r>
              <a:rPr lang="en-US" altLang="ja-JP" sz="1000" dirty="0">
                <a:solidFill>
                  <a:srgbClr val="000000"/>
                </a:solidFill>
                <a:latin typeface="ＭＳ Ｐゴシック" charset="-128"/>
              </a:rPr>
              <a:t>2008</a:t>
            </a:r>
            <a:r>
              <a:rPr lang="ja-JP" altLang="en-US" sz="1000" dirty="0">
                <a:solidFill>
                  <a:srgbClr val="000000"/>
                </a:solidFill>
                <a:latin typeface="ＭＳ Ｐゴシック" charset="-128"/>
              </a:rPr>
              <a:t>年</a:t>
            </a:r>
            <a:r>
              <a:rPr lang="en-US" altLang="ja-JP" sz="1000" dirty="0">
                <a:solidFill>
                  <a:srgbClr val="000000"/>
                </a:solidFill>
                <a:latin typeface="ＭＳ Ｐゴシック" charset="-128"/>
              </a:rPr>
              <a:t>11</a:t>
            </a:r>
            <a:r>
              <a:rPr lang="ja-JP" altLang="en-US" sz="1000" dirty="0">
                <a:solidFill>
                  <a:srgbClr val="000000"/>
                </a:solidFill>
                <a:latin typeface="ＭＳ Ｐゴシック" charset="-128"/>
              </a:rPr>
              <a:t>月の異次元・財政出動で将来需要先</a:t>
            </a:r>
            <a:r>
              <a:rPr lang="ja-JP" altLang="en-US" sz="1000" dirty="0" smtClean="0">
                <a:solidFill>
                  <a:srgbClr val="000000"/>
                </a:solidFill>
                <a:latin typeface="ＭＳ Ｐゴシック" charset="-128"/>
              </a:rPr>
              <a:t>食いの</a:t>
            </a:r>
            <a:r>
              <a:rPr lang="ja-JP" altLang="en-US" sz="1000" dirty="0">
                <a:solidFill>
                  <a:srgbClr val="000000"/>
                </a:solidFill>
                <a:latin typeface="ＭＳ Ｐゴシック" charset="-128"/>
              </a:rPr>
              <a:t>泡沫の好景気が終了する</a:t>
            </a:r>
            <a:r>
              <a:rPr lang="en-US" altLang="ja-JP" sz="1000" dirty="0">
                <a:solidFill>
                  <a:srgbClr val="000000"/>
                </a:solidFill>
                <a:latin typeface="ＭＳ Ｐゴシック" charset="-128"/>
              </a:rPr>
              <a:t>2011</a:t>
            </a:r>
            <a:r>
              <a:rPr lang="ja-JP" altLang="en-US" sz="1000" dirty="0">
                <a:solidFill>
                  <a:srgbClr val="000000"/>
                </a:solidFill>
                <a:latin typeface="ＭＳ Ｐゴシック" charset="-128"/>
              </a:rPr>
              <a:t>年まで</a:t>
            </a:r>
            <a:r>
              <a:rPr lang="ja-JP" altLang="en-US" sz="1000" dirty="0" smtClean="0">
                <a:solidFill>
                  <a:srgbClr val="000000"/>
                </a:solidFill>
                <a:latin typeface="ＭＳ Ｐゴシック" charset="-128"/>
              </a:rPr>
              <a:t>と</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の</a:t>
            </a:r>
            <a:r>
              <a:rPr lang="ja-JP" altLang="en-US" sz="1000" dirty="0">
                <a:solidFill>
                  <a:srgbClr val="000000"/>
                </a:solidFill>
                <a:latin typeface="ＭＳ Ｐゴシック" charset="-128"/>
              </a:rPr>
              <a:t>見方もあり）と異なり、</a:t>
            </a:r>
            <a:r>
              <a:rPr lang="en-US" altLang="ja-JP" sz="1000" dirty="0">
                <a:solidFill>
                  <a:srgbClr val="000000"/>
                </a:solidFill>
                <a:latin typeface="ＭＳ Ｐゴシック" charset="-128"/>
              </a:rPr>
              <a:t>2017</a:t>
            </a:r>
            <a:r>
              <a:rPr lang="ja-JP" altLang="en-US" sz="1000" dirty="0">
                <a:solidFill>
                  <a:srgbClr val="000000"/>
                </a:solidFill>
                <a:latin typeface="ＭＳ Ｐゴシック" charset="-128"/>
              </a:rPr>
              <a:t>年下半期から胎動する</a:t>
            </a:r>
            <a:r>
              <a:rPr lang="ja-JP" altLang="en-US" sz="1000" dirty="0" smtClean="0">
                <a:solidFill>
                  <a:srgbClr val="000000"/>
                </a:solidFill>
                <a:latin typeface="ＭＳ Ｐゴシック" charset="-128"/>
              </a:rPr>
              <a:t>第四次投資</a:t>
            </a:r>
            <a:r>
              <a:rPr lang="ja-JP" altLang="en-US" sz="1000" dirty="0">
                <a:solidFill>
                  <a:srgbClr val="000000"/>
                </a:solidFill>
                <a:latin typeface="ＭＳ Ｐゴシック" charset="-128"/>
              </a:rPr>
              <a:t>ブームはサービス貿易（非メーカー）を中心と</a:t>
            </a:r>
            <a:r>
              <a:rPr lang="ja-JP" altLang="en-US" sz="1000" dirty="0" smtClean="0">
                <a:solidFill>
                  <a:srgbClr val="000000"/>
                </a:solidFill>
                <a:latin typeface="ＭＳ Ｐゴシック" charset="-128"/>
              </a:rPr>
              <a:t>する</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点</a:t>
            </a:r>
            <a:r>
              <a:rPr lang="ja-JP" altLang="en-US" sz="1000" dirty="0">
                <a:solidFill>
                  <a:srgbClr val="000000"/>
                </a:solidFill>
                <a:latin typeface="ＭＳ Ｐゴシック" charset="-128"/>
              </a:rPr>
              <a:t>で、全く本質を異</a:t>
            </a:r>
            <a:r>
              <a:rPr lang="ja-JP" altLang="en-US" sz="1000" dirty="0" smtClean="0">
                <a:solidFill>
                  <a:srgbClr val="000000"/>
                </a:solidFill>
                <a:latin typeface="ＭＳ Ｐゴシック" charset="-128"/>
              </a:rPr>
              <a:t>に</a:t>
            </a:r>
            <a:r>
              <a:rPr lang="ja-JP" altLang="en-US" sz="1000" dirty="0">
                <a:solidFill>
                  <a:srgbClr val="000000"/>
                </a:solidFill>
                <a:latin typeface="ＭＳ Ｐゴシック" charset="-128"/>
              </a:rPr>
              <a:t>する</a:t>
            </a:r>
            <a:r>
              <a:rPr lang="ja-JP" altLang="en-US" sz="1000" dirty="0" smtClean="0">
                <a:solidFill>
                  <a:srgbClr val="000000"/>
                </a:solidFill>
                <a:latin typeface="ＭＳ Ｐゴシック" charset="-128"/>
              </a:rPr>
              <a:t>。その</a:t>
            </a:r>
            <a:r>
              <a:rPr lang="ja-JP" altLang="en-US" sz="1000" dirty="0">
                <a:solidFill>
                  <a:srgbClr val="000000"/>
                </a:solidFill>
                <a:latin typeface="ＭＳ Ｐゴシック" charset="-128"/>
              </a:rPr>
              <a:t>中心は、自動車メーカーにおいては</a:t>
            </a:r>
            <a:r>
              <a:rPr lang="en-US" altLang="ja-JP" sz="1000" dirty="0" err="1">
                <a:solidFill>
                  <a:srgbClr val="000000"/>
                </a:solidFill>
                <a:latin typeface="ＭＳ Ｐゴシック" charset="-128"/>
              </a:rPr>
              <a:t>IoV</a:t>
            </a:r>
            <a:r>
              <a:rPr lang="ja-JP" altLang="en-US" sz="1000" dirty="0">
                <a:solidFill>
                  <a:srgbClr val="000000"/>
                </a:solidFill>
                <a:latin typeface="ＭＳ Ｐゴシック" charset="-128"/>
              </a:rPr>
              <a:t>（</a:t>
            </a:r>
            <a:r>
              <a:rPr lang="en-US" altLang="ja-JP" sz="1000" dirty="0">
                <a:solidFill>
                  <a:srgbClr val="000000"/>
                </a:solidFill>
                <a:latin typeface="ＭＳ Ｐゴシック" charset="-128"/>
              </a:rPr>
              <a:t>Internet of Vehicles</a:t>
            </a:r>
            <a:r>
              <a:rPr lang="ja-JP" altLang="en-US" sz="1000" dirty="0">
                <a:solidFill>
                  <a:srgbClr val="000000"/>
                </a:solidFill>
                <a:latin typeface="ＭＳ Ｐゴシック" charset="-128"/>
              </a:rPr>
              <a:t>）、その他のメーカー</a:t>
            </a:r>
            <a:r>
              <a:rPr lang="ja-JP" altLang="en-US" sz="1000" dirty="0" smtClean="0">
                <a:solidFill>
                  <a:srgbClr val="000000"/>
                </a:solidFill>
                <a:latin typeface="ＭＳ Ｐゴシック" charset="-128"/>
              </a:rPr>
              <a:t>に</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おいて</a:t>
            </a:r>
            <a:r>
              <a:rPr lang="ja-JP" altLang="en-US" sz="1000" dirty="0">
                <a:solidFill>
                  <a:srgbClr val="000000"/>
                </a:solidFill>
                <a:latin typeface="ＭＳ Ｐゴシック" charset="-128"/>
              </a:rPr>
              <a:t>は</a:t>
            </a:r>
            <a:r>
              <a:rPr lang="en-US" altLang="ja-JP" sz="1000" dirty="0" err="1" smtClean="0">
                <a:solidFill>
                  <a:srgbClr val="000000"/>
                </a:solidFill>
                <a:latin typeface="ＭＳ Ｐゴシック" charset="-128"/>
              </a:rPr>
              <a:t>IoT</a:t>
            </a:r>
            <a:r>
              <a:rPr lang="ja-JP" altLang="en-US" sz="1000" dirty="0" smtClean="0">
                <a:solidFill>
                  <a:srgbClr val="000000"/>
                </a:solidFill>
                <a:latin typeface="ＭＳ Ｐゴシック" charset="-128"/>
              </a:rPr>
              <a:t>（</a:t>
            </a:r>
            <a:r>
              <a:rPr lang="en-US" altLang="ja-JP" sz="1000" dirty="0">
                <a:solidFill>
                  <a:srgbClr val="000000"/>
                </a:solidFill>
                <a:latin typeface="ＭＳ Ｐゴシック" charset="-128"/>
              </a:rPr>
              <a:t>Internet </a:t>
            </a:r>
            <a:r>
              <a:rPr lang="en-US" altLang="ja-JP" sz="1000" dirty="0" smtClean="0">
                <a:solidFill>
                  <a:srgbClr val="000000"/>
                </a:solidFill>
                <a:latin typeface="ＭＳ Ｐゴシック" charset="-128"/>
              </a:rPr>
              <a:t>of Things</a:t>
            </a:r>
            <a:r>
              <a:rPr lang="ja-JP" altLang="en-US" sz="1000" dirty="0">
                <a:solidFill>
                  <a:srgbClr val="000000"/>
                </a:solidFill>
                <a:latin typeface="ＭＳ Ｐゴシック" charset="-128"/>
              </a:rPr>
              <a:t>）に</a:t>
            </a:r>
            <a:r>
              <a:rPr lang="ja-JP" altLang="en-US" sz="1000" dirty="0" smtClean="0">
                <a:solidFill>
                  <a:srgbClr val="000000"/>
                </a:solidFill>
                <a:latin typeface="ＭＳ Ｐゴシック" charset="-128"/>
              </a:rPr>
              <a:t>なるが</a:t>
            </a:r>
            <a:r>
              <a:rPr lang="ja-JP" altLang="en-US" sz="1000" dirty="0">
                <a:solidFill>
                  <a:srgbClr val="000000"/>
                </a:solidFill>
                <a:latin typeface="ＭＳ Ｐゴシック" charset="-128"/>
              </a:rPr>
              <a:t>、外資系企業にインターネットビジネスに参入する法的、実務的</a:t>
            </a:r>
            <a:r>
              <a:rPr lang="ja-JP" altLang="en-US" sz="1000" dirty="0" smtClean="0">
                <a:solidFill>
                  <a:srgbClr val="000000"/>
                </a:solidFill>
                <a:latin typeface="ＭＳ Ｐゴシック" charset="-128"/>
              </a:rPr>
              <a:t>障壁は高</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く</a:t>
            </a:r>
            <a:r>
              <a:rPr lang="ja-JP" altLang="en-US" sz="1000" dirty="0">
                <a:solidFill>
                  <a:srgbClr val="000000"/>
                </a:solidFill>
                <a:latin typeface="ＭＳ Ｐゴシック" charset="-128"/>
              </a:rPr>
              <a:t>、それが内資企業</a:t>
            </a:r>
            <a:r>
              <a:rPr lang="ja-JP" altLang="en-US" sz="1000" dirty="0" smtClean="0">
                <a:solidFill>
                  <a:srgbClr val="000000"/>
                </a:solidFill>
                <a:latin typeface="ＭＳ Ｐゴシック" charset="-128"/>
              </a:rPr>
              <a:t>との</a:t>
            </a:r>
            <a:r>
              <a:rPr lang="ja-JP" altLang="en-US" sz="1000" dirty="0">
                <a:solidFill>
                  <a:srgbClr val="000000"/>
                </a:solidFill>
                <a:latin typeface="ＭＳ Ｐゴシック" charset="-128"/>
              </a:rPr>
              <a:t>不平等な競争条件と</a:t>
            </a:r>
            <a:r>
              <a:rPr lang="ja-JP" altLang="en-US" sz="1000" dirty="0" smtClean="0">
                <a:solidFill>
                  <a:srgbClr val="000000"/>
                </a:solidFill>
                <a:latin typeface="ＭＳ Ｐゴシック" charset="-128"/>
              </a:rPr>
              <a:t>な</a:t>
            </a:r>
            <a:r>
              <a:rPr lang="ja-JP" altLang="en-US" sz="1000" dirty="0">
                <a:solidFill>
                  <a:srgbClr val="000000"/>
                </a:solidFill>
                <a:latin typeface="ＭＳ Ｐゴシック" charset="-128"/>
              </a:rPr>
              <a:t>っており</a:t>
            </a:r>
            <a:r>
              <a:rPr lang="ja-JP" altLang="en-US" sz="1000" dirty="0" smtClean="0">
                <a:solidFill>
                  <a:srgbClr val="000000"/>
                </a:solidFill>
                <a:latin typeface="ＭＳ Ｐゴシック" charset="-128"/>
              </a:rPr>
              <a:t>、同時にコンテンツ</a:t>
            </a:r>
            <a:r>
              <a:rPr lang="ja-JP" altLang="en-US" sz="1000" dirty="0">
                <a:solidFill>
                  <a:srgbClr val="000000"/>
                </a:solidFill>
                <a:latin typeface="ＭＳ Ｐゴシック" charset="-128"/>
              </a:rPr>
              <a:t>関係ビジネスの展開には、</a:t>
            </a:r>
            <a:r>
              <a:rPr lang="ja-JP" altLang="en-US" sz="1000" dirty="0" smtClean="0">
                <a:solidFill>
                  <a:srgbClr val="000000"/>
                </a:solidFill>
                <a:latin typeface="ＭＳ Ｐゴシック" charset="-128"/>
              </a:rPr>
              <a:t>インターネット</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そのもの</a:t>
            </a:r>
            <a:r>
              <a:rPr lang="ja-JP" altLang="en-US" sz="1000" dirty="0">
                <a:solidFill>
                  <a:srgbClr val="000000"/>
                </a:solidFill>
                <a:latin typeface="ＭＳ Ｐゴシック" charset="-128"/>
              </a:rPr>
              <a:t>への規制</a:t>
            </a:r>
            <a:r>
              <a:rPr lang="ja-JP" altLang="en-US" sz="1000" dirty="0" smtClean="0">
                <a:solidFill>
                  <a:srgbClr val="000000"/>
                </a:solidFill>
                <a:latin typeface="ＭＳ Ｐゴシック" charset="-128"/>
              </a:rPr>
              <a:t>とは</a:t>
            </a:r>
            <a:r>
              <a:rPr lang="ja-JP" altLang="en-US" sz="1000" dirty="0">
                <a:solidFill>
                  <a:srgbClr val="000000"/>
                </a:solidFill>
                <a:latin typeface="ＭＳ Ｐゴシック" charset="-128"/>
              </a:rPr>
              <a:t>異なる法的、</a:t>
            </a:r>
            <a:r>
              <a:rPr lang="ja-JP" altLang="en-US" sz="1000" dirty="0" smtClean="0">
                <a:solidFill>
                  <a:srgbClr val="000000"/>
                </a:solidFill>
                <a:latin typeface="ＭＳ Ｐゴシック" charset="-128"/>
              </a:rPr>
              <a:t>実務的規制</a:t>
            </a:r>
            <a:r>
              <a:rPr lang="ja-JP" altLang="en-US" sz="1000" dirty="0">
                <a:solidFill>
                  <a:srgbClr val="000000"/>
                </a:solidFill>
                <a:latin typeface="ＭＳ Ｐゴシック" charset="-128"/>
              </a:rPr>
              <a:t>が存</a:t>
            </a:r>
            <a:r>
              <a:rPr lang="ja-JP" altLang="en-US" sz="1000" dirty="0" smtClean="0">
                <a:solidFill>
                  <a:srgbClr val="000000"/>
                </a:solidFill>
                <a:latin typeface="ＭＳ Ｐゴシック" charset="-128"/>
              </a:rPr>
              <a:t>在する。こう</a:t>
            </a:r>
            <a:r>
              <a:rPr lang="ja-JP" altLang="en-US" sz="1000" dirty="0">
                <a:solidFill>
                  <a:srgbClr val="000000"/>
                </a:solidFill>
                <a:latin typeface="ＭＳ Ｐゴシック" charset="-128"/>
              </a:rPr>
              <a:t>した法的、実務的問題点を把握し、</a:t>
            </a:r>
            <a:r>
              <a:rPr lang="ja-JP" altLang="en-US" sz="1000" dirty="0" smtClean="0">
                <a:solidFill>
                  <a:srgbClr val="000000"/>
                </a:solidFill>
                <a:latin typeface="ＭＳ Ｐゴシック" charset="-128"/>
              </a:rPr>
              <a:t>それをクリア</a:t>
            </a:r>
            <a:r>
              <a:rPr lang="ja-JP" altLang="en-US" sz="1000" dirty="0" err="1" smtClean="0">
                <a:solidFill>
                  <a:srgbClr val="000000"/>
                </a:solidFill>
                <a:latin typeface="ＭＳ Ｐゴシック" charset="-128"/>
              </a:rPr>
              <a:t>す</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a:t>
            </a:r>
            <a:r>
              <a:rPr lang="ja-JP" altLang="en-US" sz="1000" dirty="0" err="1" smtClean="0">
                <a:solidFill>
                  <a:srgbClr val="000000"/>
                </a:solidFill>
                <a:latin typeface="ＭＳ Ｐゴシック" charset="-128"/>
              </a:rPr>
              <a:t>る</a:t>
            </a:r>
            <a:r>
              <a:rPr lang="ja-JP" altLang="en-US" sz="1000" dirty="0">
                <a:solidFill>
                  <a:srgbClr val="000000"/>
                </a:solidFill>
                <a:latin typeface="ＭＳ Ｐゴシック" charset="-128"/>
              </a:rPr>
              <a:t>ためにいかなる工夫の余地があるか</a:t>
            </a:r>
            <a:r>
              <a:rPr lang="ja-JP" altLang="en-US" sz="1000" dirty="0" smtClean="0">
                <a:solidFill>
                  <a:srgbClr val="000000"/>
                </a:solidFill>
                <a:latin typeface="ＭＳ Ｐゴシック" charset="-128"/>
              </a:rPr>
              <a:t>について、具体的</a:t>
            </a:r>
            <a:r>
              <a:rPr lang="ja-JP" altLang="en-US" sz="1000" dirty="0">
                <a:solidFill>
                  <a:srgbClr val="000000"/>
                </a:solidFill>
                <a:latin typeface="ＭＳ Ｐゴシック" charset="-128"/>
              </a:rPr>
              <a:t>事例を</a:t>
            </a:r>
            <a:r>
              <a:rPr lang="ja-JP" altLang="en-US" sz="1000" dirty="0" smtClean="0">
                <a:solidFill>
                  <a:srgbClr val="000000"/>
                </a:solidFill>
                <a:latin typeface="ＭＳ Ｐゴシック" charset="-128"/>
              </a:rPr>
              <a:t>挙げながら検討を行う。</a:t>
            </a:r>
            <a:endParaRPr lang="ja-JP" altLang="en-US" sz="1000" dirty="0">
              <a:solidFill>
                <a:srgbClr val="000000"/>
              </a:solidFill>
              <a:latin typeface="ＭＳ Ｐゴシック" charset="-128"/>
            </a:endParaRPr>
          </a:p>
          <a:p>
            <a:endParaRPr lang="en-US" altLang="ja-JP" sz="1100" dirty="0">
              <a:solidFill>
                <a:srgbClr val="000000"/>
              </a:solidFill>
              <a:latin typeface="ＭＳ Ｐゴシック" charset="-128"/>
            </a:endParaRPr>
          </a:p>
          <a:p>
            <a:r>
              <a:rPr lang="ja-JP" altLang="en-US" sz="1100" dirty="0">
                <a:solidFill>
                  <a:srgbClr val="000000"/>
                </a:solidFill>
                <a:latin typeface="ＭＳ Ｐゴシック" charset="-128"/>
              </a:rPr>
              <a:t>　　　</a:t>
            </a:r>
            <a:r>
              <a:rPr lang="en-US" altLang="ja-JP" sz="1100" dirty="0">
                <a:solidFill>
                  <a:srgbClr val="000000"/>
                </a:solidFill>
                <a:latin typeface="ＭＳ Ｐゴシック" charset="-128"/>
              </a:rPr>
              <a:t>【</a:t>
            </a:r>
            <a:r>
              <a:rPr lang="ja-JP" altLang="en-US" sz="1100" dirty="0">
                <a:solidFill>
                  <a:srgbClr val="000000"/>
                </a:solidFill>
                <a:latin typeface="ＭＳ Ｐゴシック" charset="-128"/>
              </a:rPr>
              <a:t>講師プロフィール</a:t>
            </a:r>
            <a:r>
              <a:rPr lang="en-US" altLang="ja-JP" sz="1100" dirty="0">
                <a:solidFill>
                  <a:srgbClr val="000000"/>
                </a:solidFill>
                <a:latin typeface="ＭＳ Ｐゴシック" charset="-128"/>
              </a:rPr>
              <a:t>】</a:t>
            </a:r>
            <a:r>
              <a:rPr lang="ja-JP" altLang="en-US" sz="1100" u="sng" dirty="0">
                <a:solidFill>
                  <a:srgbClr val="000000"/>
                </a:solidFill>
                <a:latin typeface="ＭＳ Ｐゴシック" charset="-128"/>
              </a:rPr>
              <a:t>　キャストグループ代表／弁護士・税理士・香港ソリシター　村尾　龍雄　氏</a:t>
            </a:r>
            <a:endParaRPr lang="en-US" altLang="ja-JP" sz="1100" u="sng" dirty="0">
              <a:solidFill>
                <a:srgbClr val="000000"/>
              </a:solidFill>
              <a:latin typeface="ＭＳ Ｐゴシック" charset="-128"/>
            </a:endParaRPr>
          </a:p>
          <a:p>
            <a:r>
              <a:rPr lang="ja-JP" altLang="en-US" sz="1000" dirty="0">
                <a:solidFill>
                  <a:srgbClr val="000000"/>
                </a:solidFill>
                <a:latin typeface="ＭＳ Ｐゴシック" charset="-128"/>
              </a:rPr>
              <a:t>　　　　</a:t>
            </a:r>
            <a:r>
              <a:rPr lang="en-US" altLang="ja-JP" sz="1000" dirty="0">
                <a:solidFill>
                  <a:srgbClr val="000000"/>
                </a:solidFill>
                <a:latin typeface="ＭＳ Ｐゴシック" charset="-128"/>
              </a:rPr>
              <a:t>1990</a:t>
            </a:r>
            <a:r>
              <a:rPr lang="ja-JP" altLang="en-US" sz="1000" dirty="0">
                <a:solidFill>
                  <a:srgbClr val="000000"/>
                </a:solidFill>
                <a:latin typeface="ＭＳ Ｐゴシック" charset="-128"/>
              </a:rPr>
              <a:t>年京都大学経済学部経済学科卒業。神戸市役所を経て</a:t>
            </a:r>
            <a:r>
              <a:rPr lang="en-US" altLang="ja-JP" sz="1000" dirty="0">
                <a:solidFill>
                  <a:srgbClr val="000000"/>
                </a:solidFill>
                <a:latin typeface="ＭＳ Ｐゴシック" charset="-128"/>
              </a:rPr>
              <a:t>95</a:t>
            </a:r>
            <a:r>
              <a:rPr lang="ja-JP" altLang="en-US" sz="1000" dirty="0">
                <a:solidFill>
                  <a:srgbClr val="000000"/>
                </a:solidFill>
                <a:latin typeface="ＭＳ Ｐゴシック" charset="-128"/>
              </a:rPr>
              <a:t>年弁護士登録。</a:t>
            </a:r>
            <a:r>
              <a:rPr lang="en-US" altLang="ja-JP" sz="1000" dirty="0">
                <a:solidFill>
                  <a:srgbClr val="000000"/>
                </a:solidFill>
                <a:latin typeface="ＭＳ Ｐゴシック" charset="-128"/>
              </a:rPr>
              <a:t>99</a:t>
            </a:r>
            <a:r>
              <a:rPr lang="ja-JP" altLang="en-US" sz="1000" dirty="0">
                <a:solidFill>
                  <a:srgbClr val="000000"/>
                </a:solidFill>
                <a:latin typeface="ＭＳ Ｐゴシック" charset="-128"/>
              </a:rPr>
              <a:t>年村尾龍雄</a:t>
            </a:r>
            <a:r>
              <a:rPr lang="ja-JP" altLang="en-US" sz="1000" dirty="0" smtClean="0">
                <a:solidFill>
                  <a:srgbClr val="000000"/>
                </a:solidFill>
                <a:latin typeface="ＭＳ Ｐゴシック" charset="-128"/>
              </a:rPr>
              <a:t>法律事務所、　</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a:t>
            </a:r>
            <a:r>
              <a:rPr lang="en-US" altLang="ja-JP" sz="1000" dirty="0" smtClean="0">
                <a:solidFill>
                  <a:srgbClr val="000000"/>
                </a:solidFill>
                <a:latin typeface="ＭＳ Ｐゴシック" charset="-128"/>
              </a:rPr>
              <a:t>2000</a:t>
            </a:r>
            <a:r>
              <a:rPr lang="ja-JP" altLang="en-US" sz="1000" dirty="0" smtClean="0">
                <a:solidFill>
                  <a:srgbClr val="000000"/>
                </a:solidFill>
                <a:latin typeface="ＭＳ Ｐゴシック" charset="-128"/>
              </a:rPr>
              <a:t>年キャストコンサルティング（上海）、</a:t>
            </a:r>
            <a:r>
              <a:rPr lang="en-US" altLang="ja-JP" sz="1000" dirty="0" smtClean="0">
                <a:solidFill>
                  <a:srgbClr val="000000"/>
                </a:solidFill>
                <a:latin typeface="ＭＳ Ｐゴシック" charset="-128"/>
              </a:rPr>
              <a:t>02</a:t>
            </a:r>
            <a:r>
              <a:rPr lang="ja-JP" altLang="en-US" sz="1000" dirty="0" smtClean="0">
                <a:solidFill>
                  <a:srgbClr val="000000"/>
                </a:solidFill>
                <a:latin typeface="ＭＳ Ｐゴシック" charset="-128"/>
              </a:rPr>
              <a:t>年弁護士法人キャストを設立し、中国事業の法務･会計･税務のコンサ</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ルティング</a:t>
            </a:r>
            <a:r>
              <a:rPr lang="ja-JP" altLang="en-US" sz="1000" dirty="0">
                <a:solidFill>
                  <a:srgbClr val="000000"/>
                </a:solidFill>
                <a:latin typeface="ＭＳ Ｐゴシック" charset="-128"/>
              </a:rPr>
              <a:t>は</a:t>
            </a:r>
            <a:r>
              <a:rPr lang="en-US" altLang="ja-JP" sz="1000" dirty="0">
                <a:solidFill>
                  <a:srgbClr val="000000"/>
                </a:solidFill>
                <a:latin typeface="ＭＳ Ｐゴシック" charset="-128"/>
              </a:rPr>
              <a:t>20</a:t>
            </a:r>
            <a:r>
              <a:rPr lang="ja-JP" altLang="en-US" sz="1000" dirty="0">
                <a:solidFill>
                  <a:srgbClr val="000000"/>
                </a:solidFill>
                <a:latin typeface="ＭＳ Ｐゴシック" charset="-128"/>
              </a:rPr>
              <a:t>年以上の実績をもつ。日系企業のアジア進出サポートのため、</a:t>
            </a:r>
            <a:r>
              <a:rPr lang="en-US" altLang="ja-JP" sz="1000" dirty="0">
                <a:solidFill>
                  <a:srgbClr val="000000"/>
                </a:solidFill>
                <a:latin typeface="ＭＳ Ｐゴシック" charset="-128"/>
              </a:rPr>
              <a:t>2007</a:t>
            </a:r>
            <a:r>
              <a:rPr lang="ja-JP" altLang="en-US" sz="1000" dirty="0" smtClean="0">
                <a:solidFill>
                  <a:srgbClr val="000000"/>
                </a:solidFill>
                <a:latin typeface="ＭＳ Ｐゴシック" charset="-128"/>
              </a:rPr>
              <a:t>年香港</a:t>
            </a:r>
            <a:r>
              <a:rPr lang="ja-JP" altLang="en-US" sz="1000" dirty="0">
                <a:solidFill>
                  <a:srgbClr val="000000"/>
                </a:solidFill>
                <a:latin typeface="ＭＳ Ｐゴシック" charset="-128"/>
              </a:rPr>
              <a:t>、</a:t>
            </a:r>
            <a:r>
              <a:rPr lang="en-US" altLang="ja-JP" sz="1000" dirty="0">
                <a:solidFill>
                  <a:srgbClr val="000000"/>
                </a:solidFill>
                <a:latin typeface="ＭＳ Ｐゴシック" charset="-128"/>
              </a:rPr>
              <a:t>2012</a:t>
            </a:r>
            <a:r>
              <a:rPr lang="ja-JP" altLang="en-US" sz="1000" dirty="0">
                <a:solidFill>
                  <a:srgbClr val="000000"/>
                </a:solidFill>
                <a:latin typeface="ＭＳ Ｐゴシック" charset="-128"/>
              </a:rPr>
              <a:t>年</a:t>
            </a:r>
            <a:r>
              <a:rPr lang="ja-JP" altLang="en-US" sz="1000" dirty="0" smtClean="0">
                <a:solidFill>
                  <a:srgbClr val="000000"/>
                </a:solidFill>
                <a:latin typeface="ＭＳ Ｐゴシック" charset="-128"/>
              </a:rPr>
              <a:t>ミャンマー、</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a:t>
            </a:r>
            <a:r>
              <a:rPr lang="en-US" altLang="ja-JP" sz="1000" dirty="0" smtClean="0">
                <a:solidFill>
                  <a:srgbClr val="000000"/>
                </a:solidFill>
                <a:latin typeface="ＭＳ Ｐゴシック" charset="-128"/>
              </a:rPr>
              <a:t>2013</a:t>
            </a:r>
            <a:r>
              <a:rPr lang="ja-JP" altLang="en-US" sz="1000" dirty="0">
                <a:solidFill>
                  <a:srgbClr val="000000"/>
                </a:solidFill>
                <a:latin typeface="ＭＳ Ｐゴシック" charset="-128"/>
              </a:rPr>
              <a:t>年ベトナムに拠点を設立し、現地に根差した</a:t>
            </a:r>
            <a:r>
              <a:rPr lang="ja-JP" altLang="en-US" sz="1000" dirty="0" smtClean="0">
                <a:solidFill>
                  <a:srgbClr val="000000"/>
                </a:solidFill>
                <a:latin typeface="ＭＳ Ｐゴシック" charset="-128"/>
              </a:rPr>
              <a:t>プロフェッショナルサービスを</a:t>
            </a:r>
            <a:r>
              <a:rPr lang="ja-JP" altLang="en-US" sz="1000" dirty="0">
                <a:solidFill>
                  <a:srgbClr val="000000"/>
                </a:solidFill>
                <a:latin typeface="ＭＳ Ｐゴシック" charset="-128"/>
              </a:rPr>
              <a:t>提供している。</a:t>
            </a:r>
            <a:r>
              <a:rPr lang="ja-JP" altLang="en-US" sz="1000" dirty="0" smtClean="0">
                <a:solidFill>
                  <a:srgbClr val="000000"/>
                </a:solidFill>
                <a:latin typeface="ＭＳ Ｐゴシック" charset="-128"/>
              </a:rPr>
              <a:t>上海市に貢献の</a:t>
            </a:r>
            <a:endParaRPr lang="en-US" altLang="ja-JP" sz="1000" dirty="0" smtClean="0">
              <a:solidFill>
                <a:srgbClr val="000000"/>
              </a:solidFill>
              <a:latin typeface="ＭＳ Ｐゴシック" charset="-128"/>
            </a:endParaRPr>
          </a:p>
          <a:p>
            <a:r>
              <a:rPr lang="ja-JP" altLang="en-US" sz="1000" dirty="0">
                <a:solidFill>
                  <a:srgbClr val="000000"/>
                </a:solidFill>
                <a:latin typeface="ＭＳ Ｐゴシック" charset="-128"/>
              </a:rPr>
              <a:t>　</a:t>
            </a:r>
            <a:r>
              <a:rPr lang="ja-JP" altLang="en-US" sz="1000" dirty="0" smtClean="0">
                <a:solidFill>
                  <a:srgbClr val="000000"/>
                </a:solidFill>
                <a:latin typeface="ＭＳ Ｐゴシック" charset="-128"/>
              </a:rPr>
              <a:t>　　</a:t>
            </a:r>
            <a:r>
              <a:rPr lang="ja-JP" altLang="en-US" sz="1000" dirty="0">
                <a:solidFill>
                  <a:srgbClr val="000000"/>
                </a:solidFill>
                <a:latin typeface="ＭＳ Ｐゴシック" charset="-128"/>
              </a:rPr>
              <a:t>あった</a:t>
            </a:r>
            <a:r>
              <a:rPr lang="ja-JP" altLang="en-US" sz="1000" dirty="0" smtClean="0">
                <a:solidFill>
                  <a:srgbClr val="000000"/>
                </a:solidFill>
                <a:latin typeface="ＭＳ Ｐゴシック" charset="-128"/>
              </a:rPr>
              <a:t>外国人</a:t>
            </a:r>
            <a:r>
              <a:rPr lang="ja-JP" altLang="en-US" sz="1000" dirty="0">
                <a:solidFill>
                  <a:srgbClr val="000000"/>
                </a:solidFill>
                <a:latin typeface="ＭＳ Ｐゴシック" charset="-128"/>
              </a:rPr>
              <a:t>に付与される「白玉蘭賞」を</a:t>
            </a:r>
            <a:r>
              <a:rPr lang="en-US" altLang="ja-JP" sz="1000" dirty="0">
                <a:solidFill>
                  <a:srgbClr val="000000"/>
                </a:solidFill>
                <a:latin typeface="ＭＳ Ｐゴシック" charset="-128"/>
              </a:rPr>
              <a:t>2</a:t>
            </a:r>
            <a:r>
              <a:rPr lang="ja-JP" altLang="en-US" sz="1000" dirty="0">
                <a:solidFill>
                  <a:srgbClr val="000000"/>
                </a:solidFill>
                <a:latin typeface="ＭＳ Ｐゴシック" charset="-128"/>
              </a:rPr>
              <a:t>度受賞。香港</a:t>
            </a:r>
            <a:r>
              <a:rPr lang="ja-JP" altLang="en-US" sz="1000" dirty="0" smtClean="0">
                <a:solidFill>
                  <a:srgbClr val="000000"/>
                </a:solidFill>
                <a:latin typeface="ＭＳ Ｐゴシック" charset="-128"/>
              </a:rPr>
              <a:t>ソリシター</a:t>
            </a:r>
            <a:r>
              <a:rPr lang="ja-JP" altLang="en-US" sz="1000" dirty="0">
                <a:solidFill>
                  <a:schemeClr val="tx1"/>
                </a:solidFill>
                <a:latin typeface="ＭＳ Ｐゴシック" charset="-128"/>
              </a:rPr>
              <a:t>（香港</a:t>
            </a:r>
            <a:r>
              <a:rPr lang="en-US" altLang="ja-JP" sz="1000" dirty="0" err="1">
                <a:solidFill>
                  <a:schemeClr val="tx1"/>
                </a:solidFill>
                <a:latin typeface="ＭＳ Ｐゴシック" charset="-128"/>
              </a:rPr>
              <a:t>Li&amp;Partners</a:t>
            </a:r>
            <a:r>
              <a:rPr lang="ja-JP" altLang="en-US" sz="1000" dirty="0">
                <a:solidFill>
                  <a:schemeClr val="tx1"/>
                </a:solidFill>
                <a:latin typeface="ＭＳ Ｐゴシック" charset="-128"/>
              </a:rPr>
              <a:t>所属）</a:t>
            </a:r>
            <a:r>
              <a:rPr lang="ja-JP" altLang="en-US" sz="1000" dirty="0" smtClean="0">
                <a:solidFill>
                  <a:srgbClr val="000000"/>
                </a:solidFill>
                <a:latin typeface="ＭＳ Ｐゴシック" charset="-128"/>
              </a:rPr>
              <a:t>でも</a:t>
            </a:r>
            <a:r>
              <a:rPr lang="ja-JP" altLang="en-US" sz="1000" dirty="0">
                <a:solidFill>
                  <a:srgbClr val="000000"/>
                </a:solidFill>
                <a:latin typeface="ＭＳ Ｐゴシック" charset="-128"/>
              </a:rPr>
              <a:t>ある。</a:t>
            </a:r>
          </a:p>
          <a:p>
            <a:endParaRPr lang="en-US" altLang="ja-JP" sz="1000" dirty="0">
              <a:solidFill>
                <a:srgbClr val="000000"/>
              </a:solidFill>
              <a:latin typeface="ＭＳ Ｐゴシック" charset="-128"/>
            </a:endParaRPr>
          </a:p>
          <a:p>
            <a:r>
              <a:rPr lang="ja-JP" altLang="en-US" sz="1200" dirty="0" smtClean="0">
                <a:solidFill>
                  <a:srgbClr val="000000"/>
                </a:solidFill>
                <a:latin typeface="ＭＳ Ｐゴシック" charset="-128"/>
              </a:rPr>
              <a:t>■</a:t>
            </a:r>
            <a:r>
              <a:rPr lang="ja-JP" altLang="en-US" sz="1200" dirty="0">
                <a:solidFill>
                  <a:srgbClr val="000000"/>
                </a:solidFill>
                <a:latin typeface="ＭＳ Ｐゴシック" charset="-128"/>
              </a:rPr>
              <a:t>　質疑応答</a:t>
            </a:r>
            <a:r>
              <a:rPr lang="ja-JP" altLang="ja-JP" sz="1200" dirty="0">
                <a:solidFill>
                  <a:srgbClr val="0D0D0D"/>
                </a:solidFill>
                <a:latin typeface="ＭＳ Ｐゴシック" charset="-128"/>
              </a:rPr>
              <a:t>（</a:t>
            </a:r>
            <a:r>
              <a:rPr lang="en-US" altLang="ja-JP" sz="1200" dirty="0">
                <a:solidFill>
                  <a:srgbClr val="0D0D0D"/>
                </a:solidFill>
                <a:latin typeface="ＭＳ Ｐゴシック" charset="-128"/>
              </a:rPr>
              <a:t>16:50-17:00</a:t>
            </a:r>
            <a:r>
              <a:rPr lang="ja-JP" altLang="ja-JP" sz="1200" dirty="0">
                <a:solidFill>
                  <a:srgbClr val="0D0D0D"/>
                </a:solidFill>
                <a:latin typeface="ＭＳ Ｐゴシック" charset="-128"/>
              </a:rPr>
              <a:t>）</a:t>
            </a:r>
            <a:endParaRPr lang="en-US" altLang="ja-JP" sz="1200" dirty="0">
              <a:solidFill>
                <a:srgbClr val="0D0D0D"/>
              </a:solidFill>
              <a:latin typeface="ＭＳ Ｐゴシック" charset="-128"/>
            </a:endParaRPr>
          </a:p>
          <a:p>
            <a:endParaRPr lang="ja-JP" altLang="ja-JP" sz="1200" dirty="0">
              <a:solidFill>
                <a:srgbClr val="000000"/>
              </a:solidFill>
              <a:latin typeface="ＭＳ Ｐゴシック" charset="-128"/>
            </a:endParaRPr>
          </a:p>
          <a:p>
            <a:r>
              <a:rPr lang="ja-JP" altLang="en-US" sz="1100" dirty="0">
                <a:solidFill>
                  <a:srgbClr val="000000"/>
                </a:solidFill>
                <a:latin typeface="ＭＳ Ｐゴシック" charset="-128"/>
              </a:rPr>
              <a:t>　　　　　　　　　　　　　　　　　　　　　　　　　　　</a:t>
            </a:r>
            <a:endParaRPr lang="en-US" altLang="ja-JP" sz="1100" dirty="0">
              <a:solidFill>
                <a:srgbClr val="000000"/>
              </a:solidFill>
              <a:latin typeface="ＭＳ Ｐゴシック" charset="-128"/>
            </a:endParaRPr>
          </a:p>
          <a:p>
            <a:r>
              <a:rPr lang="en-US" altLang="ja-JP" sz="1100" dirty="0">
                <a:solidFill>
                  <a:srgbClr val="000000"/>
                </a:solidFill>
                <a:latin typeface="ＭＳ Ｐゴシック" charset="-128"/>
              </a:rPr>
              <a:t> </a:t>
            </a:r>
            <a:r>
              <a:rPr lang="en-US" altLang="ja-JP" sz="1000" dirty="0">
                <a:solidFill>
                  <a:srgbClr val="000000"/>
                </a:solidFill>
                <a:latin typeface="ＭＳ Ｐゴシック" charset="-128"/>
              </a:rPr>
              <a:t> </a:t>
            </a:r>
            <a:endParaRPr lang="ja-JP" altLang="ja-JP" sz="1000" dirty="0">
              <a:solidFill>
                <a:srgbClr val="000000"/>
              </a:solidFill>
              <a:latin typeface="ＭＳ Ｐゴシック" charset="-128"/>
            </a:endParaRPr>
          </a:p>
          <a:p>
            <a:r>
              <a:rPr lang="en-US" altLang="ja-JP" sz="1000" dirty="0">
                <a:solidFill>
                  <a:srgbClr val="000000"/>
                </a:solidFill>
                <a:latin typeface="ＭＳ Ｐゴシック" charset="-128"/>
              </a:rPr>
              <a:t> </a:t>
            </a:r>
          </a:p>
        </p:txBody>
      </p:sp>
      <p:sp>
        <p:nvSpPr>
          <p:cNvPr id="4" name="テキスト ボックス 3"/>
          <p:cNvSpPr txBox="1"/>
          <p:nvPr/>
        </p:nvSpPr>
        <p:spPr>
          <a:xfrm>
            <a:off x="215901" y="1511920"/>
            <a:ext cx="6434137" cy="577081"/>
          </a:xfrm>
          <a:prstGeom prst="rect">
            <a:avLst/>
          </a:prstGeom>
          <a:noFill/>
          <a:ln>
            <a:solidFill>
              <a:srgbClr val="FFC000"/>
            </a:solidFill>
            <a:prstDash val="dash"/>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ja-JP" altLang="en-US" sz="1050" dirty="0"/>
              <a:t>　　一帯一路を含む中国情勢の現状や、最新の中国ビジネス情報などについて、現地状況に精通した専門家と現地に拠点を持つキャスト・グループ（弁護士法人キャスト）の代表をお招きしてセミナーを開催します</a:t>
            </a:r>
            <a:r>
              <a:rPr lang="ja-JP" altLang="en-US" sz="1050" dirty="0" smtClean="0"/>
              <a:t>。</a:t>
            </a:r>
            <a:endParaRPr lang="en-US" altLang="ja-JP" sz="1050" dirty="0"/>
          </a:p>
          <a:p>
            <a:pPr fontAlgn="auto">
              <a:spcBef>
                <a:spcPts val="0"/>
              </a:spcBef>
              <a:spcAft>
                <a:spcPts val="0"/>
              </a:spcAft>
              <a:defRPr/>
            </a:pPr>
            <a:endParaRPr lang="en-US" altLang="ja-JP" sz="1050" dirty="0"/>
          </a:p>
        </p:txBody>
      </p:sp>
      <p:sp>
        <p:nvSpPr>
          <p:cNvPr id="11" name="正方形/長方形 10"/>
          <p:cNvSpPr/>
          <p:nvPr/>
        </p:nvSpPr>
        <p:spPr>
          <a:xfrm>
            <a:off x="4632324" y="1973263"/>
            <a:ext cx="1971675" cy="446088"/>
          </a:xfrm>
          <a:prstGeom prst="rect">
            <a:avLst/>
          </a:prstGeom>
          <a:solidFill>
            <a:srgbClr val="FFC000"/>
          </a:solidFill>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ja-JP" altLang="en-US" sz="1400" b="1" dirty="0">
                <a:solidFill>
                  <a:schemeClr val="tx1"/>
                </a:solidFill>
                <a:latin typeface="+mn-ea"/>
              </a:rPr>
              <a:t>参加無料☆定員５０名</a:t>
            </a:r>
            <a:endParaRPr lang="en-US" altLang="ja-JP" sz="1400" b="1" dirty="0">
              <a:solidFill>
                <a:schemeClr val="tx1"/>
              </a:solidFill>
              <a:latin typeface="+mn-ea"/>
            </a:endParaRPr>
          </a:p>
          <a:p>
            <a:pPr algn="ctr" fontAlgn="auto">
              <a:spcBef>
                <a:spcPts val="0"/>
              </a:spcBef>
              <a:spcAft>
                <a:spcPts val="0"/>
              </a:spcAft>
              <a:defRPr/>
            </a:pPr>
            <a:r>
              <a:rPr lang="en-US" altLang="ja-JP" sz="900" dirty="0">
                <a:solidFill>
                  <a:schemeClr val="tx1"/>
                </a:solidFill>
                <a:latin typeface="+mn-ea"/>
              </a:rPr>
              <a:t>※</a:t>
            </a:r>
            <a:r>
              <a:rPr lang="ja-JP" altLang="en-US" sz="900" dirty="0">
                <a:solidFill>
                  <a:schemeClr val="tx2">
                    <a:lumMod val="50000"/>
                  </a:schemeClr>
                </a:solidFill>
                <a:latin typeface="+mn-ea"/>
              </a:rPr>
              <a:t>受講票は発行しません。</a:t>
            </a:r>
            <a:endParaRPr lang="ja-JP" altLang="en-US" sz="900" dirty="0">
              <a:solidFill>
                <a:schemeClr val="tx2">
                  <a:lumMod val="50000"/>
                </a:schemeClr>
              </a:solidFill>
            </a:endParaRPr>
          </a:p>
        </p:txBody>
      </p:sp>
      <p:pic>
        <p:nvPicPr>
          <p:cNvPr id="14343" name="Picture 2" descr="\\LS210D3F2\share\庶務事務\印刷物（リーフレット・ロゴ等）\デザイン都市ロゴ\街並みライン.png"/>
          <p:cNvPicPr>
            <a:picLocks noChangeAspect="1" noChangeArrowheads="1"/>
          </p:cNvPicPr>
          <p:nvPr/>
        </p:nvPicPr>
        <p:blipFill>
          <a:blip r:embed="rId3"/>
          <a:srcRect/>
          <a:stretch>
            <a:fillRect/>
          </a:stretch>
        </p:blipFill>
        <p:spPr bwMode="auto">
          <a:xfrm>
            <a:off x="1588" y="9577388"/>
            <a:ext cx="6889750" cy="385762"/>
          </a:xfrm>
          <a:prstGeom prst="rect">
            <a:avLst/>
          </a:prstGeom>
          <a:noFill/>
          <a:ln w="9525">
            <a:noFill/>
            <a:miter lim="800000"/>
            <a:headEnd/>
            <a:tailEnd/>
          </a:ln>
        </p:spPr>
      </p:pic>
      <p:sp>
        <p:nvSpPr>
          <p:cNvPr id="14344" name="テキスト ボックス 7"/>
          <p:cNvSpPr txBox="1">
            <a:spLocks noChangeArrowheads="1"/>
          </p:cNvSpPr>
          <p:nvPr/>
        </p:nvSpPr>
        <p:spPr bwMode="auto">
          <a:xfrm>
            <a:off x="207963" y="144463"/>
            <a:ext cx="2500312" cy="368300"/>
          </a:xfrm>
          <a:prstGeom prst="rect">
            <a:avLst/>
          </a:prstGeom>
          <a:noFill/>
          <a:ln w="9525">
            <a:noFill/>
            <a:miter lim="800000"/>
            <a:headEnd/>
            <a:tailEnd/>
          </a:ln>
        </p:spPr>
        <p:txBody>
          <a:bodyPr>
            <a:spAutoFit/>
          </a:bodyPr>
          <a:lstStyle/>
          <a:p>
            <a:r>
              <a:rPr lang="ja-JP" altLang="en-US" dirty="0" smtClean="0">
                <a:latin typeface="HG創英角ﾎﾟｯﾌﾟ体" panose="040B0A09000000000000" pitchFamily="49" charset="-128"/>
                <a:ea typeface="HG創英角ﾎﾟｯﾌﾟ体" panose="040B0A09000000000000" pitchFamily="49" charset="-128"/>
              </a:rPr>
              <a:t>参 加 者 募 集 ！</a:t>
            </a:r>
            <a:r>
              <a:rPr lang="ja-JP" altLang="en-US" dirty="0">
                <a:latin typeface="HG創英角ﾎﾟｯﾌﾟ体" panose="040B0A09000000000000" pitchFamily="49" charset="-128"/>
                <a:ea typeface="HG創英角ﾎﾟｯﾌﾟ体" panose="040B0A09000000000000" pitchFamily="49" charset="-128"/>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テキスト ボックス 6"/>
          <p:cNvSpPr txBox="1">
            <a:spLocks noChangeArrowheads="1"/>
          </p:cNvSpPr>
          <p:nvPr/>
        </p:nvSpPr>
        <p:spPr bwMode="auto">
          <a:xfrm>
            <a:off x="336550" y="5237163"/>
            <a:ext cx="6272213" cy="246062"/>
          </a:xfrm>
          <a:prstGeom prst="rect">
            <a:avLst/>
          </a:prstGeom>
          <a:noFill/>
          <a:ln w="9525">
            <a:noFill/>
            <a:miter lim="800000"/>
            <a:headEnd/>
            <a:tailEnd/>
          </a:ln>
        </p:spPr>
        <p:txBody>
          <a:bodyPr>
            <a:spAutoFit/>
          </a:bodyPr>
          <a:lstStyle/>
          <a:p>
            <a:r>
              <a:rPr lang="ja-JP" altLang="ja-JP" sz="1000">
                <a:latin typeface="Calibri" pitchFamily="34" charset="0"/>
              </a:rPr>
              <a:t>※ご記入いただいた情報は、当</a:t>
            </a:r>
            <a:r>
              <a:rPr lang="ja-JP" altLang="en-US" sz="1000">
                <a:latin typeface="Calibri" pitchFamily="34" charset="0"/>
              </a:rPr>
              <a:t>センターの</a:t>
            </a:r>
            <a:r>
              <a:rPr lang="ja-JP" altLang="ja-JP" sz="1000">
                <a:latin typeface="Calibri" pitchFamily="34" charset="0"/>
              </a:rPr>
              <a:t>セミナー運営・管理のために利用し、他の目的には使用いたしません。</a:t>
            </a:r>
          </a:p>
        </p:txBody>
      </p:sp>
      <p:sp>
        <p:nvSpPr>
          <p:cNvPr id="16386" name="テキスト ボックス 8"/>
          <p:cNvSpPr txBox="1">
            <a:spLocks noChangeArrowheads="1"/>
          </p:cNvSpPr>
          <p:nvPr/>
        </p:nvSpPr>
        <p:spPr bwMode="auto">
          <a:xfrm>
            <a:off x="2522538" y="8939213"/>
            <a:ext cx="4335462" cy="1077912"/>
          </a:xfrm>
          <a:prstGeom prst="rect">
            <a:avLst/>
          </a:prstGeom>
          <a:noFill/>
          <a:ln w="9525">
            <a:noFill/>
            <a:miter lim="800000"/>
            <a:headEnd/>
            <a:tailEnd/>
          </a:ln>
        </p:spPr>
        <p:txBody>
          <a:bodyPr>
            <a:spAutoFit/>
          </a:bodyPr>
          <a:lstStyle/>
          <a:p>
            <a:r>
              <a:rPr lang="ja-JP" altLang="en-US" sz="1200" b="1">
                <a:solidFill>
                  <a:schemeClr val="tx2"/>
                </a:solidFill>
                <a:latin typeface="Calibri" pitchFamily="34" charset="0"/>
              </a:rPr>
              <a:t>■</a:t>
            </a:r>
            <a:r>
              <a:rPr lang="ja-JP" altLang="en-US" sz="1200" b="1" u="sng">
                <a:solidFill>
                  <a:schemeClr val="tx2"/>
                </a:solidFill>
                <a:latin typeface="Calibri" pitchFamily="34" charset="0"/>
              </a:rPr>
              <a:t>お申込み・問い合わせ先</a:t>
            </a:r>
            <a:r>
              <a:rPr lang="ja-JP" altLang="en-US" sz="1200" b="1">
                <a:solidFill>
                  <a:schemeClr val="tx2"/>
                </a:solidFill>
                <a:latin typeface="Calibri" pitchFamily="34" charset="0"/>
              </a:rPr>
              <a:t>　</a:t>
            </a:r>
            <a:endParaRPr lang="en-US" altLang="ja-JP" sz="1200" b="1">
              <a:solidFill>
                <a:schemeClr val="tx2"/>
              </a:solidFill>
              <a:latin typeface="Calibri" pitchFamily="34" charset="0"/>
            </a:endParaRPr>
          </a:p>
          <a:p>
            <a:r>
              <a:rPr lang="ja-JP" altLang="en-US" sz="1400" b="1">
                <a:latin typeface="Calibri" pitchFamily="34" charset="0"/>
              </a:rPr>
              <a:t>神戸市海外ビジネスセンター</a:t>
            </a:r>
            <a:endParaRPr lang="en-US" altLang="ja-JP" sz="1400" b="1">
              <a:latin typeface="Calibri" pitchFamily="34" charset="0"/>
            </a:endParaRPr>
          </a:p>
          <a:p>
            <a:r>
              <a:rPr lang="ja-JP" altLang="en-US" sz="1400">
                <a:latin typeface="Calibri" pitchFamily="34" charset="0"/>
              </a:rPr>
              <a:t>神戸市経済観光局経済政策課（海外展開支援担当）</a:t>
            </a:r>
            <a:endParaRPr lang="en-US" altLang="ja-JP" sz="1400">
              <a:latin typeface="Calibri" pitchFamily="34" charset="0"/>
            </a:endParaRPr>
          </a:p>
          <a:p>
            <a:r>
              <a:rPr lang="ja-JP" altLang="en-US" sz="1200">
                <a:latin typeface="Calibri" pitchFamily="34" charset="0"/>
              </a:rPr>
              <a:t>ＴＥＬ　０７８－２３１－０２２２　</a:t>
            </a:r>
            <a:endParaRPr lang="en-US" altLang="ja-JP" sz="1200">
              <a:latin typeface="Calibri" pitchFamily="34" charset="0"/>
            </a:endParaRPr>
          </a:p>
          <a:p>
            <a:r>
              <a:rPr lang="ja-JP" altLang="en-US" sz="1200">
                <a:latin typeface="Calibri" pitchFamily="34" charset="0"/>
              </a:rPr>
              <a:t>ＦＡＸ　０７８－２３１－０２５６</a:t>
            </a:r>
          </a:p>
        </p:txBody>
      </p:sp>
      <p:sp>
        <p:nvSpPr>
          <p:cNvPr id="11" name="Rectangle 4"/>
          <p:cNvSpPr>
            <a:spLocks noChangeArrowheads="1"/>
          </p:cNvSpPr>
          <p:nvPr/>
        </p:nvSpPr>
        <p:spPr bwMode="auto">
          <a:xfrm>
            <a:off x="-34925" y="-1588"/>
            <a:ext cx="6858000" cy="1330326"/>
          </a:xfrm>
          <a:prstGeom prst="rect">
            <a:avLst/>
          </a:prstGeom>
          <a:noFill/>
          <a:ln>
            <a:noFill/>
          </a:ln>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fontAlgn="auto">
              <a:spcBef>
                <a:spcPct val="0"/>
              </a:spcBef>
              <a:spcAft>
                <a:spcPts val="0"/>
              </a:spcAft>
              <a:buFontTx/>
              <a:buNone/>
              <a:defRPr/>
            </a:pPr>
            <a:r>
              <a:rPr lang="en-US" altLang="ja-JP" sz="2400" dirty="0">
                <a:solidFill>
                  <a:srgbClr val="000000"/>
                </a:solidFill>
                <a:latin typeface="Century" pitchFamily="18" charset="0"/>
                <a:ea typeface="FGP平成角ｺﾞｼｯｸ体W9"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平成</a:t>
            </a:r>
            <a:r>
              <a:rPr lang="ja-JP" altLang="en-US" sz="1000" dirty="0">
                <a:solidFill>
                  <a:srgbClr val="000000"/>
                </a:solidFill>
                <a:latin typeface="Century" pitchFamily="18" charset="0"/>
                <a:ea typeface="HG丸ｺﾞｼｯｸM-PRO" pitchFamily="50"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　　</a:t>
            </a:r>
            <a:r>
              <a:rPr lang="ja-JP" altLang="en-US" sz="1000" dirty="0" smtClean="0">
                <a:solidFill>
                  <a:srgbClr val="000000"/>
                </a:solidFill>
                <a:latin typeface="Century" pitchFamily="18" charset="0"/>
                <a:ea typeface="HG丸ｺﾞｼｯｸM-PRO" pitchFamily="50" charset="-128"/>
                <a:cs typeface="Times New Roman" pitchFamily="18" charset="0"/>
              </a:rPr>
              <a:t>年</a:t>
            </a:r>
            <a:r>
              <a:rPr lang="ja-JP" altLang="en-US" sz="1000" dirty="0">
                <a:solidFill>
                  <a:srgbClr val="000000"/>
                </a:solidFill>
                <a:latin typeface="Century" pitchFamily="18" charset="0"/>
                <a:ea typeface="HG丸ｺﾞｼｯｸM-PRO" pitchFamily="50" charset="-128"/>
                <a:cs typeface="Times New Roman" pitchFamily="18" charset="0"/>
              </a:rPr>
              <a:t>　　　月　　　日</a:t>
            </a:r>
            <a:endParaRPr lang="en-US" altLang="ja-JP" sz="1000" dirty="0">
              <a:solidFill>
                <a:srgbClr val="000000"/>
              </a:solidFill>
              <a:latin typeface="Century" pitchFamily="18" charset="0"/>
              <a:ea typeface="HG丸ｺﾞｼｯｸM-PRO" pitchFamily="50" charset="-128"/>
              <a:cs typeface="Times New Roman" pitchFamily="18" charset="0"/>
            </a:endParaRPr>
          </a:p>
          <a:p>
            <a:pPr algn="ctr" fontAlgn="auto">
              <a:spcBef>
                <a:spcPct val="0"/>
              </a:spcBef>
              <a:spcAft>
                <a:spcPts val="0"/>
              </a:spcAft>
              <a:buFontTx/>
              <a:buNone/>
              <a:defRPr/>
            </a:pPr>
            <a:r>
              <a:rPr lang="en-US" altLang="ja-JP" sz="2500" b="1" u="sng" dirty="0">
                <a:solidFill>
                  <a:srgbClr val="000000"/>
                </a:solidFill>
                <a:latin typeface="HGPｺﾞｼｯｸE" pitchFamily="50" charset="-128"/>
                <a:ea typeface="HGPｺﾞｼｯｸE" pitchFamily="50" charset="-128"/>
                <a:cs typeface="Times New Roman" pitchFamily="18" charset="0"/>
              </a:rPr>
              <a:t>FAX</a:t>
            </a:r>
            <a:r>
              <a:rPr lang="ja-JP" altLang="en-US" sz="2500" b="1" u="sng" dirty="0">
                <a:solidFill>
                  <a:srgbClr val="000000"/>
                </a:solidFill>
                <a:latin typeface="HGPｺﾞｼｯｸE" pitchFamily="50" charset="-128"/>
                <a:ea typeface="HGPｺﾞｼｯｸE" pitchFamily="50" charset="-128"/>
                <a:cs typeface="Times New Roman" pitchFamily="18" charset="0"/>
              </a:rPr>
              <a:t>　０７８－２３１－０２５６</a:t>
            </a:r>
            <a:endParaRPr lang="en-US" altLang="ja-JP" sz="2500" b="1" u="sng" dirty="0">
              <a:solidFill>
                <a:srgbClr val="000000"/>
              </a:solidFill>
              <a:latin typeface="HGPｺﾞｼｯｸE" pitchFamily="50" charset="-128"/>
              <a:ea typeface="HGPｺﾞｼｯｸE" pitchFamily="50" charset="-128"/>
              <a:cs typeface="Times New Roman" pitchFamily="18" charset="0"/>
            </a:endParaRPr>
          </a:p>
          <a:p>
            <a:pPr algn="ctr" fontAlgn="auto">
              <a:spcBef>
                <a:spcPct val="0"/>
              </a:spcBef>
              <a:spcAft>
                <a:spcPts val="0"/>
              </a:spcAft>
              <a:buFontTx/>
              <a:buNone/>
              <a:defRPr/>
            </a:pPr>
            <a:endParaRPr lang="en-US" altLang="ja-JP" sz="1100" b="1" dirty="0">
              <a:latin typeface="+mj-ea"/>
            </a:endParaRPr>
          </a:p>
          <a:p>
            <a:pPr algn="ctr" fontAlgn="auto">
              <a:spcBef>
                <a:spcPct val="0"/>
              </a:spcBef>
              <a:spcAft>
                <a:spcPts val="0"/>
              </a:spcAft>
              <a:buFontTx/>
              <a:buNone/>
              <a:defRPr/>
            </a:pPr>
            <a:r>
              <a:rPr lang="ja-JP" altLang="en-US" sz="1100" b="1" dirty="0">
                <a:latin typeface="+mj-ea"/>
              </a:rPr>
              <a:t>神戸市海外ビジネスセンター　宛　</a:t>
            </a:r>
            <a:r>
              <a:rPr lang="ja-JP" altLang="en-US" sz="1100" b="1" dirty="0">
                <a:solidFill>
                  <a:srgbClr val="000000"/>
                </a:solidFill>
                <a:latin typeface="Century" pitchFamily="18" charset="0"/>
                <a:ea typeface="HG丸ｺﾞｼｯｸM-PRO" pitchFamily="50" charset="-128"/>
                <a:cs typeface="Times New Roman" pitchFamily="18" charset="0"/>
              </a:rPr>
              <a:t>までお送りください　（申込み締切</a:t>
            </a:r>
            <a:r>
              <a:rPr lang="ja-JP" altLang="en-US" sz="1100" b="1" dirty="0" smtClean="0">
                <a:solidFill>
                  <a:srgbClr val="000000"/>
                </a:solidFill>
                <a:latin typeface="Century" pitchFamily="18" charset="0"/>
                <a:ea typeface="HG丸ｺﾞｼｯｸM-PRO" pitchFamily="50" charset="-128"/>
                <a:cs typeface="Times New Roman" pitchFamily="18" charset="0"/>
              </a:rPr>
              <a:t>：</a:t>
            </a:r>
            <a:r>
              <a:rPr lang="ja-JP" altLang="en-US" sz="1100" b="1" dirty="0">
                <a:solidFill>
                  <a:srgbClr val="000000"/>
                </a:solidFill>
                <a:latin typeface="Century" pitchFamily="18" charset="0"/>
                <a:ea typeface="HG丸ｺﾞｼｯｸM-PRO" pitchFamily="50" charset="-128"/>
                <a:cs typeface="Times New Roman" pitchFamily="18" charset="0"/>
              </a:rPr>
              <a:t>１</a:t>
            </a:r>
            <a:r>
              <a:rPr lang="ja-JP" altLang="en-US" sz="1100" b="1" dirty="0" smtClean="0">
                <a:solidFill>
                  <a:srgbClr val="000000"/>
                </a:solidFill>
                <a:latin typeface="Century" pitchFamily="18" charset="0"/>
                <a:ea typeface="HG丸ｺﾞｼｯｸM-PRO" pitchFamily="50" charset="-128"/>
                <a:cs typeface="Times New Roman" pitchFamily="18" charset="0"/>
              </a:rPr>
              <a:t>月１６日（火）</a:t>
            </a:r>
            <a:r>
              <a:rPr lang="ja-JP" altLang="en-US" sz="1100" b="1" dirty="0">
                <a:solidFill>
                  <a:srgbClr val="000000"/>
                </a:solidFill>
                <a:latin typeface="Century" pitchFamily="18" charset="0"/>
                <a:ea typeface="HG丸ｺﾞｼｯｸM-PRO" pitchFamily="50" charset="-128"/>
                <a:cs typeface="Times New Roman" pitchFamily="18" charset="0"/>
              </a:rPr>
              <a:t>）</a:t>
            </a:r>
          </a:p>
        </p:txBody>
      </p:sp>
      <p:sp>
        <p:nvSpPr>
          <p:cNvPr id="13" name="Rectangle 37"/>
          <p:cNvSpPr>
            <a:spLocks noChangeArrowheads="1"/>
          </p:cNvSpPr>
          <p:nvPr/>
        </p:nvSpPr>
        <p:spPr bwMode="auto">
          <a:xfrm>
            <a:off x="258763" y="1250950"/>
            <a:ext cx="6338887" cy="376238"/>
          </a:xfrm>
          <a:prstGeom prst="rect">
            <a:avLst/>
          </a:prstGeom>
          <a:gradFill>
            <a:gsLst>
              <a:gs pos="100000">
                <a:srgbClr val="FFFF99"/>
              </a:gs>
              <a:gs pos="100000">
                <a:schemeClr val="accent1">
                  <a:tint val="37000"/>
                  <a:satMod val="300000"/>
                </a:schemeClr>
              </a:gs>
              <a:gs pos="100000">
                <a:schemeClr val="accent1">
                  <a:tint val="15000"/>
                  <a:satMod val="350000"/>
                </a:schemeClr>
              </a:gs>
            </a:gsLst>
          </a:gradFill>
          <a:ln>
            <a:solidFill>
              <a:srgbClr val="FFC000"/>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defTabSz="1011238" fontAlgn="auto">
              <a:spcAft>
                <a:spcPts val="0"/>
              </a:spcAft>
              <a:buFontTx/>
              <a:buNone/>
              <a:defRPr/>
            </a:pPr>
            <a:r>
              <a:rPr lang="ja-JP" altLang="en-US" sz="1800" dirty="0" smtClean="0">
                <a:latin typeface="HGP創英角ｺﾞｼｯｸUB" pitchFamily="50" charset="-128"/>
                <a:ea typeface="HGPｺﾞｼｯｸE" pitchFamily="50" charset="-128"/>
              </a:rPr>
              <a:t>中　国　ビ　ジ　ネ　ス　セ　ミ　ナ　ー</a:t>
            </a:r>
            <a:endParaRPr lang="ja-JP" altLang="en-US" sz="1700" dirty="0">
              <a:latin typeface="HGP創英角ｺﾞｼｯｸUB" pitchFamily="50" charset="-128"/>
              <a:ea typeface="HGPｺﾞｼｯｸE" pitchFamily="50" charset="-128"/>
            </a:endParaRPr>
          </a:p>
        </p:txBody>
      </p:sp>
      <p:sp>
        <p:nvSpPr>
          <p:cNvPr id="14" name="正方形/長方形 13"/>
          <p:cNvSpPr/>
          <p:nvPr/>
        </p:nvSpPr>
        <p:spPr>
          <a:xfrm>
            <a:off x="125413" y="1706563"/>
            <a:ext cx="6664325" cy="368300"/>
          </a:xfrm>
          <a:prstGeom prst="rect">
            <a:avLst/>
          </a:prstGeom>
        </p:spPr>
        <p:txBody>
          <a:bodyPr lIns="91437" tIns="45719" rIns="91437" bIns="45719">
            <a:spAutoFit/>
          </a:bodyPr>
          <a:lstStyle/>
          <a:p>
            <a:pPr fontAlgn="auto">
              <a:spcBef>
                <a:spcPts val="0"/>
              </a:spcBef>
              <a:spcAft>
                <a:spcPts val="0"/>
              </a:spcAft>
              <a:defRPr/>
            </a:pPr>
            <a:r>
              <a:rPr lang="ja-JP" altLang="en-US" sz="900" dirty="0">
                <a:latin typeface="+mj-ea"/>
                <a:ea typeface="+mj-ea"/>
              </a:rPr>
              <a:t>お申込みはＦＡＸにてお願いします。なお、申込者数が定員を大幅に超えた場合はお断りさせていただくこともございますのでご容赦下さい。　　</a:t>
            </a:r>
            <a:r>
              <a:rPr lang="en-US" altLang="ja-JP" sz="900" b="1" dirty="0">
                <a:solidFill>
                  <a:srgbClr val="FF0000"/>
                </a:solidFill>
                <a:latin typeface="+mj-ea"/>
                <a:ea typeface="+mj-ea"/>
              </a:rPr>
              <a:t>※</a:t>
            </a:r>
            <a:r>
              <a:rPr lang="ja-JP" altLang="en-US" sz="900" b="1" dirty="0">
                <a:solidFill>
                  <a:srgbClr val="FF0000"/>
                </a:solidFill>
                <a:latin typeface="+mj-ea"/>
                <a:ea typeface="+mj-ea"/>
              </a:rPr>
              <a:t>参加証は発行いたしません。お断りさせていただく場合のみ、当方よりご連絡をいたします。</a:t>
            </a:r>
          </a:p>
        </p:txBody>
      </p:sp>
      <p:graphicFrame>
        <p:nvGraphicFramePr>
          <p:cNvPr id="2" name="表 1"/>
          <p:cNvGraphicFramePr>
            <a:graphicFrameLocks noGrp="1"/>
          </p:cNvGraphicFramePr>
          <p:nvPr/>
        </p:nvGraphicFramePr>
        <p:xfrm>
          <a:off x="271463" y="2160588"/>
          <a:ext cx="6336704" cy="3024336"/>
        </p:xfrm>
        <a:graphic>
          <a:graphicData uri="http://schemas.openxmlformats.org/drawingml/2006/table">
            <a:tbl>
              <a:tblPr firstRow="1" bandRow="1">
                <a:tableStyleId>{5940675A-B579-460E-94D1-54222C63F5DA}</a:tableStyleId>
              </a:tblPr>
              <a:tblGrid>
                <a:gridCol w="1500758">
                  <a:extLst>
                    <a:ext uri="{9D8B030D-6E8A-4147-A177-3AD203B41FA5}"/>
                  </a:extLst>
                </a:gridCol>
                <a:gridCol w="4835946">
                  <a:extLst>
                    <a:ext uri="{9D8B030D-6E8A-4147-A177-3AD203B41FA5}"/>
                  </a:extLst>
                </a:gridCol>
              </a:tblGrid>
              <a:tr h="469919">
                <a:tc>
                  <a:txBody>
                    <a:bodyPr/>
                    <a:lstStyle/>
                    <a:p>
                      <a:r>
                        <a:rPr kumimoji="1" lang="ja-JP" altLang="en-US" sz="1200" dirty="0"/>
                        <a:t>住所</a:t>
                      </a:r>
                    </a:p>
                  </a:txBody>
                  <a:tcPr marT="50403" marB="50403"/>
                </a:tc>
                <a:tc>
                  <a:txBody>
                    <a:bodyPr/>
                    <a:lstStyle/>
                    <a:p>
                      <a:r>
                        <a:rPr kumimoji="1" lang="ja-JP" altLang="en-US" sz="1200" i="1" dirty="0"/>
                        <a:t>〒</a:t>
                      </a:r>
                    </a:p>
                  </a:txBody>
                  <a:tcPr marT="50403" marB="50403"/>
                </a:tc>
                <a:extLst>
                  <a:ext uri="{0D108BD9-81ED-4DB2-BD59-A6C34878D82A}"/>
                </a:extLst>
              </a:tr>
              <a:tr h="610201">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extLst>
              </a:tr>
              <a:tr h="576064">
                <a:tc>
                  <a:txBody>
                    <a:bodyPr/>
                    <a:lstStyle/>
                    <a:p>
                      <a:r>
                        <a:rPr kumimoji="1" lang="ja-JP" altLang="en-US" sz="1200" dirty="0"/>
                        <a:t>参加者役職・氏名①</a:t>
                      </a:r>
                    </a:p>
                  </a:txBody>
                  <a:tcPr marT="50403" marB="50403"/>
                </a:tc>
                <a:tc>
                  <a:txBody>
                    <a:bodyPr/>
                    <a:lstStyle/>
                    <a:p>
                      <a:r>
                        <a:rPr kumimoji="1" lang="ja-JP" altLang="en-US" sz="1200" dirty="0"/>
                        <a:t>　　　　　　　　　　　　　　　　　　　　　　</a:t>
                      </a:r>
                    </a:p>
                  </a:txBody>
                  <a:tcPr marT="50403" marB="50403"/>
                </a:tc>
                <a:extLst>
                  <a:ext uri="{0D108BD9-81ED-4DB2-BD59-A6C34878D82A}"/>
                </a:extLst>
              </a:tr>
              <a:tr h="504056">
                <a:tc>
                  <a:txBody>
                    <a:bodyPr/>
                    <a:lstStyle/>
                    <a:p>
                      <a:r>
                        <a:rPr kumimoji="1" lang="ja-JP" altLang="en-US" sz="1200" dirty="0"/>
                        <a:t>参加者役職・氏名②</a:t>
                      </a:r>
                    </a:p>
                  </a:txBody>
                  <a:tcPr marT="50403" marB="50403"/>
                </a:tc>
                <a:tc>
                  <a:txBody>
                    <a:bodyPr/>
                    <a:lstStyle/>
                    <a:p>
                      <a:endParaRPr kumimoji="1" lang="ja-JP" altLang="en-US" sz="1200" dirty="0"/>
                    </a:p>
                  </a:txBody>
                  <a:tcPr marT="50403" marB="50403"/>
                </a:tc>
                <a:extLst>
                  <a:ext uri="{0D108BD9-81ED-4DB2-BD59-A6C34878D82A}"/>
                </a:extLst>
              </a:tr>
              <a:tr h="432048">
                <a:tc>
                  <a:txBody>
                    <a:bodyPr/>
                    <a:lstStyle/>
                    <a:p>
                      <a:r>
                        <a:rPr kumimoji="1" lang="ja-JP" altLang="en-US" sz="1200" dirty="0"/>
                        <a:t>電話・ＦＡＸ</a:t>
                      </a:r>
                    </a:p>
                  </a:txBody>
                  <a:tcPr marT="50403" marB="50403"/>
                </a:tc>
                <a:tc>
                  <a:txBody>
                    <a:bodyPr/>
                    <a:lstStyle/>
                    <a:p>
                      <a:endParaRPr kumimoji="1" lang="ja-JP" altLang="en-US" sz="1200" dirty="0"/>
                    </a:p>
                  </a:txBody>
                  <a:tcPr marT="50403" marB="50403"/>
                </a:tc>
                <a:extLst>
                  <a:ext uri="{0D108BD9-81ED-4DB2-BD59-A6C34878D82A}"/>
                </a:extLst>
              </a:tr>
              <a:tr h="432048">
                <a:tc>
                  <a:txBody>
                    <a:bodyPr/>
                    <a:lstStyle/>
                    <a:p>
                      <a:r>
                        <a:rPr kumimoji="1" lang="ja-JP" altLang="en-US" sz="1200" dirty="0"/>
                        <a:t>Ｅ－ｍａｉｌ</a:t>
                      </a:r>
                    </a:p>
                  </a:txBody>
                  <a:tcPr marT="50403" marB="50403"/>
                </a:tc>
                <a:tc>
                  <a:txBody>
                    <a:bodyPr/>
                    <a:lstStyle/>
                    <a:p>
                      <a:endParaRPr kumimoji="1" lang="ja-JP" altLang="en-US" sz="1200" dirty="0"/>
                    </a:p>
                  </a:txBody>
                  <a:tcPr marT="50403" marB="50403"/>
                </a:tc>
                <a:extLst>
                  <a:ext uri="{0D108BD9-81ED-4DB2-BD59-A6C34878D82A}"/>
                </a:extLst>
              </a:tr>
            </a:tbl>
          </a:graphicData>
        </a:graphic>
      </p:graphicFrame>
      <p:pic>
        <p:nvPicPr>
          <p:cNvPr id="16413" name="Picture 2" descr="地図"/>
          <p:cNvPicPr>
            <a:picLocks noChangeAspect="1" noChangeArrowheads="1"/>
          </p:cNvPicPr>
          <p:nvPr/>
        </p:nvPicPr>
        <p:blipFill>
          <a:blip r:embed="rId2"/>
          <a:srcRect/>
          <a:stretch>
            <a:fillRect/>
          </a:stretch>
        </p:blipFill>
        <p:spPr bwMode="auto">
          <a:xfrm>
            <a:off x="333375" y="5616575"/>
            <a:ext cx="2871788" cy="3240088"/>
          </a:xfrm>
          <a:prstGeom prst="rect">
            <a:avLst/>
          </a:prstGeom>
          <a:noFill/>
          <a:ln w="9525">
            <a:noFill/>
            <a:miter lim="800000"/>
            <a:headEnd/>
            <a:tailEnd/>
          </a:ln>
        </p:spPr>
      </p:pic>
      <p:sp>
        <p:nvSpPr>
          <p:cNvPr id="16414" name="テキスト ボックス 7"/>
          <p:cNvSpPr txBox="1">
            <a:spLocks noChangeArrowheads="1"/>
          </p:cNvSpPr>
          <p:nvPr/>
        </p:nvSpPr>
        <p:spPr bwMode="auto">
          <a:xfrm>
            <a:off x="3357563" y="5976938"/>
            <a:ext cx="3246437" cy="2132012"/>
          </a:xfrm>
          <a:prstGeom prst="rect">
            <a:avLst/>
          </a:prstGeom>
          <a:noFill/>
          <a:ln w="9525">
            <a:noFill/>
            <a:miter lim="800000"/>
            <a:headEnd/>
            <a:tailEnd/>
          </a:ln>
        </p:spPr>
        <p:txBody>
          <a:bodyPr>
            <a:spAutoFit/>
          </a:bodyPr>
          <a:lstStyle/>
          <a:p>
            <a:pPr>
              <a:spcBef>
                <a:spcPts val="500"/>
              </a:spcBef>
              <a:spcAft>
                <a:spcPts val="500"/>
              </a:spcAft>
            </a:pPr>
            <a:r>
              <a:rPr lang="en-US" altLang="ja-JP" sz="1200">
                <a:solidFill>
                  <a:srgbClr val="000000"/>
                </a:solidFill>
                <a:latin typeface="ＭＳ ゴシック" pitchFamily="49" charset="-128"/>
                <a:ea typeface="ＭＳ ゴシック" pitchFamily="49" charset="-128"/>
              </a:rPr>
              <a:t>■</a:t>
            </a:r>
            <a:r>
              <a:rPr lang="ja-JP" altLang="en-US" sz="1200">
                <a:solidFill>
                  <a:srgbClr val="000000"/>
                </a:solidFill>
                <a:latin typeface="ＭＳ ゴシック" pitchFamily="49" charset="-128"/>
                <a:ea typeface="ＭＳ ゴシック" pitchFamily="49" charset="-128"/>
              </a:rPr>
              <a:t>会場のご案内</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ゴシック" pitchFamily="49" charset="-128"/>
                <a:ea typeface="ＭＳ ゴシック" pitchFamily="49" charset="-128"/>
              </a:rPr>
              <a:t>　神戸市中央区浜辺通５－１－１４</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ゴシック" pitchFamily="49" charset="-128"/>
                <a:ea typeface="ＭＳ ゴシック" pitchFamily="49" charset="-128"/>
              </a:rPr>
              <a:t>　神戸商工貿易センタービル　１４階</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ゴシック" pitchFamily="49" charset="-128"/>
                <a:ea typeface="ＭＳ ゴシック" pitchFamily="49" charset="-128"/>
              </a:rPr>
              <a:t>　神戸貿易協会内会議室</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ゴシック" pitchFamily="49" charset="-128"/>
                <a:ea typeface="ＭＳ ゴシック" pitchFamily="49" charset="-128"/>
              </a:rPr>
              <a:t>　ポートライナー線貿易センター駅より３分</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ゴシック" pitchFamily="49" charset="-128"/>
                <a:ea typeface="ＭＳ ゴシック" pitchFamily="49" charset="-128"/>
              </a:rPr>
              <a:t>  各線三宮駅より１０分</a:t>
            </a:r>
            <a:endParaRPr lang="ja-JP" altLang="en-US" sz="1200">
              <a:latin typeface="ＭＳ ゴシック" pitchFamily="49" charset="-128"/>
              <a:ea typeface="ＭＳ ゴシック" pitchFamily="49" charset="-128"/>
            </a:endParaRPr>
          </a:p>
          <a:p>
            <a:pPr>
              <a:spcBef>
                <a:spcPts val="500"/>
              </a:spcBef>
              <a:spcAft>
                <a:spcPts val="500"/>
              </a:spcAft>
            </a:pPr>
            <a:r>
              <a:rPr lang="ja-JP" altLang="en-US" sz="1200">
                <a:solidFill>
                  <a:srgbClr val="000000"/>
                </a:solidFill>
                <a:latin typeface="ＭＳ 明朝" pitchFamily="17" charset="-128"/>
                <a:ea typeface="ＭＳ 明朝" pitchFamily="17" charset="-128"/>
              </a:rPr>
              <a:t> </a:t>
            </a:r>
            <a:endParaRPr lang="ja-JP" altLang="ja-JP"/>
          </a:p>
        </p:txBody>
      </p:sp>
      <p:sp>
        <p:nvSpPr>
          <p:cNvPr id="10" name="角丸四角形吹き出し 9"/>
          <p:cNvSpPr/>
          <p:nvPr/>
        </p:nvSpPr>
        <p:spPr>
          <a:xfrm>
            <a:off x="3490913" y="8410575"/>
            <a:ext cx="2989262" cy="368300"/>
          </a:xfrm>
          <a:prstGeom prst="wedgeRoundRectCallout">
            <a:avLst>
              <a:gd name="adj1" fmla="val 35554"/>
              <a:gd name="adj2" fmla="val 96959"/>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050" dirty="0">
                <a:solidFill>
                  <a:schemeClr val="tx1"/>
                </a:solidFill>
              </a:rPr>
              <a:t>その他セミナー情報等はこちらから確認できます</a:t>
            </a:r>
          </a:p>
        </p:txBody>
      </p:sp>
      <p:pic>
        <p:nvPicPr>
          <p:cNvPr id="16416" name="Picture 3" descr="\\LS210D3F2\share\庶務事務\広報\ホームページＱＲコード.png"/>
          <p:cNvPicPr>
            <a:picLocks noChangeAspect="1" noChangeArrowheads="1"/>
          </p:cNvPicPr>
          <p:nvPr/>
        </p:nvPicPr>
        <p:blipFill>
          <a:blip r:embed="rId3"/>
          <a:srcRect/>
          <a:stretch>
            <a:fillRect/>
          </a:stretch>
        </p:blipFill>
        <p:spPr bwMode="auto">
          <a:xfrm>
            <a:off x="6092825" y="8856663"/>
            <a:ext cx="504825" cy="5032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1858</TotalTime>
  <Words>129</Words>
  <Application>Microsoft Office PowerPoint</Application>
  <PresentationFormat>ユーザー設定</PresentationFormat>
  <Paragraphs>81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中 国 ビ ジ ネ ス セ ミ ナ ー 　～　習近平新体制による一帯一路の現状と最新の中国ビジネス情勢について　～</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中小企業のための東南アジア勉強会 ～痛い目にあわないための法務基礎知識～</dc:title>
  <dc:creator>Administrator</dc:creator>
  <cp:lastModifiedBy>Administrator</cp:lastModifiedBy>
  <cp:revision>227</cp:revision>
  <cp:lastPrinted>2017-12-18T04:47:11Z</cp:lastPrinted>
  <dcterms:created xsi:type="dcterms:W3CDTF">2014-02-28T06:32:11Z</dcterms:created>
  <dcterms:modified xsi:type="dcterms:W3CDTF">2017-12-19T00:15:27Z</dcterms:modified>
</cp:coreProperties>
</file>