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6858000" cy="10080625"/>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66"/>
    <a:srgbClr val="FFCC99"/>
    <a:srgbClr val="FFCC00"/>
    <a:srgbClr val="FF990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p:scale>
          <a:sx n="100" d="100"/>
          <a:sy n="100" d="100"/>
        </p:scale>
        <p:origin x="-936" y="-72"/>
      </p:cViewPr>
      <p:guideLst>
        <p:guide orient="horz" pos="31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9413" cy="493713"/>
          </a:xfrm>
          <a:prstGeom prst="rect">
            <a:avLst/>
          </a:prstGeom>
        </p:spPr>
        <p:txBody>
          <a:bodyPr vert="horz" lIns="91412" tIns="45706" rIns="91412" bIns="4570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12" tIns="45706" rIns="91412" bIns="45706" rtlCol="0"/>
          <a:lstStyle>
            <a:lvl1pPr algn="r">
              <a:defRPr sz="1300"/>
            </a:lvl1pPr>
          </a:lstStyle>
          <a:p>
            <a:fld id="{0F89EF13-7771-4B8A-9E56-55921ED87A44}" type="datetimeFigureOut">
              <a:rPr kumimoji="1" lang="ja-JP" altLang="en-US" smtClean="0"/>
              <a:pPr/>
              <a:t>2018/2/14</a:t>
            </a:fld>
            <a:endParaRPr kumimoji="1" lang="ja-JP" altLang="en-US"/>
          </a:p>
        </p:txBody>
      </p:sp>
      <p:sp>
        <p:nvSpPr>
          <p:cNvPr id="4" name="スライド イメージ プレースホルダー 3"/>
          <p:cNvSpPr>
            <a:spLocks noGrp="1" noRot="1" noChangeAspect="1"/>
          </p:cNvSpPr>
          <p:nvPr>
            <p:ph type="sldImg" idx="2"/>
          </p:nvPr>
        </p:nvSpPr>
        <p:spPr>
          <a:xfrm>
            <a:off x="2109788" y="739775"/>
            <a:ext cx="2516187" cy="37004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73102" y="4686300"/>
            <a:ext cx="5389563" cy="444023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014"/>
            <a:ext cx="2919413" cy="493712"/>
          </a:xfrm>
          <a:prstGeom prst="rect">
            <a:avLst/>
          </a:prstGeom>
        </p:spPr>
        <p:txBody>
          <a:bodyPr vert="horz" lIns="91412" tIns="45706" rIns="91412" bIns="4570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2"/>
          </a:xfrm>
          <a:prstGeom prst="rect">
            <a:avLst/>
          </a:prstGeom>
        </p:spPr>
        <p:txBody>
          <a:bodyPr vert="horz" lIns="91412" tIns="45706" rIns="91412" bIns="45706" rtlCol="0" anchor="b"/>
          <a:lstStyle>
            <a:lvl1pPr algn="r">
              <a:defRPr sz="1300"/>
            </a:lvl1pPr>
          </a:lstStyle>
          <a:p>
            <a:fld id="{816F0840-9377-4A7D-9405-971A8686CEE6}" type="slidenum">
              <a:rPr kumimoji="1" lang="ja-JP" altLang="en-US" smtClean="0"/>
              <a:pPr/>
              <a:t>‹#›</a:t>
            </a:fld>
            <a:endParaRPr kumimoji="1" lang="ja-JP" altLang="en-US"/>
          </a:p>
        </p:txBody>
      </p:sp>
    </p:spTree>
    <p:extLst>
      <p:ext uri="{BB962C8B-B14F-4D97-AF65-F5344CB8AC3E}">
        <p14:creationId xmlns:p14="http://schemas.microsoft.com/office/powerpoint/2010/main" val="1098209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9788" y="739775"/>
            <a:ext cx="2516187"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1</a:t>
            </a:fld>
            <a:endParaRPr kumimoji="1" lang="ja-JP" altLang="en-US"/>
          </a:p>
        </p:txBody>
      </p:sp>
    </p:spTree>
    <p:extLst>
      <p:ext uri="{BB962C8B-B14F-4D97-AF65-F5344CB8AC3E}">
        <p14:creationId xmlns:p14="http://schemas.microsoft.com/office/powerpoint/2010/main" val="859203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31530"/>
            <a:ext cx="5829300" cy="216080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712354"/>
            <a:ext cx="480060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0978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6989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39035"/>
            <a:ext cx="1157288" cy="1146671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7" y="539035"/>
            <a:ext cx="3357563" cy="1146671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6265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59586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477736"/>
            <a:ext cx="5829300" cy="200212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272601"/>
            <a:ext cx="5829300"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30266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7" y="3136196"/>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2" y="3136196"/>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27344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03693"/>
            <a:ext cx="6172200" cy="168010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56474"/>
            <a:ext cx="303014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96865"/>
            <a:ext cx="303014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1" y="2256474"/>
            <a:ext cx="303133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1" y="3196865"/>
            <a:ext cx="303133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26309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65188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7086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401360"/>
            <a:ext cx="2256235" cy="170810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9" y="401360"/>
            <a:ext cx="3833813" cy="860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2" y="2109465"/>
            <a:ext cx="2256235" cy="6895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5709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056439"/>
            <a:ext cx="4114800" cy="83305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900723"/>
            <a:ext cx="4114800"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889491"/>
            <a:ext cx="4114800" cy="118307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2018/2/14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83218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03693"/>
            <a:ext cx="6172200"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52148"/>
            <a:ext cx="6172200" cy="665274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343248"/>
            <a:ext cx="1600200" cy="536700"/>
          </a:xfrm>
          <a:prstGeom prst="rect">
            <a:avLst/>
          </a:prstGeom>
        </p:spPr>
        <p:txBody>
          <a:bodyPr vert="horz" lIns="91440" tIns="45720" rIns="91440" bIns="45720" rtlCol="0" anchor="ctr"/>
          <a:lstStyle>
            <a:lvl1pPr algn="l">
              <a:defRPr sz="1200">
                <a:solidFill>
                  <a:schemeClr val="tx1">
                    <a:tint val="75000"/>
                  </a:schemeClr>
                </a:solidFill>
              </a:defRPr>
            </a:lvl1pPr>
          </a:lstStyle>
          <a:p>
            <a:fld id="{3FC00079-0771-4374-A0F8-BBA6C99B7205}" type="datetimeFigureOut">
              <a:rPr kumimoji="1" lang="ja-JP" altLang="en-US" smtClean="0"/>
              <a:pPr/>
              <a:t>2018/2/14</a:t>
            </a:fld>
            <a:endParaRPr kumimoji="1" lang="ja-JP" altLang="en-US"/>
          </a:p>
        </p:txBody>
      </p:sp>
      <p:sp>
        <p:nvSpPr>
          <p:cNvPr id="5" name="フッター プレースホルダー 4"/>
          <p:cNvSpPr>
            <a:spLocks noGrp="1"/>
          </p:cNvSpPr>
          <p:nvPr>
            <p:ph type="ftr" sz="quarter" idx="3"/>
          </p:nvPr>
        </p:nvSpPr>
        <p:spPr>
          <a:xfrm>
            <a:off x="2343150" y="9343248"/>
            <a:ext cx="2171700" cy="5367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343248"/>
            <a:ext cx="1600200" cy="536700"/>
          </a:xfrm>
          <a:prstGeom prst="rect">
            <a:avLst/>
          </a:prstGeom>
        </p:spPr>
        <p:txBody>
          <a:bodyPr vert="horz" lIns="91440" tIns="45720" rIns="91440" bIns="45720" rtlCol="0" anchor="ctr"/>
          <a:lstStyle>
            <a:lvl1pPr algn="r">
              <a:defRPr sz="1200">
                <a:solidFill>
                  <a:schemeClr val="tx1">
                    <a:tint val="75000"/>
                  </a:schemeClr>
                </a:solidFill>
              </a:defRPr>
            </a:lvl1p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55368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2401" y="306086"/>
            <a:ext cx="6433199" cy="1035094"/>
          </a:xfrm>
          <a:ln>
            <a:noFill/>
          </a:ln>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4500" b="1" u="sng" dirty="0">
                <a:ln w="11430"/>
                <a:solidFill>
                  <a:srgbClr val="00B050"/>
                </a:solidFill>
                <a:effectLst>
                  <a:outerShdw blurRad="50800" dist="39000" dir="5460000" algn="tl">
                    <a:srgbClr val="000000">
                      <a:alpha val="38000"/>
                    </a:srgbClr>
                  </a:outerShdw>
                </a:effectLst>
                <a:uFill>
                  <a:solidFill>
                    <a:srgbClr val="FFFF66"/>
                  </a:solidFill>
                </a:uFill>
              </a:rPr>
              <a:t>インド</a:t>
            </a:r>
            <a:r>
              <a:rPr lang="ja-JP" altLang="en-US" sz="4500" b="1" u="sng" dirty="0" smtClean="0">
                <a:ln w="11430"/>
                <a:solidFill>
                  <a:srgbClr val="00B050"/>
                </a:solidFill>
                <a:effectLst>
                  <a:outerShdw blurRad="50800" dist="39000" dir="5460000" algn="tl">
                    <a:srgbClr val="000000">
                      <a:alpha val="38000"/>
                    </a:srgbClr>
                  </a:outerShdw>
                </a:effectLst>
                <a:uFill>
                  <a:solidFill>
                    <a:srgbClr val="FFFF66"/>
                  </a:solidFill>
                </a:uFill>
              </a:rPr>
              <a:t>ビジネス</a:t>
            </a:r>
            <a:r>
              <a:rPr lang="ja-JP" altLang="ja-JP" sz="4500" b="1" u="sng" dirty="0" smtClean="0">
                <a:ln w="11430"/>
                <a:solidFill>
                  <a:srgbClr val="00B050"/>
                </a:solidFill>
                <a:effectLst>
                  <a:outerShdw blurRad="50800" dist="39000" dir="5460000" algn="tl">
                    <a:srgbClr val="000000">
                      <a:alpha val="38000"/>
                    </a:srgbClr>
                  </a:outerShdw>
                </a:effectLst>
                <a:uFill>
                  <a:solidFill>
                    <a:srgbClr val="FFFF66"/>
                  </a:solidFill>
                </a:uFill>
              </a:rPr>
              <a:t>セミナー</a:t>
            </a:r>
            <a:r>
              <a:rPr lang="en-US" altLang="ja-JP"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altLang="ja-JP"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ja-JP" altLang="ja-JP"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ja-JP" altLang="en-US"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成長を続けるアジアの大国インドの最新情報を知ろう　　</a:t>
            </a:r>
            <a:r>
              <a:rPr lang="ja-JP" altLang="ja-JP"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kumimoji="1" lang="ja-JP" altLang="en-US"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ea"/>
              <a:ea typeface="+mn-ea"/>
            </a:endParaRPr>
          </a:p>
        </p:txBody>
      </p:sp>
      <p:sp>
        <p:nvSpPr>
          <p:cNvPr id="3" name="サブタイトル 2"/>
          <p:cNvSpPr>
            <a:spLocks noGrp="1"/>
          </p:cNvSpPr>
          <p:nvPr>
            <p:ph type="subTitle" idx="1"/>
          </p:nvPr>
        </p:nvSpPr>
        <p:spPr>
          <a:xfrm>
            <a:off x="245846" y="2448024"/>
            <a:ext cx="6447688" cy="1084408"/>
          </a:xfrm>
        </p:spPr>
        <p:txBody>
          <a:bodyPr>
            <a:normAutofit/>
          </a:bodyPr>
          <a:lstStyle/>
          <a:p>
            <a:pPr algn="l"/>
            <a:r>
              <a:rPr lang="ja-JP" altLang="en-US" sz="1100" dirty="0">
                <a:solidFill>
                  <a:schemeClr val="tx1"/>
                </a:solidFill>
                <a:latin typeface="+mn-ea"/>
              </a:rPr>
              <a:t>開催日時　　</a:t>
            </a:r>
            <a:r>
              <a:rPr lang="ja-JP" altLang="ja-JP" sz="1100" dirty="0" smtClean="0">
                <a:solidFill>
                  <a:schemeClr val="tx1"/>
                </a:solidFill>
              </a:rPr>
              <a:t>平成</a:t>
            </a:r>
            <a:r>
              <a:rPr lang="ja-JP" altLang="en-US" sz="1100" dirty="0" smtClean="0">
                <a:solidFill>
                  <a:schemeClr val="tx1"/>
                </a:solidFill>
              </a:rPr>
              <a:t>３０</a:t>
            </a:r>
            <a:r>
              <a:rPr lang="ja-JP" altLang="ja-JP" sz="1100" dirty="0" smtClean="0">
                <a:solidFill>
                  <a:schemeClr val="tx1"/>
                </a:solidFill>
              </a:rPr>
              <a:t>年</a:t>
            </a:r>
            <a:r>
              <a:rPr lang="ja-JP" altLang="en-US" sz="1100" dirty="0" smtClean="0">
                <a:solidFill>
                  <a:schemeClr val="tx1"/>
                </a:solidFill>
              </a:rPr>
              <a:t>３</a:t>
            </a:r>
            <a:r>
              <a:rPr lang="ja-JP" altLang="ja-JP" sz="1100" dirty="0" smtClean="0">
                <a:solidFill>
                  <a:schemeClr val="tx1"/>
                </a:solidFill>
              </a:rPr>
              <a:t>月</a:t>
            </a:r>
            <a:r>
              <a:rPr lang="ja-JP" altLang="en-US" sz="1100" dirty="0" smtClean="0">
                <a:solidFill>
                  <a:schemeClr val="tx1"/>
                </a:solidFill>
              </a:rPr>
              <a:t>１９</a:t>
            </a:r>
            <a:r>
              <a:rPr lang="ja-JP" altLang="ja-JP" sz="1100" dirty="0" smtClean="0">
                <a:solidFill>
                  <a:schemeClr val="tx1"/>
                </a:solidFill>
              </a:rPr>
              <a:t>日（</a:t>
            </a:r>
            <a:r>
              <a:rPr lang="ja-JP" altLang="en-US" sz="1100" dirty="0">
                <a:solidFill>
                  <a:schemeClr val="tx1"/>
                </a:solidFill>
              </a:rPr>
              <a:t>月</a:t>
            </a:r>
            <a:r>
              <a:rPr lang="ja-JP" altLang="en-US" sz="1100" dirty="0" smtClean="0">
                <a:solidFill>
                  <a:schemeClr val="tx1"/>
                </a:solidFill>
              </a:rPr>
              <a:t>）１４</a:t>
            </a:r>
            <a:r>
              <a:rPr lang="ja-JP" altLang="ja-JP" sz="1100" dirty="0" smtClean="0">
                <a:solidFill>
                  <a:schemeClr val="tx1"/>
                </a:solidFill>
              </a:rPr>
              <a:t>：</a:t>
            </a:r>
            <a:r>
              <a:rPr lang="ja-JP" altLang="en-US" sz="1100" dirty="0" smtClean="0">
                <a:solidFill>
                  <a:schemeClr val="tx1"/>
                </a:solidFill>
              </a:rPr>
              <a:t>３０</a:t>
            </a:r>
            <a:r>
              <a:rPr lang="ja-JP" altLang="ja-JP" sz="1100" dirty="0" smtClean="0">
                <a:solidFill>
                  <a:schemeClr val="tx1"/>
                </a:solidFill>
              </a:rPr>
              <a:t>～</a:t>
            </a:r>
            <a:r>
              <a:rPr lang="ja-JP" altLang="en-US" sz="1100" dirty="0" smtClean="0">
                <a:solidFill>
                  <a:schemeClr val="tx1"/>
                </a:solidFill>
              </a:rPr>
              <a:t>１７</a:t>
            </a:r>
            <a:r>
              <a:rPr lang="ja-JP" altLang="ja-JP" sz="1100" dirty="0" smtClean="0">
                <a:solidFill>
                  <a:schemeClr val="tx1"/>
                </a:solidFill>
              </a:rPr>
              <a:t>：</a:t>
            </a:r>
            <a:r>
              <a:rPr lang="ja-JP" altLang="en-US" sz="1100" dirty="0" smtClean="0">
                <a:solidFill>
                  <a:schemeClr val="tx1"/>
                </a:solidFill>
              </a:rPr>
              <a:t>３０</a:t>
            </a:r>
            <a:endParaRPr lang="ja-JP" altLang="en-US" sz="1100" dirty="0">
              <a:solidFill>
                <a:schemeClr val="tx1"/>
              </a:solidFill>
              <a:latin typeface="+mn-ea"/>
            </a:endParaRPr>
          </a:p>
          <a:p>
            <a:pPr algn="l"/>
            <a:r>
              <a:rPr lang="ja-JP" altLang="en-US" sz="1100" dirty="0">
                <a:solidFill>
                  <a:schemeClr val="tx1"/>
                </a:solidFill>
                <a:latin typeface="+mn-ea"/>
              </a:rPr>
              <a:t>場　　　所　　神戸商工貿易センタービル</a:t>
            </a:r>
            <a:r>
              <a:rPr lang="ja-JP" altLang="en-US" sz="1100" dirty="0" smtClean="0">
                <a:solidFill>
                  <a:schemeClr val="tx1"/>
                </a:solidFill>
                <a:latin typeface="+mn-ea"/>
              </a:rPr>
              <a:t>１４階会議室</a:t>
            </a:r>
            <a:r>
              <a:rPr lang="ja-JP" altLang="en-US" sz="1100" dirty="0">
                <a:solidFill>
                  <a:schemeClr val="tx1"/>
                </a:solidFill>
                <a:latin typeface="+mn-ea"/>
              </a:rPr>
              <a:t>（神戸貿易協会内）</a:t>
            </a:r>
          </a:p>
          <a:p>
            <a:pPr algn="l"/>
            <a:r>
              <a:rPr lang="ja-JP" altLang="ja-JP" sz="1100" dirty="0">
                <a:solidFill>
                  <a:schemeClr val="tx1"/>
                </a:solidFill>
                <a:latin typeface="+mn-ea"/>
              </a:rPr>
              <a:t>主</a:t>
            </a:r>
            <a:r>
              <a:rPr lang="ja-JP" altLang="en-US" sz="1100" dirty="0">
                <a:solidFill>
                  <a:schemeClr val="tx1"/>
                </a:solidFill>
                <a:latin typeface="+mn-ea"/>
              </a:rPr>
              <a:t>　　</a:t>
            </a:r>
            <a:r>
              <a:rPr lang="ja-JP" altLang="ja-JP" sz="1100" dirty="0">
                <a:solidFill>
                  <a:schemeClr val="tx1"/>
                </a:solidFill>
                <a:latin typeface="+mn-ea"/>
              </a:rPr>
              <a:t>　催</a:t>
            </a:r>
            <a:r>
              <a:rPr lang="en-US" altLang="ja-JP" sz="1100" dirty="0">
                <a:solidFill>
                  <a:schemeClr val="tx1"/>
                </a:solidFill>
                <a:latin typeface="+mn-ea"/>
              </a:rPr>
              <a:t>  </a:t>
            </a:r>
            <a:r>
              <a:rPr lang="ja-JP" altLang="en-US" sz="1100" dirty="0">
                <a:solidFill>
                  <a:schemeClr val="tx1"/>
                </a:solidFill>
                <a:latin typeface="+mn-ea"/>
              </a:rPr>
              <a:t>　</a:t>
            </a:r>
            <a:r>
              <a:rPr lang="ja-JP" altLang="ja-JP" sz="1100" dirty="0">
                <a:solidFill>
                  <a:schemeClr val="tx1"/>
                </a:solidFill>
              </a:rPr>
              <a:t>神戸市、</a:t>
            </a:r>
            <a:r>
              <a:rPr lang="ja-JP" altLang="en-US" sz="1100" dirty="0">
                <a:solidFill>
                  <a:schemeClr val="tx1"/>
                </a:solidFill>
                <a:latin typeface="+mn-ea"/>
              </a:rPr>
              <a:t>ひょうご・神戸国際ビジネススクエア</a:t>
            </a:r>
            <a:endParaRPr lang="en-US" altLang="ja-JP" sz="1100" dirty="0">
              <a:solidFill>
                <a:schemeClr val="tx1"/>
              </a:solidFill>
              <a:latin typeface="+mn-ea"/>
            </a:endParaRPr>
          </a:p>
          <a:p>
            <a:pPr algn="l"/>
            <a:r>
              <a:rPr lang="ja-JP" altLang="en-US" sz="1100" dirty="0">
                <a:solidFill>
                  <a:schemeClr val="tx1"/>
                </a:solidFill>
                <a:latin typeface="+mn-ea"/>
              </a:rPr>
              <a:t>　　　　　　　　　 </a:t>
            </a:r>
            <a:r>
              <a:rPr lang="en-US" altLang="ja-JP" sz="1100" dirty="0">
                <a:solidFill>
                  <a:schemeClr val="tx1"/>
                </a:solidFill>
                <a:latin typeface="+mn-ea"/>
              </a:rPr>
              <a:t>【</a:t>
            </a:r>
            <a:r>
              <a:rPr lang="ja-JP" altLang="ja-JP" sz="1100" dirty="0">
                <a:solidFill>
                  <a:schemeClr val="tx1"/>
                </a:solidFill>
                <a:latin typeface="+mn-ea"/>
              </a:rPr>
              <a:t>神戸市</a:t>
            </a:r>
            <a:r>
              <a:rPr lang="ja-JP" altLang="en-US" sz="1100" dirty="0">
                <a:solidFill>
                  <a:schemeClr val="tx1"/>
                </a:solidFill>
                <a:latin typeface="+mn-ea"/>
              </a:rPr>
              <a:t>海外ビジネス</a:t>
            </a:r>
            <a:r>
              <a:rPr lang="ja-JP" altLang="ja-JP" sz="1100" dirty="0">
                <a:solidFill>
                  <a:schemeClr val="tx1"/>
                </a:solidFill>
                <a:latin typeface="+mn-ea"/>
              </a:rPr>
              <a:t>センター</a:t>
            </a:r>
            <a:r>
              <a:rPr lang="ja-JP" altLang="en-US" sz="1100" dirty="0">
                <a:solidFill>
                  <a:schemeClr val="tx1"/>
                </a:solidFill>
                <a:latin typeface="+mn-ea"/>
              </a:rPr>
              <a:t>、ジェトロ神戸、ひょうご海外ビジネスセンター</a:t>
            </a:r>
            <a:r>
              <a:rPr lang="en-US" altLang="ja-JP" sz="1100" dirty="0">
                <a:solidFill>
                  <a:schemeClr val="tx1"/>
                </a:solidFill>
                <a:latin typeface="+mn-ea"/>
              </a:rPr>
              <a:t>】</a:t>
            </a:r>
            <a:endParaRPr lang="ja-JP" altLang="en-US" sz="1100" dirty="0">
              <a:solidFill>
                <a:schemeClr val="tx1"/>
              </a:solidFill>
              <a:latin typeface="+mn-ea"/>
            </a:endParaRPr>
          </a:p>
          <a:p>
            <a:pPr algn="l"/>
            <a:r>
              <a:rPr lang="ja-JP" altLang="en-US" sz="1100" dirty="0">
                <a:solidFill>
                  <a:schemeClr val="tx1"/>
                </a:solidFill>
                <a:latin typeface="+mn-ea"/>
              </a:rPr>
              <a:t>共　　　催　　神戸商工</a:t>
            </a:r>
            <a:r>
              <a:rPr lang="ja-JP" altLang="en-US" sz="1100" dirty="0" smtClean="0">
                <a:solidFill>
                  <a:schemeClr val="tx1"/>
                </a:solidFill>
                <a:latin typeface="+mn-ea"/>
              </a:rPr>
              <a:t>会議所、（</a:t>
            </a:r>
            <a:r>
              <a:rPr lang="ja-JP" altLang="en-US" sz="1100" dirty="0">
                <a:solidFill>
                  <a:schemeClr val="tx1"/>
                </a:solidFill>
                <a:latin typeface="+mn-ea"/>
              </a:rPr>
              <a:t>一社）神戸市機械金属工業会、（公社）兵庫</a:t>
            </a:r>
            <a:r>
              <a:rPr lang="ja-JP" altLang="en-US" sz="1100" dirty="0" smtClean="0">
                <a:solidFill>
                  <a:schemeClr val="tx1"/>
                </a:solidFill>
                <a:latin typeface="+mn-ea"/>
              </a:rPr>
              <a:t>工業会</a:t>
            </a:r>
            <a:endParaRPr lang="en-US" altLang="ja-JP" sz="1400" dirty="0">
              <a:solidFill>
                <a:schemeClr val="tx1"/>
              </a:solidFill>
              <a:latin typeface="+mn-ea"/>
            </a:endParaRPr>
          </a:p>
          <a:p>
            <a:pPr algn="l"/>
            <a:endParaRPr lang="en-US" altLang="ja-JP" sz="1400" dirty="0">
              <a:solidFill>
                <a:schemeClr val="tx1"/>
              </a:solidFill>
              <a:latin typeface="+mn-ea"/>
            </a:endParaRPr>
          </a:p>
          <a:p>
            <a:pPr algn="l"/>
            <a:endParaRPr lang="en-US" altLang="ja-JP" sz="1400" dirty="0">
              <a:solidFill>
                <a:schemeClr val="tx1"/>
              </a:solidFill>
              <a:latin typeface="+mn-ea"/>
            </a:endParaRPr>
          </a:p>
          <a:p>
            <a:endParaRPr kumimoji="1" lang="ja-JP" altLang="en-US" sz="1800" dirty="0">
              <a:solidFill>
                <a:schemeClr val="tx1"/>
              </a:solidFill>
              <a:latin typeface="+mn-ea"/>
            </a:endParaRPr>
          </a:p>
        </p:txBody>
      </p:sp>
      <p:sp>
        <p:nvSpPr>
          <p:cNvPr id="6" name="テキスト ボックス 5"/>
          <p:cNvSpPr txBox="1"/>
          <p:nvPr/>
        </p:nvSpPr>
        <p:spPr>
          <a:xfrm>
            <a:off x="3560764" y="4802161"/>
            <a:ext cx="461665" cy="92398"/>
          </a:xfrm>
          <a:prstGeom prst="rect">
            <a:avLst/>
          </a:prstGeom>
          <a:noFill/>
        </p:spPr>
        <p:txBody>
          <a:bodyPr vert="eaVert" wrap="none" rtlCol="0">
            <a:spAutoFit/>
          </a:bodyPr>
          <a:lstStyle/>
          <a:p>
            <a:endParaRPr kumimoji="1" lang="ja-JP" altLang="en-US" dirty="0"/>
          </a:p>
        </p:txBody>
      </p:sp>
      <p:sp>
        <p:nvSpPr>
          <p:cNvPr id="18" name="正方形/長方形 17"/>
          <p:cNvSpPr/>
          <p:nvPr/>
        </p:nvSpPr>
        <p:spPr>
          <a:xfrm>
            <a:off x="222882" y="3638336"/>
            <a:ext cx="6442694" cy="5976664"/>
          </a:xfrm>
          <a:prstGeom prst="rect">
            <a:avLst/>
          </a:prstGeom>
          <a:gradFill flip="none" rotWithShape="1">
            <a:gsLst>
              <a:gs pos="80000">
                <a:schemeClr val="bg1"/>
              </a:gs>
              <a:gs pos="20000">
                <a:schemeClr val="bg1"/>
              </a:gs>
              <a:gs pos="0">
                <a:srgbClr val="FFC000"/>
              </a:gs>
              <a:gs pos="100000">
                <a:srgbClr val="00B050"/>
              </a:gs>
            </a:gsLst>
            <a:lin ang="2700000" scaled="1"/>
            <a:tileRect/>
          </a:gradFill>
          <a:ln>
            <a:solidFill>
              <a:srgbClr val="C00000"/>
            </a:solidFill>
          </a:ln>
        </p:spPr>
        <p:style>
          <a:lnRef idx="1">
            <a:schemeClr val="accent1"/>
          </a:lnRef>
          <a:fillRef idx="2">
            <a:schemeClr val="accent1"/>
          </a:fillRef>
          <a:effectRef idx="1">
            <a:schemeClr val="accent1"/>
          </a:effectRef>
          <a:fontRef idx="minor">
            <a:schemeClr val="dk1"/>
          </a:fontRef>
        </p:style>
        <p:txBody>
          <a:bodyPr wrap="square">
            <a:noAutofit/>
          </a:bodyPr>
          <a:lstStyle/>
          <a:p>
            <a:pPr algn="ctr"/>
            <a:r>
              <a:rPr lang="ja-JP" altLang="en-US" sz="1600" b="1" dirty="0">
                <a:latin typeface="+mj-ea"/>
                <a:ea typeface="+mj-ea"/>
              </a:rPr>
              <a:t>～セミナープログラム～</a:t>
            </a:r>
            <a:endParaRPr lang="en-US" altLang="ja-JP" sz="1600" b="1" dirty="0">
              <a:latin typeface="+mj-ea"/>
              <a:ea typeface="+mj-ea"/>
            </a:endParaRPr>
          </a:p>
          <a:p>
            <a:r>
              <a:rPr lang="ja-JP" altLang="en-US" sz="1100" b="1" dirty="0" smtClean="0">
                <a:solidFill>
                  <a:srgbClr val="0D0D0D"/>
                </a:solidFill>
                <a:latin typeface="+mj-ea"/>
                <a:ea typeface="+mj-ea"/>
              </a:rPr>
              <a:t>開会挨拶　（</a:t>
            </a:r>
            <a:r>
              <a:rPr lang="en-US" altLang="ja-JP" sz="1100" b="1" dirty="0" smtClean="0">
                <a:solidFill>
                  <a:srgbClr val="0D0D0D"/>
                </a:solidFill>
                <a:latin typeface="+mj-ea"/>
                <a:ea typeface="+mj-ea"/>
              </a:rPr>
              <a:t>14:30-14:35</a:t>
            </a:r>
            <a:r>
              <a:rPr lang="ja-JP" altLang="en-US" sz="1100" b="1" dirty="0" smtClean="0">
                <a:solidFill>
                  <a:srgbClr val="0D0D0D"/>
                </a:solidFill>
                <a:latin typeface="+mj-ea"/>
                <a:ea typeface="+mj-ea"/>
              </a:rPr>
              <a:t>）</a:t>
            </a:r>
            <a:endParaRPr lang="en-US" altLang="ja-JP" sz="1200" dirty="0" smtClean="0">
              <a:solidFill>
                <a:srgbClr val="0D0D0D"/>
              </a:solidFill>
              <a:latin typeface="+mj-ea"/>
              <a:ea typeface="+mj-ea"/>
            </a:endParaRPr>
          </a:p>
          <a:p>
            <a:pPr>
              <a:spcBef>
                <a:spcPts val="600"/>
              </a:spcBef>
            </a:pPr>
            <a:r>
              <a:rPr lang="ja-JP" altLang="en-US" sz="1100" b="1" dirty="0">
                <a:solidFill>
                  <a:schemeClr val="tx1"/>
                </a:solidFill>
                <a:latin typeface="+mj-ea"/>
              </a:rPr>
              <a:t>第１章</a:t>
            </a:r>
            <a:r>
              <a:rPr lang="ja-JP" altLang="ja-JP" sz="1100" b="1" dirty="0">
                <a:solidFill>
                  <a:schemeClr val="tx1"/>
                </a:solidFill>
                <a:latin typeface="+mj-ea"/>
              </a:rPr>
              <a:t>　</a:t>
            </a:r>
            <a:r>
              <a:rPr lang="ja-JP" altLang="en-US" sz="1100" b="1" dirty="0" smtClean="0">
                <a:solidFill>
                  <a:schemeClr val="tx1"/>
                </a:solidFill>
                <a:latin typeface="+mj-ea"/>
              </a:rPr>
              <a:t>「</a:t>
            </a:r>
            <a:r>
              <a:rPr lang="ja-JP" altLang="en-US" sz="1100" b="1" dirty="0" smtClean="0">
                <a:solidFill>
                  <a:schemeClr val="tx1"/>
                </a:solidFill>
              </a:rPr>
              <a:t>インド</a:t>
            </a:r>
            <a:r>
              <a:rPr lang="ja-JP" altLang="en-US" sz="1100" b="1" dirty="0">
                <a:solidFill>
                  <a:schemeClr val="tx1"/>
                </a:solidFill>
              </a:rPr>
              <a:t>経済の最新概況</a:t>
            </a:r>
            <a:r>
              <a:rPr lang="ja-JP" altLang="en-US" sz="1100" b="1" dirty="0">
                <a:solidFill>
                  <a:schemeClr val="tx1"/>
                </a:solidFill>
                <a:latin typeface="+mj-ea"/>
              </a:rPr>
              <a:t>」</a:t>
            </a:r>
            <a:r>
              <a:rPr lang="ja-JP" altLang="ja-JP" sz="1100" b="1" dirty="0">
                <a:solidFill>
                  <a:schemeClr val="tx1"/>
                </a:solidFill>
                <a:latin typeface="+mj-ea"/>
              </a:rPr>
              <a:t> （</a:t>
            </a:r>
            <a:r>
              <a:rPr lang="en-US" altLang="ja-JP" sz="1100" b="1" dirty="0">
                <a:solidFill>
                  <a:schemeClr val="tx1"/>
                </a:solidFill>
                <a:latin typeface="+mj-ea"/>
              </a:rPr>
              <a:t>14:35-15:00</a:t>
            </a:r>
            <a:r>
              <a:rPr lang="ja-JP" altLang="ja-JP" sz="1100" b="1" dirty="0">
                <a:solidFill>
                  <a:schemeClr val="tx1"/>
                </a:solidFill>
                <a:latin typeface="+mj-ea"/>
              </a:rPr>
              <a:t>）</a:t>
            </a:r>
            <a:endParaRPr lang="ja-JP" altLang="en-US" sz="1100" b="1" dirty="0">
              <a:solidFill>
                <a:schemeClr val="tx1"/>
              </a:solidFill>
              <a:latin typeface="+mj-ea"/>
            </a:endParaRPr>
          </a:p>
          <a:p>
            <a:r>
              <a:rPr lang="ja-JP" altLang="en-US" sz="1100" dirty="0">
                <a:solidFill>
                  <a:schemeClr val="tx1"/>
                </a:solidFill>
                <a:latin typeface="+mj-ea"/>
              </a:rPr>
              <a:t> 　</a:t>
            </a:r>
            <a:r>
              <a:rPr lang="en-US" altLang="ja-JP" sz="1100" dirty="0" smtClean="0">
                <a:solidFill>
                  <a:schemeClr val="tx1"/>
                </a:solidFill>
                <a:latin typeface="+mj-ea"/>
              </a:rPr>
              <a:t> </a:t>
            </a:r>
            <a:r>
              <a:rPr lang="ja-JP" altLang="en-US" sz="1100" dirty="0" smtClean="0">
                <a:solidFill>
                  <a:schemeClr val="tx1"/>
                </a:solidFill>
                <a:latin typeface="+mj-ea"/>
              </a:rPr>
              <a:t>他</a:t>
            </a:r>
            <a:r>
              <a:rPr lang="ja-JP" altLang="en-US" sz="1100" dirty="0">
                <a:solidFill>
                  <a:schemeClr val="tx1"/>
                </a:solidFill>
                <a:latin typeface="+mj-ea"/>
              </a:rPr>
              <a:t>の講師のご講演に先駆け、インドの政治経済の全体概況と日系企業動向当につき説明</a:t>
            </a:r>
            <a:r>
              <a:rPr lang="ja-JP" altLang="en-US" sz="1100" dirty="0" smtClean="0">
                <a:solidFill>
                  <a:schemeClr val="tx1"/>
                </a:solidFill>
                <a:latin typeface="+mj-ea"/>
              </a:rPr>
              <a:t>、インドビジネ</a:t>
            </a:r>
            <a:endParaRPr lang="en-US" altLang="ja-JP" sz="1100" dirty="0" smtClean="0">
              <a:solidFill>
                <a:schemeClr val="tx1"/>
              </a:solidFill>
              <a:latin typeface="+mj-ea"/>
            </a:endParaRPr>
          </a:p>
          <a:p>
            <a:r>
              <a:rPr lang="ja-JP" altLang="en-US" sz="1100" dirty="0">
                <a:solidFill>
                  <a:schemeClr val="tx1"/>
                </a:solidFill>
                <a:latin typeface="+mj-ea"/>
              </a:rPr>
              <a:t>　</a:t>
            </a:r>
            <a:r>
              <a:rPr lang="ja-JP" altLang="en-US" sz="1100" dirty="0" smtClean="0">
                <a:solidFill>
                  <a:schemeClr val="tx1"/>
                </a:solidFill>
                <a:latin typeface="+mj-ea"/>
              </a:rPr>
              <a:t>　ス</a:t>
            </a:r>
            <a:r>
              <a:rPr lang="ja-JP" altLang="en-US" sz="1100" dirty="0">
                <a:solidFill>
                  <a:schemeClr val="tx1"/>
                </a:solidFill>
                <a:latin typeface="+mj-ea"/>
              </a:rPr>
              <a:t>を見る際の大まかなイメージをつかんでいただきます。</a:t>
            </a:r>
          </a:p>
          <a:p>
            <a:r>
              <a:rPr lang="ja-JP" altLang="en-US" sz="1100" dirty="0">
                <a:solidFill>
                  <a:schemeClr val="tx1"/>
                </a:solidFill>
                <a:latin typeface="+mj-ea"/>
              </a:rPr>
              <a:t>　　</a:t>
            </a:r>
            <a:r>
              <a:rPr lang="en-US" altLang="ja-JP" sz="1100" dirty="0">
                <a:solidFill>
                  <a:schemeClr val="tx1"/>
                </a:solidFill>
                <a:latin typeface="+mj-ea"/>
              </a:rPr>
              <a:t>【</a:t>
            </a:r>
            <a:r>
              <a:rPr lang="ja-JP" altLang="en-US" sz="1100" dirty="0" smtClean="0">
                <a:solidFill>
                  <a:schemeClr val="tx1"/>
                </a:solidFill>
                <a:latin typeface="+mj-ea"/>
              </a:rPr>
              <a:t>講師</a:t>
            </a:r>
            <a:r>
              <a:rPr lang="en-US" altLang="ja-JP" sz="1100" dirty="0" smtClean="0">
                <a:solidFill>
                  <a:schemeClr val="tx1"/>
                </a:solidFill>
                <a:latin typeface="+mj-ea"/>
              </a:rPr>
              <a:t>】</a:t>
            </a:r>
            <a:r>
              <a:rPr lang="ja-JP" altLang="en-US" sz="1100" dirty="0">
                <a:solidFill>
                  <a:schemeClr val="tx1"/>
                </a:solidFill>
                <a:latin typeface="+mj-ea"/>
              </a:rPr>
              <a:t>　</a:t>
            </a:r>
            <a:r>
              <a:rPr lang="ja-JP" altLang="en-US" sz="1100" u="sng" dirty="0">
                <a:solidFill>
                  <a:schemeClr val="tx1"/>
                </a:solidFill>
                <a:latin typeface="+mj-ea"/>
              </a:rPr>
              <a:t>ＪＥＴＲＯ大阪本部　事業推進課長　古川　毅彦　氏　　　　</a:t>
            </a:r>
            <a:endParaRPr lang="en-US" altLang="ja-JP" sz="1100" u="sng" dirty="0">
              <a:solidFill>
                <a:schemeClr val="tx1"/>
              </a:solidFill>
              <a:latin typeface="+mj-ea"/>
            </a:endParaRPr>
          </a:p>
          <a:p>
            <a:r>
              <a:rPr lang="ja-JP" altLang="en-US" sz="1100" dirty="0">
                <a:solidFill>
                  <a:schemeClr val="tx1"/>
                </a:solidFill>
                <a:latin typeface="+mj-ea"/>
              </a:rPr>
              <a:t>　　　　</a:t>
            </a:r>
            <a:r>
              <a:rPr lang="en-US" altLang="ja-JP" sz="900" dirty="0">
                <a:solidFill>
                  <a:schemeClr val="tx1"/>
                </a:solidFill>
                <a:latin typeface="+mj-ea"/>
              </a:rPr>
              <a:t>1991</a:t>
            </a:r>
            <a:r>
              <a:rPr lang="ja-JP" altLang="en-US" sz="900" dirty="0" smtClean="0">
                <a:solidFill>
                  <a:schemeClr val="tx1"/>
                </a:solidFill>
                <a:latin typeface="+mj-ea"/>
              </a:rPr>
              <a:t>年に京都</a:t>
            </a:r>
            <a:r>
              <a:rPr lang="ja-JP" altLang="en-US" sz="900" dirty="0">
                <a:solidFill>
                  <a:schemeClr val="tx1"/>
                </a:solidFill>
                <a:latin typeface="+mj-ea"/>
              </a:rPr>
              <a:t>大学教育学部</a:t>
            </a:r>
            <a:r>
              <a:rPr lang="ja-JP" altLang="en-US" sz="900" dirty="0" smtClean="0">
                <a:solidFill>
                  <a:schemeClr val="tx1"/>
                </a:solidFill>
                <a:latin typeface="+mj-ea"/>
              </a:rPr>
              <a:t>卒業し、日本</a:t>
            </a:r>
            <a:r>
              <a:rPr lang="ja-JP" altLang="en-US" sz="900" dirty="0">
                <a:solidFill>
                  <a:schemeClr val="tx1"/>
                </a:solidFill>
                <a:latin typeface="+mj-ea"/>
              </a:rPr>
              <a:t>貿易振興会（</a:t>
            </a:r>
            <a:r>
              <a:rPr lang="ja-JP" altLang="en-US" sz="900" dirty="0" smtClean="0">
                <a:solidFill>
                  <a:schemeClr val="tx1"/>
                </a:solidFill>
                <a:latin typeface="+mj-ea"/>
              </a:rPr>
              <a:t>現</a:t>
            </a:r>
            <a:r>
              <a:rPr lang="en-US" altLang="ja-JP" sz="900" dirty="0" smtClean="0">
                <a:solidFill>
                  <a:schemeClr val="tx1"/>
                </a:solidFill>
                <a:latin typeface="+mj-ea"/>
              </a:rPr>
              <a:t>JETRO</a:t>
            </a:r>
            <a:r>
              <a:rPr lang="ja-JP" altLang="en-US" sz="900" dirty="0" smtClean="0">
                <a:solidFill>
                  <a:schemeClr val="tx1"/>
                </a:solidFill>
                <a:latin typeface="+mj-ea"/>
              </a:rPr>
              <a:t>）</a:t>
            </a:r>
            <a:r>
              <a:rPr lang="ja-JP" altLang="en-US" sz="900" dirty="0">
                <a:solidFill>
                  <a:schemeClr val="tx1"/>
                </a:solidFill>
                <a:latin typeface="+mj-ea"/>
              </a:rPr>
              <a:t>入会。</a:t>
            </a:r>
            <a:r>
              <a:rPr lang="ja-JP" altLang="en-US" sz="900" dirty="0" smtClean="0">
                <a:solidFill>
                  <a:schemeClr val="tx1"/>
                </a:solidFill>
                <a:latin typeface="+mj-ea"/>
              </a:rPr>
              <a:t>本部・大阪本部・インド・インドネシア駐在</a:t>
            </a:r>
            <a:r>
              <a:rPr lang="ja-JP" altLang="en-US" sz="900" dirty="0">
                <a:solidFill>
                  <a:schemeClr val="tx1"/>
                </a:solidFill>
                <a:latin typeface="+mj-ea"/>
              </a:rPr>
              <a:t>等で主</a:t>
            </a:r>
            <a:r>
              <a:rPr lang="ja-JP" altLang="en-US" sz="900" dirty="0" smtClean="0">
                <a:solidFill>
                  <a:schemeClr val="tx1"/>
                </a:solidFill>
                <a:latin typeface="+mj-ea"/>
              </a:rPr>
              <a:t>に</a:t>
            </a:r>
            <a:endParaRPr lang="en-US" altLang="ja-JP" sz="900" dirty="0" smtClean="0">
              <a:solidFill>
                <a:schemeClr val="tx1"/>
              </a:solidFill>
              <a:latin typeface="+mj-ea"/>
            </a:endParaRPr>
          </a:p>
          <a:p>
            <a:r>
              <a:rPr lang="ja-JP" altLang="en-US" sz="900" dirty="0">
                <a:solidFill>
                  <a:schemeClr val="tx1"/>
                </a:solidFill>
                <a:latin typeface="+mj-ea"/>
              </a:rPr>
              <a:t>　</a:t>
            </a:r>
            <a:r>
              <a:rPr lang="ja-JP" altLang="en-US" sz="900" dirty="0" smtClean="0">
                <a:solidFill>
                  <a:schemeClr val="tx1"/>
                </a:solidFill>
                <a:latin typeface="+mj-ea"/>
              </a:rPr>
              <a:t>　　　　中</a:t>
            </a:r>
            <a:r>
              <a:rPr lang="ja-JP" altLang="en-US" sz="900" dirty="0">
                <a:solidFill>
                  <a:schemeClr val="tx1"/>
                </a:solidFill>
                <a:latin typeface="+mj-ea"/>
              </a:rPr>
              <a:t>小企業の海外展開</a:t>
            </a:r>
            <a:r>
              <a:rPr lang="ja-JP" altLang="en-US" sz="900" dirty="0" smtClean="0">
                <a:solidFill>
                  <a:schemeClr val="tx1"/>
                </a:solidFill>
                <a:latin typeface="+mj-ea"/>
              </a:rPr>
              <a:t>支援業務</a:t>
            </a:r>
            <a:r>
              <a:rPr lang="ja-JP" altLang="en-US" sz="900" dirty="0">
                <a:solidFill>
                  <a:schemeClr val="tx1"/>
                </a:solidFill>
                <a:latin typeface="+mj-ea"/>
              </a:rPr>
              <a:t>に従事</a:t>
            </a:r>
            <a:r>
              <a:rPr lang="ja-JP" altLang="en-US" sz="900" dirty="0" smtClean="0">
                <a:solidFill>
                  <a:schemeClr val="tx1"/>
                </a:solidFill>
                <a:latin typeface="+mj-ea"/>
              </a:rPr>
              <a:t>。インド</a:t>
            </a:r>
            <a:r>
              <a:rPr lang="ja-JP" altLang="en-US" sz="900" dirty="0">
                <a:solidFill>
                  <a:schemeClr val="tx1"/>
                </a:solidFill>
                <a:latin typeface="+mj-ea"/>
              </a:rPr>
              <a:t>駐在歴は２回（</a:t>
            </a:r>
            <a:r>
              <a:rPr lang="ja-JP" altLang="en-US" sz="900" dirty="0" smtClean="0">
                <a:solidFill>
                  <a:schemeClr val="tx1"/>
                </a:solidFill>
                <a:latin typeface="+mj-ea"/>
              </a:rPr>
              <a:t>ニューデリー・ムンバイ</a:t>
            </a:r>
            <a:r>
              <a:rPr lang="ja-JP" altLang="en-US" sz="900" dirty="0">
                <a:solidFill>
                  <a:schemeClr val="tx1"/>
                </a:solidFill>
                <a:latin typeface="+mj-ea"/>
              </a:rPr>
              <a:t>）、通算７年。</a:t>
            </a:r>
            <a:r>
              <a:rPr lang="en-US" altLang="ja-JP" sz="900" dirty="0">
                <a:solidFill>
                  <a:schemeClr val="tx1"/>
                </a:solidFill>
                <a:latin typeface="+mj-ea"/>
              </a:rPr>
              <a:t>2015</a:t>
            </a:r>
            <a:r>
              <a:rPr lang="ja-JP" altLang="en-US" sz="900" dirty="0">
                <a:solidFill>
                  <a:schemeClr val="tx1"/>
                </a:solidFill>
                <a:latin typeface="+mj-ea"/>
              </a:rPr>
              <a:t>年より現職。</a:t>
            </a:r>
          </a:p>
          <a:p>
            <a:pPr>
              <a:spcBef>
                <a:spcPts val="600"/>
              </a:spcBef>
            </a:pPr>
            <a:r>
              <a:rPr lang="ja-JP" altLang="en-US" sz="1100" b="1" dirty="0" smtClean="0">
                <a:solidFill>
                  <a:srgbClr val="0D0D0D"/>
                </a:solidFill>
                <a:latin typeface="+mj-ea"/>
                <a:ea typeface="+mj-ea"/>
              </a:rPr>
              <a:t>第２章</a:t>
            </a:r>
            <a:r>
              <a:rPr lang="ja-JP" altLang="ja-JP" sz="1100" b="1" dirty="0">
                <a:solidFill>
                  <a:srgbClr val="0D0D0D"/>
                </a:solidFill>
                <a:latin typeface="+mj-ea"/>
                <a:ea typeface="+mj-ea"/>
              </a:rPr>
              <a:t>　</a:t>
            </a:r>
            <a:r>
              <a:rPr lang="ja-JP" altLang="en-US" sz="1100" b="1" dirty="0" smtClean="0">
                <a:solidFill>
                  <a:srgbClr val="0D0D0D"/>
                </a:solidFill>
                <a:latin typeface="+mj-ea"/>
                <a:ea typeface="+mj-ea"/>
              </a:rPr>
              <a:t>「</a:t>
            </a:r>
            <a:r>
              <a:rPr lang="ja-JP" altLang="ja-JP" sz="1100" b="1" dirty="0"/>
              <a:t>三ツ星ベルトのインド進出について</a:t>
            </a:r>
            <a:r>
              <a:rPr lang="ja-JP" altLang="en-US" sz="1100" b="1" dirty="0" smtClean="0">
                <a:solidFill>
                  <a:srgbClr val="0D0D0D"/>
                </a:solidFill>
                <a:latin typeface="+mj-ea"/>
                <a:ea typeface="+mj-ea"/>
              </a:rPr>
              <a:t>」</a:t>
            </a:r>
            <a:r>
              <a:rPr lang="ja-JP" altLang="ja-JP" sz="1100" b="1" dirty="0" smtClean="0">
                <a:solidFill>
                  <a:srgbClr val="0D0D0D"/>
                </a:solidFill>
                <a:latin typeface="+mj-ea"/>
                <a:ea typeface="+mj-ea"/>
              </a:rPr>
              <a:t> （</a:t>
            </a:r>
            <a:r>
              <a:rPr lang="en-US" altLang="ja-JP" sz="1100" b="1" dirty="0" smtClean="0">
                <a:solidFill>
                  <a:srgbClr val="0D0D0D"/>
                </a:solidFill>
                <a:latin typeface="+mj-ea"/>
                <a:ea typeface="+mj-ea"/>
              </a:rPr>
              <a:t>15:00-15:20</a:t>
            </a:r>
            <a:r>
              <a:rPr lang="ja-JP" altLang="ja-JP" sz="1100" b="1" dirty="0" smtClean="0">
                <a:solidFill>
                  <a:srgbClr val="0D0D0D"/>
                </a:solidFill>
                <a:latin typeface="+mj-ea"/>
                <a:ea typeface="+mj-ea"/>
              </a:rPr>
              <a:t>）</a:t>
            </a:r>
            <a:endParaRPr lang="en-US" altLang="ja-JP" sz="1100" b="1" dirty="0">
              <a:solidFill>
                <a:srgbClr val="0D0D0D"/>
              </a:solidFill>
              <a:latin typeface="+mj-ea"/>
              <a:ea typeface="+mj-ea"/>
            </a:endParaRPr>
          </a:p>
          <a:p>
            <a:r>
              <a:rPr lang="ja-JP" altLang="en-US" sz="1100" dirty="0" smtClean="0">
                <a:latin typeface="+mj-ea"/>
              </a:rPr>
              <a:t>　</a:t>
            </a:r>
            <a:r>
              <a:rPr lang="ja-JP" altLang="en-US" sz="1100" dirty="0">
                <a:latin typeface="+mj-ea"/>
              </a:rPr>
              <a:t> </a:t>
            </a:r>
            <a:r>
              <a:rPr lang="en-US" altLang="ja-JP" sz="1100" dirty="0" smtClean="0">
                <a:latin typeface="+mj-ea"/>
              </a:rPr>
              <a:t> </a:t>
            </a:r>
            <a:r>
              <a:rPr lang="ja-JP" altLang="ja-JP" sz="1100" dirty="0" smtClean="0"/>
              <a:t>インド</a:t>
            </a:r>
            <a:r>
              <a:rPr lang="ja-JP" altLang="ja-JP" sz="1100" dirty="0"/>
              <a:t>工場の概要と、進出時の</a:t>
            </a:r>
            <a:r>
              <a:rPr lang="ja-JP" altLang="ja-JP" sz="1100" dirty="0" smtClean="0"/>
              <a:t>体験談</a:t>
            </a:r>
            <a:r>
              <a:rPr lang="ja-JP" altLang="en-US" sz="1100" dirty="0" smtClean="0"/>
              <a:t>を紹介します。</a:t>
            </a:r>
            <a:endParaRPr lang="en-US" altLang="ja-JP" sz="1100" dirty="0" smtClean="0"/>
          </a:p>
          <a:p>
            <a:r>
              <a:rPr lang="ja-JP" altLang="en-US" sz="1100" dirty="0" smtClean="0">
                <a:latin typeface="+mj-ea"/>
              </a:rPr>
              <a:t>　　</a:t>
            </a:r>
            <a:r>
              <a:rPr lang="en-US" altLang="ja-JP" sz="1100" dirty="0" smtClean="0">
                <a:latin typeface="+mj-ea"/>
              </a:rPr>
              <a:t>【</a:t>
            </a:r>
            <a:r>
              <a:rPr lang="ja-JP" altLang="en-US" sz="1100" dirty="0" smtClean="0">
                <a:latin typeface="+mj-ea"/>
              </a:rPr>
              <a:t>講師</a:t>
            </a:r>
            <a:r>
              <a:rPr lang="en-US" altLang="ja-JP" sz="1100" dirty="0" smtClean="0">
                <a:latin typeface="+mj-ea"/>
              </a:rPr>
              <a:t>】</a:t>
            </a:r>
            <a:r>
              <a:rPr lang="ja-JP" altLang="en-US" sz="1100" dirty="0">
                <a:latin typeface="+mj-ea"/>
              </a:rPr>
              <a:t>　</a:t>
            </a:r>
            <a:r>
              <a:rPr lang="ja-JP" altLang="en-US" sz="1100" u="sng" dirty="0" smtClean="0">
                <a:latin typeface="+mj-ea"/>
              </a:rPr>
              <a:t>三ツ星ベルト株式会社　</a:t>
            </a:r>
            <a:r>
              <a:rPr lang="ja-JP" altLang="en-US" sz="1100" u="sng" dirty="0">
                <a:latin typeface="+mj-ea"/>
              </a:rPr>
              <a:t>常務</a:t>
            </a:r>
            <a:r>
              <a:rPr lang="ja-JP" altLang="en-US" sz="1100" u="sng" dirty="0" smtClean="0">
                <a:latin typeface="+mj-ea"/>
              </a:rPr>
              <a:t>執行役員　経営企画室長　池田　浩　氏</a:t>
            </a:r>
            <a:endParaRPr lang="en-US" altLang="ja-JP" sz="1100" u="sng" dirty="0">
              <a:latin typeface="+mj-ea"/>
            </a:endParaRPr>
          </a:p>
          <a:p>
            <a:r>
              <a:rPr lang="ja-JP" altLang="en-US" sz="1100" dirty="0">
                <a:latin typeface="+mj-ea"/>
              </a:rPr>
              <a:t>　　　　</a:t>
            </a:r>
            <a:r>
              <a:rPr lang="en-US" altLang="ja-JP" sz="900" dirty="0"/>
              <a:t>1981</a:t>
            </a:r>
            <a:r>
              <a:rPr lang="ja-JP" altLang="ja-JP" sz="900" dirty="0" smtClean="0"/>
              <a:t>年甲南</a:t>
            </a:r>
            <a:r>
              <a:rPr lang="ja-JP" altLang="ja-JP" sz="900" dirty="0"/>
              <a:t>大学経営学部</a:t>
            </a:r>
            <a:r>
              <a:rPr lang="ja-JP" altLang="ja-JP" sz="900" dirty="0" smtClean="0"/>
              <a:t>卒業</a:t>
            </a:r>
            <a:r>
              <a:rPr lang="ja-JP" altLang="en-US" sz="900" dirty="0"/>
              <a:t>、</a:t>
            </a:r>
            <a:r>
              <a:rPr lang="ja-JP" altLang="ja-JP" sz="900" dirty="0" smtClean="0"/>
              <a:t>三ツ星ベルト</a:t>
            </a:r>
            <a:r>
              <a:rPr lang="ja-JP" altLang="en-US" sz="900" dirty="0" smtClean="0"/>
              <a:t>㈱</a:t>
            </a:r>
            <a:r>
              <a:rPr lang="zh-TW" altLang="ja-JP" sz="900" dirty="0" smtClean="0"/>
              <a:t>入</a:t>
            </a:r>
            <a:r>
              <a:rPr lang="ja-JP" altLang="en-US" sz="900" dirty="0"/>
              <a:t>社</a:t>
            </a:r>
            <a:r>
              <a:rPr lang="ja-JP" altLang="en-US" sz="900" dirty="0" smtClean="0"/>
              <a:t>。</a:t>
            </a:r>
            <a:r>
              <a:rPr lang="en-US" altLang="ja-JP" sz="900" dirty="0" smtClean="0"/>
              <a:t>2007</a:t>
            </a:r>
            <a:r>
              <a:rPr lang="ja-JP" altLang="en-US" sz="900" dirty="0" smtClean="0"/>
              <a:t>年シンガポール法人に出向し、インド工場の設置を指揮。</a:t>
            </a:r>
            <a:endParaRPr lang="en-US" altLang="ja-JP" sz="900" dirty="0" smtClean="0"/>
          </a:p>
          <a:p>
            <a:r>
              <a:rPr lang="ja-JP" altLang="en-US" sz="900" dirty="0"/>
              <a:t>　</a:t>
            </a:r>
            <a:r>
              <a:rPr lang="ja-JP" altLang="en-US" sz="900" dirty="0" smtClean="0"/>
              <a:t>　　　　</a:t>
            </a:r>
            <a:r>
              <a:rPr lang="en-US" altLang="ja-JP" sz="900" dirty="0" smtClean="0"/>
              <a:t>2012</a:t>
            </a:r>
            <a:r>
              <a:rPr lang="ja-JP" altLang="en-US" sz="900" dirty="0" smtClean="0"/>
              <a:t>年に執行役員に就任、</a:t>
            </a:r>
            <a:r>
              <a:rPr lang="en-US" altLang="ja-JP" sz="900" dirty="0" smtClean="0"/>
              <a:t>2016</a:t>
            </a:r>
            <a:r>
              <a:rPr lang="ja-JP" altLang="en-US" sz="900" dirty="0"/>
              <a:t>年</a:t>
            </a:r>
            <a:r>
              <a:rPr lang="ja-JP" altLang="en-US" sz="900" dirty="0" smtClean="0"/>
              <a:t>より現職</a:t>
            </a:r>
            <a:r>
              <a:rPr lang="ja-JP" altLang="en-US" sz="1000" dirty="0" smtClean="0"/>
              <a:t>。</a:t>
            </a:r>
          </a:p>
          <a:p>
            <a:pPr>
              <a:spcBef>
                <a:spcPts val="600"/>
              </a:spcBef>
            </a:pPr>
            <a:r>
              <a:rPr lang="ja-JP" altLang="en-US" sz="1100" b="1" dirty="0" smtClean="0">
                <a:solidFill>
                  <a:srgbClr val="0D0D0D"/>
                </a:solidFill>
                <a:latin typeface="+mj-ea"/>
              </a:rPr>
              <a:t>第３章</a:t>
            </a:r>
            <a:r>
              <a:rPr lang="ja-JP" altLang="ja-JP" sz="1100" b="1" dirty="0">
                <a:solidFill>
                  <a:srgbClr val="0D0D0D"/>
                </a:solidFill>
                <a:latin typeface="+mj-ea"/>
              </a:rPr>
              <a:t>　</a:t>
            </a:r>
            <a:r>
              <a:rPr lang="ja-JP" altLang="en-US" sz="1100" b="1" dirty="0">
                <a:solidFill>
                  <a:srgbClr val="0D0D0D"/>
                </a:solidFill>
                <a:latin typeface="+mj-ea"/>
              </a:rPr>
              <a:t>「インド高速鉄道プロジェクトの概要および現状 」</a:t>
            </a:r>
            <a:r>
              <a:rPr lang="ja-JP" altLang="ja-JP" sz="1100" b="1" dirty="0">
                <a:solidFill>
                  <a:srgbClr val="0D0D0D"/>
                </a:solidFill>
                <a:latin typeface="+mj-ea"/>
              </a:rPr>
              <a:t> （</a:t>
            </a:r>
            <a:r>
              <a:rPr lang="en-US" altLang="ja-JP" sz="1100" b="1" dirty="0">
                <a:solidFill>
                  <a:srgbClr val="0D0D0D"/>
                </a:solidFill>
                <a:latin typeface="+mj-ea"/>
              </a:rPr>
              <a:t>15:30-15:50</a:t>
            </a:r>
            <a:r>
              <a:rPr lang="ja-JP" altLang="ja-JP" sz="1100" b="1" dirty="0">
                <a:solidFill>
                  <a:srgbClr val="0D0D0D"/>
                </a:solidFill>
                <a:latin typeface="+mj-ea"/>
              </a:rPr>
              <a:t>）</a:t>
            </a:r>
            <a:endParaRPr lang="en-US" altLang="ja-JP" sz="1100" b="1" dirty="0">
              <a:solidFill>
                <a:srgbClr val="0D0D0D"/>
              </a:solidFill>
              <a:latin typeface="+mj-ea"/>
            </a:endParaRPr>
          </a:p>
          <a:p>
            <a:r>
              <a:rPr lang="ja-JP" altLang="en-US" sz="1100" dirty="0" smtClean="0">
                <a:latin typeface="+mj-ea"/>
              </a:rPr>
              <a:t>　　</a:t>
            </a:r>
            <a:r>
              <a:rPr lang="en-US" altLang="ja-JP" sz="1100" dirty="0" smtClean="0">
                <a:latin typeface="+mj-ea"/>
              </a:rPr>
              <a:t> </a:t>
            </a:r>
            <a:r>
              <a:rPr lang="ja-JP" altLang="en-US" sz="1100" dirty="0" smtClean="0">
                <a:latin typeface="+mj-ea"/>
              </a:rPr>
              <a:t>日本</a:t>
            </a:r>
            <a:r>
              <a:rPr lang="ja-JP" altLang="en-US" sz="1100" dirty="0">
                <a:latin typeface="+mj-ea"/>
              </a:rPr>
              <a:t>の新幹線方式を採用することで日印政府間合意され、現在設計業務等が行われて</a:t>
            </a:r>
            <a:r>
              <a:rPr lang="ja-JP" altLang="en-US" sz="1100" dirty="0" smtClean="0">
                <a:latin typeface="+mj-ea"/>
              </a:rPr>
              <a:t>いるムンバイ～</a:t>
            </a:r>
            <a:endParaRPr lang="en-US" altLang="ja-JP" sz="1100" dirty="0" smtClean="0">
              <a:latin typeface="+mj-ea"/>
            </a:endParaRPr>
          </a:p>
          <a:p>
            <a:r>
              <a:rPr lang="ja-JP" altLang="en-US" sz="1100" dirty="0">
                <a:latin typeface="+mj-ea"/>
              </a:rPr>
              <a:t>　</a:t>
            </a:r>
            <a:r>
              <a:rPr lang="ja-JP" altLang="en-US" sz="1100" dirty="0" smtClean="0">
                <a:latin typeface="+mj-ea"/>
              </a:rPr>
              <a:t>　 アーメダバード間</a:t>
            </a:r>
            <a:r>
              <a:rPr lang="ja-JP" altLang="en-US" sz="1100" dirty="0">
                <a:latin typeface="+mj-ea"/>
              </a:rPr>
              <a:t>インド高速鉄道プロジェクトの概要及び現在の状況を報告します。</a:t>
            </a:r>
          </a:p>
          <a:p>
            <a:r>
              <a:rPr lang="ja-JP" altLang="en-US" sz="1100" dirty="0" smtClean="0">
                <a:latin typeface="+mj-ea"/>
              </a:rPr>
              <a:t>　　</a:t>
            </a:r>
            <a:r>
              <a:rPr lang="en-US" altLang="ja-JP" sz="1100" dirty="0" smtClean="0">
                <a:latin typeface="+mj-ea"/>
              </a:rPr>
              <a:t>【</a:t>
            </a:r>
            <a:r>
              <a:rPr lang="ja-JP" altLang="en-US" sz="1100" dirty="0" smtClean="0">
                <a:latin typeface="+mj-ea"/>
              </a:rPr>
              <a:t>講師</a:t>
            </a:r>
            <a:r>
              <a:rPr lang="en-US" altLang="ja-JP" sz="1100" dirty="0" smtClean="0">
                <a:latin typeface="+mj-ea"/>
              </a:rPr>
              <a:t>】</a:t>
            </a:r>
            <a:r>
              <a:rPr lang="ja-JP" altLang="en-US" sz="1100" u="sng" dirty="0">
                <a:latin typeface="+mj-ea"/>
              </a:rPr>
              <a:t>日本コンサルタンツ株式</a:t>
            </a:r>
            <a:r>
              <a:rPr lang="ja-JP" altLang="en-US" sz="1100" u="sng" dirty="0" smtClean="0">
                <a:latin typeface="+mj-ea"/>
              </a:rPr>
              <a:t>会社　常務取締役　インド</a:t>
            </a:r>
            <a:r>
              <a:rPr lang="ja-JP" altLang="en-US" sz="1100" u="sng" dirty="0">
                <a:latin typeface="+mj-ea"/>
              </a:rPr>
              <a:t>高速鉄道推進本部副本</a:t>
            </a:r>
            <a:r>
              <a:rPr lang="ja-JP" altLang="en-US" sz="1100" u="sng" dirty="0" smtClean="0">
                <a:latin typeface="+mj-ea"/>
              </a:rPr>
              <a:t>部長　美谷　邦章　氏</a:t>
            </a:r>
            <a:r>
              <a:rPr lang="ja-JP" altLang="en-US" sz="1100" dirty="0">
                <a:latin typeface="+mj-ea"/>
              </a:rPr>
              <a:t>　</a:t>
            </a:r>
            <a:endParaRPr lang="en-US" altLang="ja-JP" sz="1100" u="sng" dirty="0">
              <a:latin typeface="+mj-ea"/>
            </a:endParaRPr>
          </a:p>
          <a:p>
            <a:r>
              <a:rPr lang="ja-JP" altLang="en-US" sz="1100" dirty="0">
                <a:latin typeface="+mj-ea"/>
              </a:rPr>
              <a:t>　</a:t>
            </a:r>
            <a:r>
              <a:rPr lang="ja-JP" altLang="en-US" sz="1100" dirty="0" smtClean="0">
                <a:latin typeface="+mj-ea"/>
              </a:rPr>
              <a:t>　　　</a:t>
            </a:r>
            <a:r>
              <a:rPr lang="en-US" altLang="ja-JP" sz="900" dirty="0" smtClean="0">
                <a:latin typeface="+mj-ea"/>
              </a:rPr>
              <a:t>1988</a:t>
            </a:r>
            <a:r>
              <a:rPr lang="ja-JP" altLang="en-US" sz="900" dirty="0">
                <a:latin typeface="+mj-ea"/>
              </a:rPr>
              <a:t>年東京大学大学院土木工学修士課程</a:t>
            </a:r>
            <a:r>
              <a:rPr lang="ja-JP" altLang="en-US" sz="900" dirty="0" smtClean="0">
                <a:latin typeface="+mj-ea"/>
              </a:rPr>
              <a:t>修了。同年</a:t>
            </a:r>
            <a:r>
              <a:rPr lang="en-US" altLang="ja-JP" sz="900" dirty="0" smtClean="0">
                <a:latin typeface="+mj-ea"/>
              </a:rPr>
              <a:t>JR</a:t>
            </a:r>
            <a:r>
              <a:rPr lang="ja-JP" altLang="en-US" sz="900" dirty="0" smtClean="0">
                <a:latin typeface="+mj-ea"/>
              </a:rPr>
              <a:t>東日本入社、</a:t>
            </a:r>
            <a:r>
              <a:rPr lang="ja-JP" altLang="en-US" sz="900">
                <a:latin typeface="+mj-ea"/>
              </a:rPr>
              <a:t>主</a:t>
            </a:r>
            <a:r>
              <a:rPr lang="ja-JP" altLang="en-US" sz="900" smtClean="0">
                <a:latin typeface="+mj-ea"/>
              </a:rPr>
              <a:t>に建設</a:t>
            </a:r>
            <a:r>
              <a:rPr lang="ja-JP" altLang="en-US" sz="900" dirty="0">
                <a:latin typeface="+mj-ea"/>
              </a:rPr>
              <a:t>工事部門に従事</a:t>
            </a:r>
            <a:r>
              <a:rPr lang="ja-JP" altLang="en-US" sz="900" dirty="0" smtClean="0">
                <a:latin typeface="+mj-ea"/>
              </a:rPr>
              <a:t>。</a:t>
            </a:r>
            <a:r>
              <a:rPr lang="en-US" altLang="ja-JP" sz="900" dirty="0" smtClean="0">
                <a:latin typeface="+mj-ea"/>
              </a:rPr>
              <a:t>2016</a:t>
            </a:r>
            <a:r>
              <a:rPr lang="ja-JP" altLang="en-US" sz="900" dirty="0" smtClean="0">
                <a:latin typeface="+mj-ea"/>
              </a:rPr>
              <a:t>年より日本</a:t>
            </a:r>
            <a:endParaRPr lang="en-US" altLang="ja-JP" sz="900" dirty="0" smtClean="0">
              <a:latin typeface="+mj-ea"/>
            </a:endParaRPr>
          </a:p>
          <a:p>
            <a:r>
              <a:rPr lang="ja-JP" altLang="en-US" sz="900" dirty="0">
                <a:latin typeface="+mj-ea"/>
              </a:rPr>
              <a:t>　</a:t>
            </a:r>
            <a:r>
              <a:rPr lang="ja-JP" altLang="en-US" sz="900" dirty="0" smtClean="0">
                <a:latin typeface="+mj-ea"/>
              </a:rPr>
              <a:t>　　　　コンサルタンツ</a:t>
            </a:r>
            <a:r>
              <a:rPr lang="ja-JP" altLang="en-US" sz="900" dirty="0">
                <a:latin typeface="+mj-ea"/>
              </a:rPr>
              <a:t>㈱</a:t>
            </a:r>
            <a:r>
              <a:rPr lang="ja-JP" altLang="en-US" sz="900" dirty="0" smtClean="0">
                <a:latin typeface="+mj-ea"/>
              </a:rPr>
              <a:t>インド</a:t>
            </a:r>
            <a:r>
              <a:rPr lang="ja-JP" altLang="en-US" sz="900" dirty="0">
                <a:latin typeface="+mj-ea"/>
              </a:rPr>
              <a:t>高速鉄道推進本部副本部長として、また</a:t>
            </a:r>
            <a:r>
              <a:rPr lang="en-US" altLang="ja-JP" sz="900" dirty="0">
                <a:latin typeface="+mj-ea"/>
              </a:rPr>
              <a:t>JICA</a:t>
            </a:r>
            <a:r>
              <a:rPr lang="ja-JP" altLang="en-US" sz="900" dirty="0">
                <a:latin typeface="+mj-ea"/>
              </a:rPr>
              <a:t>発注の</a:t>
            </a:r>
            <a:r>
              <a:rPr lang="ja-JP" altLang="en-US" sz="900" dirty="0" smtClean="0">
                <a:latin typeface="+mj-ea"/>
              </a:rPr>
              <a:t>詳細設計</a:t>
            </a:r>
            <a:r>
              <a:rPr lang="ja-JP" altLang="en-US" sz="900" dirty="0">
                <a:latin typeface="+mj-ea"/>
              </a:rPr>
              <a:t>業務</a:t>
            </a:r>
            <a:r>
              <a:rPr lang="ja-JP" altLang="en-US" sz="900" dirty="0" smtClean="0">
                <a:latin typeface="+mj-ea"/>
              </a:rPr>
              <a:t>調査団副総括</a:t>
            </a:r>
            <a:r>
              <a:rPr lang="ja-JP" altLang="en-US" sz="900" dirty="0">
                <a:latin typeface="+mj-ea"/>
              </a:rPr>
              <a:t>として、</a:t>
            </a:r>
            <a:r>
              <a:rPr lang="ja-JP" altLang="en-US" sz="900" dirty="0" smtClean="0">
                <a:latin typeface="+mj-ea"/>
              </a:rPr>
              <a:t>インド側関</a:t>
            </a:r>
            <a:endParaRPr lang="en-US" altLang="ja-JP" sz="900" dirty="0" smtClean="0">
              <a:latin typeface="+mj-ea"/>
            </a:endParaRPr>
          </a:p>
          <a:p>
            <a:r>
              <a:rPr lang="ja-JP" altLang="en-US" sz="900" dirty="0">
                <a:latin typeface="+mj-ea"/>
              </a:rPr>
              <a:t>　</a:t>
            </a:r>
            <a:r>
              <a:rPr lang="ja-JP" altLang="en-US" sz="900" dirty="0" smtClean="0">
                <a:latin typeface="+mj-ea"/>
              </a:rPr>
              <a:t>　　　　係</a:t>
            </a:r>
            <a:r>
              <a:rPr lang="ja-JP" altLang="en-US" sz="900" dirty="0">
                <a:latin typeface="+mj-ea"/>
              </a:rPr>
              <a:t>機関との協議などインド高速鉄道プロジェクトに従事している</a:t>
            </a:r>
            <a:r>
              <a:rPr lang="ja-JP" altLang="en-US" sz="1000" dirty="0">
                <a:latin typeface="+mj-ea"/>
              </a:rPr>
              <a:t>。</a:t>
            </a:r>
            <a:endParaRPr lang="en-US" altLang="ja-JP" sz="1000" dirty="0">
              <a:latin typeface="+mj-ea"/>
            </a:endParaRPr>
          </a:p>
          <a:p>
            <a:pPr>
              <a:spcBef>
                <a:spcPts val="600"/>
              </a:spcBef>
            </a:pPr>
            <a:r>
              <a:rPr lang="ja-JP" altLang="en-US" sz="1100" b="1" dirty="0" smtClean="0">
                <a:solidFill>
                  <a:srgbClr val="0D0D0D"/>
                </a:solidFill>
                <a:latin typeface="+mj-ea"/>
              </a:rPr>
              <a:t>第４章</a:t>
            </a:r>
            <a:r>
              <a:rPr lang="ja-JP" altLang="en-US" sz="1100" b="1" dirty="0">
                <a:solidFill>
                  <a:srgbClr val="0D0D0D"/>
                </a:solidFill>
                <a:latin typeface="+mj-ea"/>
              </a:rPr>
              <a:t>「インド進出のために押さえておくべき法規制・紛争対策」</a:t>
            </a:r>
            <a:r>
              <a:rPr lang="ja-JP" altLang="ja-JP" sz="1100" b="1" dirty="0">
                <a:solidFill>
                  <a:srgbClr val="0D0D0D"/>
                </a:solidFill>
                <a:latin typeface="+mj-ea"/>
              </a:rPr>
              <a:t> （</a:t>
            </a:r>
            <a:r>
              <a:rPr lang="en-US" altLang="ja-JP" sz="1100" b="1" dirty="0" smtClean="0">
                <a:solidFill>
                  <a:srgbClr val="0D0D0D"/>
                </a:solidFill>
                <a:latin typeface="+mj-ea"/>
              </a:rPr>
              <a:t>15:50-17:10</a:t>
            </a:r>
            <a:r>
              <a:rPr lang="ja-JP" altLang="ja-JP" sz="1100" b="1" dirty="0" smtClean="0">
                <a:solidFill>
                  <a:srgbClr val="0D0D0D"/>
                </a:solidFill>
                <a:latin typeface="+mj-ea"/>
              </a:rPr>
              <a:t>）</a:t>
            </a:r>
            <a:endParaRPr lang="en-US" altLang="ja-JP" sz="1100" b="1" dirty="0">
              <a:solidFill>
                <a:srgbClr val="0D0D0D"/>
              </a:solidFill>
              <a:latin typeface="+mj-ea"/>
            </a:endParaRPr>
          </a:p>
          <a:p>
            <a:r>
              <a:rPr lang="ja-JP" altLang="en-US" sz="1100" dirty="0">
                <a:latin typeface="+mj-ea"/>
              </a:rPr>
              <a:t>　　</a:t>
            </a:r>
            <a:r>
              <a:rPr lang="en-US" altLang="ja-JP" sz="1100" dirty="0">
                <a:latin typeface="+mj-ea"/>
              </a:rPr>
              <a:t> </a:t>
            </a:r>
            <a:r>
              <a:rPr lang="ja-JP" altLang="en-US" sz="1100" dirty="0" smtClean="0">
                <a:latin typeface="+mj-ea"/>
              </a:rPr>
              <a:t>会社法</a:t>
            </a:r>
            <a:r>
              <a:rPr lang="ja-JP" altLang="en-US" sz="1100" dirty="0">
                <a:latin typeface="+mj-ea"/>
              </a:rPr>
              <a:t>をはじめインドへの進出に際して必須の基本的な法規制を解説した上で、</a:t>
            </a:r>
            <a:r>
              <a:rPr lang="ja-JP" altLang="en-US" sz="1100" dirty="0" smtClean="0">
                <a:latin typeface="+mj-ea"/>
              </a:rPr>
              <a:t>インドに</a:t>
            </a:r>
            <a:r>
              <a:rPr lang="ja-JP" altLang="en-US" sz="1100" dirty="0">
                <a:latin typeface="+mj-ea"/>
              </a:rPr>
              <a:t>おける</a:t>
            </a:r>
            <a:r>
              <a:rPr lang="ja-JP" altLang="en-US" sz="1100" dirty="0" smtClean="0">
                <a:latin typeface="+mj-ea"/>
              </a:rPr>
              <a:t>現地企</a:t>
            </a:r>
            <a:endParaRPr lang="en-US" altLang="ja-JP" sz="1100" dirty="0" smtClean="0">
              <a:latin typeface="+mj-ea"/>
            </a:endParaRPr>
          </a:p>
          <a:p>
            <a:r>
              <a:rPr lang="ja-JP" altLang="en-US" sz="1100" dirty="0">
                <a:latin typeface="+mj-ea"/>
              </a:rPr>
              <a:t>　</a:t>
            </a:r>
            <a:r>
              <a:rPr lang="ja-JP" altLang="en-US" sz="1100" dirty="0" smtClean="0">
                <a:latin typeface="+mj-ea"/>
              </a:rPr>
              <a:t>　 業</a:t>
            </a:r>
            <a:r>
              <a:rPr lang="ja-JP" altLang="en-US" sz="1100" dirty="0">
                <a:latin typeface="+mj-ea"/>
              </a:rPr>
              <a:t>との紛争例とその対策</a:t>
            </a:r>
            <a:r>
              <a:rPr lang="ja-JP" altLang="en-US" sz="1100" dirty="0" smtClean="0">
                <a:latin typeface="+mj-ea"/>
              </a:rPr>
              <a:t>を紹介</a:t>
            </a:r>
            <a:r>
              <a:rPr lang="ja-JP" altLang="en-US" sz="1100" dirty="0">
                <a:latin typeface="+mj-ea"/>
              </a:rPr>
              <a:t>します。</a:t>
            </a:r>
            <a:endParaRPr lang="en-US" altLang="ja-JP" sz="1100" dirty="0">
              <a:latin typeface="+mj-ea"/>
            </a:endParaRPr>
          </a:p>
          <a:p>
            <a:r>
              <a:rPr lang="ja-JP" altLang="en-US" sz="1100" dirty="0">
                <a:latin typeface="+mj-ea"/>
              </a:rPr>
              <a:t>　　　</a:t>
            </a:r>
            <a:r>
              <a:rPr lang="en-US" altLang="ja-JP" sz="1100" dirty="0">
                <a:latin typeface="+mj-ea"/>
              </a:rPr>
              <a:t>【</a:t>
            </a:r>
            <a:r>
              <a:rPr lang="ja-JP" altLang="en-US" sz="1100" dirty="0" smtClean="0">
                <a:latin typeface="+mj-ea"/>
              </a:rPr>
              <a:t>講師</a:t>
            </a:r>
            <a:r>
              <a:rPr lang="en-US" altLang="ja-JP" sz="1100" dirty="0" smtClean="0">
                <a:latin typeface="+mj-ea"/>
              </a:rPr>
              <a:t>】</a:t>
            </a:r>
            <a:r>
              <a:rPr lang="ja-JP" altLang="en-US" sz="1100" dirty="0">
                <a:latin typeface="+mj-ea"/>
              </a:rPr>
              <a:t>　</a:t>
            </a:r>
            <a:r>
              <a:rPr lang="ja-JP" altLang="en-US" sz="1100" u="sng" dirty="0">
                <a:latin typeface="+mj-ea"/>
              </a:rPr>
              <a:t>森・濱田松本法律事務所　法人パートナー　　江口　拓哉　氏</a:t>
            </a:r>
          </a:p>
          <a:p>
            <a:r>
              <a:rPr lang="ja-JP" altLang="en-US" sz="1100" dirty="0">
                <a:solidFill>
                  <a:prstClr val="black"/>
                </a:solidFill>
                <a:cs typeface="Times New Roman" panose="02020603050405020304" pitchFamily="18" charset="0"/>
              </a:rPr>
              <a:t>　　　　</a:t>
            </a:r>
            <a:r>
              <a:rPr lang="en-US" altLang="ja-JP" sz="900" dirty="0">
                <a:solidFill>
                  <a:prstClr val="black"/>
                </a:solidFill>
                <a:cs typeface="Times New Roman" panose="02020603050405020304" pitchFamily="18" charset="0"/>
              </a:rPr>
              <a:t>1990年 </a:t>
            </a:r>
            <a:r>
              <a:rPr lang="ja-JP" altLang="en-US" sz="900" dirty="0">
                <a:solidFill>
                  <a:prstClr val="black"/>
                </a:solidFill>
                <a:cs typeface="Times New Roman" panose="02020603050405020304" pitchFamily="18" charset="0"/>
              </a:rPr>
              <a:t>慶應義塾大学法学部法律学科卒業、</a:t>
            </a:r>
            <a:r>
              <a:rPr lang="en-US" altLang="ja-JP" sz="900" dirty="0">
                <a:solidFill>
                  <a:prstClr val="black"/>
                </a:solidFill>
                <a:cs typeface="Times New Roman" panose="02020603050405020304" pitchFamily="18" charset="0"/>
              </a:rPr>
              <a:t>1995</a:t>
            </a:r>
            <a:r>
              <a:rPr lang="ja-JP" altLang="en-US" sz="900" dirty="0">
                <a:solidFill>
                  <a:prstClr val="black"/>
                </a:solidFill>
                <a:cs typeface="Times New Roman" panose="02020603050405020304" pitchFamily="18" charset="0"/>
              </a:rPr>
              <a:t>年 森綜合法律事務所入所、</a:t>
            </a:r>
            <a:r>
              <a:rPr lang="en-US" altLang="ja-JP" sz="900" dirty="0">
                <a:solidFill>
                  <a:prstClr val="black"/>
                </a:solidFill>
                <a:cs typeface="Times New Roman" panose="02020603050405020304" pitchFamily="18" charset="0"/>
              </a:rPr>
              <a:t>2002</a:t>
            </a:r>
            <a:r>
              <a:rPr lang="en-US" altLang="ja-JP" sz="900" dirty="0" smtClean="0">
                <a:solidFill>
                  <a:prstClr val="black"/>
                </a:solidFill>
                <a:latin typeface="Times New Roman" panose="02020603050405020304" pitchFamily="18" charset="0"/>
                <a:cs typeface="Times New Roman" panose="02020603050405020304" pitchFamily="18" charset="0"/>
              </a:rPr>
              <a:t>年</a:t>
            </a:r>
            <a:r>
              <a:rPr lang="ja-JP" altLang="en-US" sz="900" dirty="0" smtClean="0">
                <a:solidFill>
                  <a:prstClr val="black"/>
                </a:solidFill>
                <a:latin typeface="Times New Roman" panose="02020603050405020304" pitchFamily="18" charset="0"/>
                <a:cs typeface="Times New Roman" panose="02020603050405020304" pitchFamily="18" charset="0"/>
              </a:rPr>
              <a:t>にワシントン</a:t>
            </a:r>
            <a:r>
              <a:rPr lang="ja-JP" altLang="en-US" sz="900" dirty="0">
                <a:solidFill>
                  <a:prstClr val="black"/>
                </a:solidFill>
                <a:latin typeface="Times New Roman" panose="02020603050405020304" pitchFamily="18" charset="0"/>
                <a:cs typeface="Times New Roman" panose="02020603050405020304" pitchFamily="18" charset="0"/>
              </a:rPr>
              <a:t>大学ロースクール卒業</a:t>
            </a:r>
            <a:r>
              <a:rPr lang="ja-JP" altLang="en-US" sz="900" dirty="0" smtClean="0">
                <a:solidFill>
                  <a:prstClr val="black"/>
                </a:solidFill>
                <a:latin typeface="Times New Roman" panose="02020603050405020304" pitchFamily="18" charset="0"/>
                <a:cs typeface="Times New Roman" panose="02020603050405020304" pitchFamily="18" charset="0"/>
              </a:rPr>
              <a:t>、</a:t>
            </a:r>
            <a:endParaRPr lang="en-US" altLang="ja-JP" sz="900" dirty="0" smtClean="0">
              <a:solidFill>
                <a:prstClr val="black"/>
              </a:solidFill>
              <a:latin typeface="Times New Roman" panose="02020603050405020304" pitchFamily="18" charset="0"/>
              <a:cs typeface="Times New Roman" panose="02020603050405020304" pitchFamily="18" charset="0"/>
            </a:endParaRPr>
          </a:p>
          <a:p>
            <a:r>
              <a:rPr lang="ja-JP" altLang="en-US" sz="900" dirty="0">
                <a:solidFill>
                  <a:prstClr val="black"/>
                </a:solidFill>
                <a:latin typeface="Times New Roman" panose="02020603050405020304" pitchFamily="18" charset="0"/>
                <a:cs typeface="Times New Roman" panose="02020603050405020304" pitchFamily="18" charset="0"/>
              </a:rPr>
              <a:t>　</a:t>
            </a:r>
            <a:r>
              <a:rPr lang="ja-JP" altLang="en-US" sz="900" dirty="0" smtClean="0">
                <a:solidFill>
                  <a:prstClr val="black"/>
                </a:solidFill>
                <a:latin typeface="Times New Roman" panose="02020603050405020304" pitchFamily="18" charset="0"/>
                <a:cs typeface="Times New Roman" panose="02020603050405020304" pitchFamily="18" charset="0"/>
              </a:rPr>
              <a:t>　　　　</a:t>
            </a:r>
            <a:r>
              <a:rPr lang="ja-JP" altLang="ja-JP" sz="900" dirty="0" smtClean="0">
                <a:latin typeface="Times New Roman" pitchFamily="18" charset="0"/>
                <a:cs typeface="Times New Roman" pitchFamily="18" charset="0"/>
              </a:rPr>
              <a:t>タイ</a:t>
            </a:r>
            <a:r>
              <a:rPr lang="ja-JP" altLang="en-US" sz="900" dirty="0">
                <a:latin typeface="Times New Roman" pitchFamily="18" charset="0"/>
                <a:cs typeface="Times New Roman" pitchFamily="18" charset="0"/>
              </a:rPr>
              <a:t>及</a:t>
            </a:r>
            <a:r>
              <a:rPr lang="ja-JP" altLang="ja-JP" sz="900" dirty="0">
                <a:latin typeface="Times New Roman" pitchFamily="18" charset="0"/>
                <a:cs typeface="Times New Roman" pitchFamily="18" charset="0"/>
              </a:rPr>
              <a:t>びベトナムの現地法律事務所</a:t>
            </a:r>
            <a:r>
              <a:rPr lang="ja-JP" altLang="en-US" sz="900" dirty="0">
                <a:latin typeface="Times New Roman" pitchFamily="18" charset="0"/>
                <a:cs typeface="Times New Roman" pitchFamily="18" charset="0"/>
              </a:rPr>
              <a:t>での</a:t>
            </a:r>
            <a:r>
              <a:rPr lang="ja-JP" altLang="ja-JP" sz="900" dirty="0">
                <a:latin typeface="Times New Roman" pitchFamily="18" charset="0"/>
                <a:cs typeface="Times New Roman" pitchFamily="18" charset="0"/>
              </a:rPr>
              <a:t>研修</a:t>
            </a:r>
            <a:r>
              <a:rPr lang="ja-JP" altLang="en-US" sz="900" dirty="0">
                <a:latin typeface="Times New Roman" pitchFamily="18" charset="0"/>
                <a:cs typeface="Times New Roman" pitchFamily="18" charset="0"/>
              </a:rPr>
              <a:t>、北京オフィス</a:t>
            </a:r>
            <a:r>
              <a:rPr lang="ja-JP" altLang="en-US" sz="900" dirty="0" smtClean="0">
                <a:latin typeface="Times New Roman" pitchFamily="18" charset="0"/>
                <a:cs typeface="Times New Roman" pitchFamily="18" charset="0"/>
              </a:rPr>
              <a:t>駐在</a:t>
            </a:r>
            <a:r>
              <a:rPr lang="ja-JP" altLang="en-US" sz="900" dirty="0">
                <a:latin typeface="Times New Roman" pitchFamily="18" charset="0"/>
                <a:cs typeface="Times New Roman" pitchFamily="18" charset="0"/>
              </a:rPr>
              <a:t>を経て、</a:t>
            </a:r>
            <a:r>
              <a:rPr lang="en-US" altLang="ja-JP" sz="900" dirty="0">
                <a:solidFill>
                  <a:prstClr val="black"/>
                </a:solidFill>
                <a:cs typeface="Times New Roman" panose="02020603050405020304" pitchFamily="18" charset="0"/>
              </a:rPr>
              <a:t>2014</a:t>
            </a:r>
            <a:r>
              <a:rPr lang="ja-JP" altLang="en-US" sz="900" dirty="0" smtClean="0">
                <a:solidFill>
                  <a:prstClr val="black"/>
                </a:solidFill>
                <a:latin typeface="Times New Roman" panose="02020603050405020304" pitchFamily="18" charset="0"/>
                <a:cs typeface="Times New Roman" panose="02020603050405020304" pitchFamily="18" charset="0"/>
              </a:rPr>
              <a:t>年</a:t>
            </a:r>
            <a:r>
              <a:rPr lang="ja-JP" altLang="en-US" sz="900" dirty="0">
                <a:solidFill>
                  <a:prstClr val="black"/>
                </a:solidFill>
                <a:latin typeface="Times New Roman" panose="02020603050405020304" pitchFamily="18" charset="0"/>
                <a:cs typeface="Times New Roman" panose="02020603050405020304" pitchFamily="18" charset="0"/>
              </a:rPr>
              <a:t>に</a:t>
            </a:r>
            <a:r>
              <a:rPr lang="ja-JP" altLang="en-US" sz="900" dirty="0" smtClean="0">
                <a:solidFill>
                  <a:prstClr val="black"/>
                </a:solidFill>
                <a:latin typeface="Times New Roman" panose="02020603050405020304" pitchFamily="18" charset="0"/>
                <a:cs typeface="Times New Roman" panose="02020603050405020304" pitchFamily="18" charset="0"/>
              </a:rPr>
              <a:t>弁護士</a:t>
            </a:r>
            <a:r>
              <a:rPr lang="ja-JP" altLang="en-US" sz="900" dirty="0">
                <a:solidFill>
                  <a:prstClr val="black"/>
                </a:solidFill>
                <a:latin typeface="Times New Roman" panose="02020603050405020304" pitchFamily="18" charset="0"/>
                <a:cs typeface="Times New Roman" panose="02020603050405020304" pitchFamily="18" charset="0"/>
              </a:rPr>
              <a:t>法人森･濱田松本法律事務所</a:t>
            </a:r>
            <a:r>
              <a:rPr lang="ja-JP" altLang="en-US" sz="900" dirty="0" smtClean="0">
                <a:solidFill>
                  <a:prstClr val="black"/>
                </a:solidFill>
                <a:latin typeface="Times New Roman" panose="02020603050405020304" pitchFamily="18" charset="0"/>
                <a:cs typeface="Times New Roman" panose="02020603050405020304" pitchFamily="18" charset="0"/>
              </a:rPr>
              <a:t>大</a:t>
            </a:r>
            <a:endParaRPr lang="en-US" altLang="ja-JP" sz="900" dirty="0" smtClean="0">
              <a:solidFill>
                <a:prstClr val="black"/>
              </a:solidFill>
              <a:latin typeface="Times New Roman" panose="02020603050405020304" pitchFamily="18" charset="0"/>
              <a:cs typeface="Times New Roman" panose="02020603050405020304" pitchFamily="18" charset="0"/>
            </a:endParaRPr>
          </a:p>
          <a:p>
            <a:r>
              <a:rPr lang="ja-JP" altLang="en-US" sz="900" dirty="0">
                <a:solidFill>
                  <a:prstClr val="black"/>
                </a:solidFill>
                <a:latin typeface="Times New Roman" panose="02020603050405020304" pitchFamily="18" charset="0"/>
                <a:cs typeface="Times New Roman" panose="02020603050405020304" pitchFamily="18" charset="0"/>
              </a:rPr>
              <a:t>　</a:t>
            </a:r>
            <a:r>
              <a:rPr lang="ja-JP" altLang="en-US" sz="900" dirty="0" smtClean="0">
                <a:solidFill>
                  <a:prstClr val="black"/>
                </a:solidFill>
                <a:latin typeface="Times New Roman" panose="02020603050405020304" pitchFamily="18" charset="0"/>
                <a:cs typeface="Times New Roman" panose="02020603050405020304" pitchFamily="18" charset="0"/>
              </a:rPr>
              <a:t>　　　　阪</a:t>
            </a:r>
            <a:r>
              <a:rPr lang="ja-JP" altLang="en-US" sz="900" dirty="0">
                <a:solidFill>
                  <a:prstClr val="black"/>
                </a:solidFill>
                <a:latin typeface="Times New Roman" panose="02020603050405020304" pitchFamily="18" charset="0"/>
                <a:cs typeface="Times New Roman" panose="02020603050405020304" pitchFamily="18" charset="0"/>
              </a:rPr>
              <a:t>オフィス共同代表就任。</a:t>
            </a:r>
            <a:endParaRPr lang="en-US" altLang="ja-JP" sz="900" dirty="0"/>
          </a:p>
          <a:p>
            <a:r>
              <a:rPr lang="ja-JP" altLang="en-US" sz="1100" dirty="0">
                <a:latin typeface="+mj-ea"/>
              </a:rPr>
              <a:t>　　　</a:t>
            </a:r>
            <a:r>
              <a:rPr lang="en-US" altLang="ja-JP" sz="1100" dirty="0">
                <a:latin typeface="+mj-ea"/>
              </a:rPr>
              <a:t>【</a:t>
            </a:r>
            <a:r>
              <a:rPr lang="ja-JP" altLang="en-US" sz="1100" dirty="0" smtClean="0">
                <a:latin typeface="+mj-ea"/>
              </a:rPr>
              <a:t>講師</a:t>
            </a:r>
            <a:r>
              <a:rPr lang="en-US" altLang="ja-JP" sz="1100" dirty="0" smtClean="0">
                <a:latin typeface="+mj-ea"/>
              </a:rPr>
              <a:t>】</a:t>
            </a:r>
            <a:r>
              <a:rPr lang="ja-JP" altLang="en-US" sz="1100" dirty="0">
                <a:latin typeface="+mj-ea"/>
              </a:rPr>
              <a:t>　</a:t>
            </a:r>
            <a:r>
              <a:rPr lang="ja-JP" altLang="en-US" sz="1100" u="sng" dirty="0">
                <a:latin typeface="+mj-ea"/>
              </a:rPr>
              <a:t>森・濱田松本法律事務所　 法人アソシエイト  臼井　慶宜　氏</a:t>
            </a:r>
          </a:p>
          <a:p>
            <a:r>
              <a:rPr lang="ja-JP" altLang="en-US" sz="1100" dirty="0">
                <a:latin typeface="+mj-ea"/>
              </a:rPr>
              <a:t>　　　</a:t>
            </a:r>
            <a:r>
              <a:rPr lang="ja-JP" altLang="en-US" sz="1100" dirty="0"/>
              <a:t>　</a:t>
            </a:r>
            <a:r>
              <a:rPr lang="en-US" altLang="ja-JP" sz="900" dirty="0"/>
              <a:t>2004</a:t>
            </a:r>
            <a:r>
              <a:rPr lang="ja-JP" altLang="en-US" sz="900" dirty="0"/>
              <a:t>年 東京大学法学部卒業、</a:t>
            </a:r>
            <a:r>
              <a:rPr lang="en-US" altLang="ja-JP" sz="900" dirty="0"/>
              <a:t>2006</a:t>
            </a:r>
            <a:r>
              <a:rPr lang="ja-JP" altLang="en-US" sz="900" dirty="0"/>
              <a:t>年 東京大学法科大学院修了、</a:t>
            </a:r>
            <a:r>
              <a:rPr lang="en-US" altLang="ja-JP" sz="900" dirty="0"/>
              <a:t>2008</a:t>
            </a:r>
            <a:r>
              <a:rPr lang="ja-JP" altLang="en-US" sz="900" dirty="0"/>
              <a:t>年森・濱田松本</a:t>
            </a:r>
            <a:r>
              <a:rPr lang="ja-JP" altLang="en-US" sz="900" dirty="0" smtClean="0"/>
              <a:t>法律事務所</a:t>
            </a:r>
            <a:r>
              <a:rPr lang="ja-JP" altLang="en-US" sz="900" dirty="0"/>
              <a:t>入所、</a:t>
            </a:r>
            <a:r>
              <a:rPr lang="en-US" altLang="ja-JP" sz="900" dirty="0"/>
              <a:t>2014</a:t>
            </a:r>
            <a:r>
              <a:rPr lang="ja-JP" altLang="en-US" sz="900" dirty="0"/>
              <a:t>年 シカゴ</a:t>
            </a:r>
            <a:r>
              <a:rPr lang="ja-JP" altLang="en-US" sz="900" dirty="0" smtClean="0"/>
              <a:t>大</a:t>
            </a:r>
            <a:endParaRPr lang="en-US" altLang="ja-JP" sz="900" dirty="0" smtClean="0"/>
          </a:p>
          <a:p>
            <a:r>
              <a:rPr lang="ja-JP" altLang="en-US" sz="900" dirty="0"/>
              <a:t>　</a:t>
            </a:r>
            <a:r>
              <a:rPr lang="ja-JP" altLang="en-US" sz="900" dirty="0" smtClean="0"/>
              <a:t>　　　　学</a:t>
            </a:r>
            <a:r>
              <a:rPr lang="ja-JP" altLang="en-US" sz="900" dirty="0"/>
              <a:t>ロースクール卒業、インド及びベトナムの現地法律事務所</a:t>
            </a:r>
            <a:r>
              <a:rPr lang="ja-JP" altLang="en-US" sz="900" dirty="0" smtClean="0"/>
              <a:t>での</a:t>
            </a:r>
            <a:r>
              <a:rPr lang="ja-JP" altLang="en-US" sz="900" dirty="0"/>
              <a:t>研修を経て、</a:t>
            </a:r>
            <a:r>
              <a:rPr lang="en-US" altLang="ja-JP" sz="900" dirty="0"/>
              <a:t>2015</a:t>
            </a:r>
            <a:r>
              <a:rPr lang="ja-JP" altLang="en-US" sz="900" dirty="0"/>
              <a:t>年より</a:t>
            </a:r>
            <a:r>
              <a:rPr lang="ja-JP" altLang="en-US" sz="900" dirty="0">
                <a:solidFill>
                  <a:prstClr val="black"/>
                </a:solidFill>
                <a:latin typeface="Times New Roman" panose="02020603050405020304" pitchFamily="18" charset="0"/>
                <a:cs typeface="Times New Roman" panose="02020603050405020304" pitchFamily="18" charset="0"/>
              </a:rPr>
              <a:t>弁護士法人森･濱田松本法律</a:t>
            </a:r>
            <a:r>
              <a:rPr lang="ja-JP" altLang="en-US" sz="900" dirty="0" smtClean="0">
                <a:solidFill>
                  <a:prstClr val="black"/>
                </a:solidFill>
                <a:latin typeface="Times New Roman" panose="02020603050405020304" pitchFamily="18" charset="0"/>
                <a:cs typeface="Times New Roman" panose="02020603050405020304" pitchFamily="18" charset="0"/>
              </a:rPr>
              <a:t>事務</a:t>
            </a:r>
            <a:endParaRPr lang="en-US" altLang="ja-JP" sz="900" dirty="0" smtClean="0">
              <a:solidFill>
                <a:prstClr val="black"/>
              </a:solidFill>
              <a:latin typeface="Times New Roman" panose="02020603050405020304" pitchFamily="18" charset="0"/>
              <a:cs typeface="Times New Roman" panose="02020603050405020304" pitchFamily="18" charset="0"/>
            </a:endParaRPr>
          </a:p>
          <a:p>
            <a:r>
              <a:rPr lang="ja-JP" altLang="en-US" sz="900" dirty="0">
                <a:solidFill>
                  <a:prstClr val="black"/>
                </a:solidFill>
                <a:latin typeface="Times New Roman" panose="02020603050405020304" pitchFamily="18" charset="0"/>
                <a:cs typeface="Times New Roman" panose="02020603050405020304" pitchFamily="18" charset="0"/>
              </a:rPr>
              <a:t>　</a:t>
            </a:r>
            <a:r>
              <a:rPr lang="ja-JP" altLang="en-US" sz="900" dirty="0" smtClean="0">
                <a:solidFill>
                  <a:prstClr val="black"/>
                </a:solidFill>
                <a:latin typeface="Times New Roman" panose="02020603050405020304" pitchFamily="18" charset="0"/>
                <a:cs typeface="Times New Roman" panose="02020603050405020304" pitchFamily="18" charset="0"/>
              </a:rPr>
              <a:t>　　　　所</a:t>
            </a:r>
            <a:r>
              <a:rPr lang="ja-JP" altLang="en-US" sz="900" dirty="0">
                <a:solidFill>
                  <a:prstClr val="black"/>
                </a:solidFill>
                <a:latin typeface="Times New Roman" panose="02020603050405020304" pitchFamily="18" charset="0"/>
                <a:cs typeface="Times New Roman" panose="02020603050405020304" pitchFamily="18" charset="0"/>
              </a:rPr>
              <a:t>大阪オフィスにて執務</a:t>
            </a:r>
            <a:r>
              <a:rPr lang="ja-JP" altLang="en-US" sz="900" dirty="0" smtClean="0">
                <a:solidFill>
                  <a:prstClr val="black"/>
                </a:solidFill>
                <a:latin typeface="Times New Roman" panose="02020603050405020304" pitchFamily="18" charset="0"/>
                <a:cs typeface="Times New Roman" panose="02020603050405020304" pitchFamily="18" charset="0"/>
              </a:rPr>
              <a:t>。</a:t>
            </a:r>
            <a:endParaRPr lang="en-US" altLang="ja-JP" sz="900" dirty="0" smtClean="0">
              <a:solidFill>
                <a:prstClr val="black"/>
              </a:solidFill>
              <a:latin typeface="Times New Roman" panose="02020603050405020304" pitchFamily="18" charset="0"/>
              <a:cs typeface="Times New Roman" panose="02020603050405020304" pitchFamily="18" charset="0"/>
            </a:endParaRPr>
          </a:p>
          <a:p>
            <a:pPr>
              <a:spcBef>
                <a:spcPts val="600"/>
              </a:spcBef>
            </a:pPr>
            <a:r>
              <a:rPr lang="ja-JP" altLang="en-US" sz="1100" b="1" dirty="0" smtClean="0"/>
              <a:t>質疑応答</a:t>
            </a:r>
            <a:r>
              <a:rPr lang="ja-JP" altLang="ja-JP" sz="1100" b="1" dirty="0" smtClean="0">
                <a:solidFill>
                  <a:srgbClr val="0D0D0D"/>
                </a:solidFill>
                <a:latin typeface="+mj-ea"/>
              </a:rPr>
              <a:t>（</a:t>
            </a:r>
            <a:r>
              <a:rPr lang="en-US" altLang="ja-JP" sz="1100" b="1" dirty="0" smtClean="0">
                <a:solidFill>
                  <a:srgbClr val="0D0D0D"/>
                </a:solidFill>
                <a:latin typeface="+mj-ea"/>
              </a:rPr>
              <a:t>17:10-17:20</a:t>
            </a:r>
            <a:r>
              <a:rPr lang="ja-JP" altLang="ja-JP" sz="1100" b="1" dirty="0" smtClean="0">
                <a:solidFill>
                  <a:srgbClr val="0D0D0D"/>
                </a:solidFill>
                <a:latin typeface="+mj-ea"/>
              </a:rPr>
              <a:t>）</a:t>
            </a:r>
            <a:endParaRPr lang="ja-JP" altLang="en-US" sz="1100" b="1" dirty="0" smtClean="0"/>
          </a:p>
          <a:p>
            <a:pPr>
              <a:spcBef>
                <a:spcPts val="600"/>
              </a:spcBef>
            </a:pPr>
            <a:r>
              <a:rPr lang="ja-JP" altLang="en-US" sz="1100" b="1" dirty="0" smtClean="0"/>
              <a:t>閉会挨拶</a:t>
            </a:r>
            <a:endParaRPr lang="ja-JP" altLang="en-US" sz="1100" b="1" dirty="0"/>
          </a:p>
          <a:p>
            <a:endParaRPr lang="ja-JP" altLang="en-US" sz="1100" dirty="0" smtClean="0"/>
          </a:p>
          <a:p>
            <a:endParaRPr lang="ja-JP" altLang="ja-JP" sz="1050" dirty="0"/>
          </a:p>
          <a:p>
            <a:r>
              <a:rPr lang="ja-JP" altLang="en-US" sz="1100" dirty="0"/>
              <a:t>　　　　　　　　　　　　　　　　　　　　　　　　　　　</a:t>
            </a:r>
            <a:endParaRPr lang="en-US" altLang="ja-JP" sz="1100" dirty="0"/>
          </a:p>
          <a:p>
            <a:r>
              <a:rPr lang="en-US" altLang="ja-JP" sz="1100" dirty="0"/>
              <a:t> </a:t>
            </a:r>
            <a:r>
              <a:rPr lang="en-US" altLang="ja-JP" sz="1000" dirty="0"/>
              <a:t> </a:t>
            </a:r>
            <a:endParaRPr lang="ja-JP" altLang="ja-JP" sz="1000" dirty="0"/>
          </a:p>
          <a:p>
            <a:r>
              <a:rPr lang="en-US" altLang="ja-JP" sz="1000" dirty="0"/>
              <a:t> </a:t>
            </a:r>
          </a:p>
        </p:txBody>
      </p:sp>
      <p:sp>
        <p:nvSpPr>
          <p:cNvPr id="4" name="テキスト ボックス 3"/>
          <p:cNvSpPr txBox="1"/>
          <p:nvPr/>
        </p:nvSpPr>
        <p:spPr>
          <a:xfrm>
            <a:off x="245846" y="1397495"/>
            <a:ext cx="6434224" cy="900246"/>
          </a:xfrm>
          <a:prstGeom prst="rect">
            <a:avLst/>
          </a:prstGeom>
          <a:noFill/>
          <a:ln>
            <a:solidFill>
              <a:srgbClr val="FF9900"/>
            </a:solidFill>
            <a:prstDash val="dash"/>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1050" dirty="0"/>
              <a:t>　</a:t>
            </a:r>
            <a:r>
              <a:rPr lang="ja-JP" altLang="en-US" sz="1050" dirty="0" smtClean="0"/>
              <a:t>　インド</a:t>
            </a:r>
            <a:r>
              <a:rPr lang="ja-JP" altLang="ja-JP" sz="1050" dirty="0" smtClean="0"/>
              <a:t>は、</a:t>
            </a:r>
            <a:r>
              <a:rPr lang="ja-JP" altLang="en-US" sz="1050" dirty="0" smtClean="0"/>
              <a:t>世界第２位の約１２億人の人口を抱え、約</a:t>
            </a:r>
            <a:r>
              <a:rPr lang="en-US" altLang="ja-JP" sz="1050" dirty="0" smtClean="0"/>
              <a:t>7%</a:t>
            </a:r>
            <a:r>
              <a:rPr lang="ja-JP" altLang="en-US" sz="1050" dirty="0" smtClean="0"/>
              <a:t>の経済成長を維持し、</a:t>
            </a:r>
            <a:r>
              <a:rPr lang="en-US" altLang="ja-JP" sz="1050" dirty="0" smtClean="0"/>
              <a:t>2050</a:t>
            </a:r>
            <a:r>
              <a:rPr lang="ja-JP" altLang="en-US" sz="1050" dirty="0" smtClean="0"/>
              <a:t>年までには、米国を抜き中国に次ぐ</a:t>
            </a:r>
            <a:r>
              <a:rPr lang="en-US" altLang="ja-JP" sz="1050" dirty="0" smtClean="0"/>
              <a:t>GDP</a:t>
            </a:r>
            <a:r>
              <a:rPr lang="ja-JP" altLang="en-US" sz="1050" dirty="0" smtClean="0"/>
              <a:t>世界第２位になると言われています。</a:t>
            </a:r>
          </a:p>
          <a:p>
            <a:r>
              <a:rPr lang="ja-JP" altLang="en-US" sz="1050" dirty="0"/>
              <a:t>　</a:t>
            </a:r>
            <a:r>
              <a:rPr lang="ja-JP" altLang="en-US" sz="1050" dirty="0" smtClean="0"/>
              <a:t>　最近でも、モディ政権のもと、ＧＳＴの導入や高額紙幣の廃止などの経済改革が行われ、鉄道では日本の新幹線方式が採用され、起工式が行われるなど、インフラ面でも注目を浴びています。　</a:t>
            </a:r>
            <a:r>
              <a:rPr lang="ja-JP" altLang="ja-JP" sz="1050" dirty="0" smtClean="0"/>
              <a:t>本セミナー</a:t>
            </a:r>
            <a:r>
              <a:rPr lang="ja-JP" altLang="ja-JP" sz="1050" dirty="0"/>
              <a:t>では</a:t>
            </a:r>
            <a:r>
              <a:rPr lang="ja-JP" altLang="ja-JP" sz="1050" dirty="0" smtClean="0"/>
              <a:t>、</a:t>
            </a:r>
            <a:r>
              <a:rPr lang="ja-JP" altLang="en-US" sz="1050" dirty="0" smtClean="0"/>
              <a:t>インド経済の概況</a:t>
            </a:r>
            <a:r>
              <a:rPr lang="ja-JP" altLang="en-US" sz="1050" dirty="0"/>
              <a:t>、</a:t>
            </a:r>
            <a:r>
              <a:rPr lang="ja-JP" altLang="en-US" sz="1050" dirty="0" smtClean="0"/>
              <a:t>進出企業の取組み、高速鉄道の最新情報、インド法務についての解説を行います。</a:t>
            </a:r>
            <a:endParaRPr lang="en-US" altLang="ja-JP" sz="1050" dirty="0" smtClean="0"/>
          </a:p>
        </p:txBody>
      </p:sp>
      <p:sp>
        <p:nvSpPr>
          <p:cNvPr id="11" name="正方形/長方形 10"/>
          <p:cNvSpPr/>
          <p:nvPr/>
        </p:nvSpPr>
        <p:spPr>
          <a:xfrm>
            <a:off x="4681987" y="2376016"/>
            <a:ext cx="1972131" cy="446276"/>
          </a:xfrm>
          <a:prstGeom prst="rect">
            <a:avLst/>
          </a:prstGeom>
          <a:solidFill>
            <a:srgbClr val="FFFFCC"/>
          </a:solidFill>
          <a:ln>
            <a:solidFill>
              <a:srgbClr val="C00000"/>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b="1" dirty="0">
                <a:solidFill>
                  <a:schemeClr val="tx1"/>
                </a:solidFill>
                <a:latin typeface="+mn-ea"/>
              </a:rPr>
              <a:t>参加無料☆定員５０名</a:t>
            </a:r>
            <a:endParaRPr lang="en-US" altLang="ja-JP" sz="1400" b="1" dirty="0">
              <a:solidFill>
                <a:schemeClr val="tx1"/>
              </a:solidFill>
              <a:latin typeface="+mn-ea"/>
            </a:endParaRPr>
          </a:p>
          <a:p>
            <a:pPr algn="ctr"/>
            <a:r>
              <a:rPr lang="en-US" altLang="ja-JP" sz="900" dirty="0">
                <a:solidFill>
                  <a:schemeClr val="tx1"/>
                </a:solidFill>
                <a:latin typeface="+mn-ea"/>
              </a:rPr>
              <a:t>※</a:t>
            </a:r>
            <a:r>
              <a:rPr lang="ja-JP" altLang="en-US" sz="900" dirty="0">
                <a:solidFill>
                  <a:schemeClr val="tx2">
                    <a:lumMod val="50000"/>
                  </a:schemeClr>
                </a:solidFill>
                <a:latin typeface="+mn-ea"/>
              </a:rPr>
              <a:t>受講票は発行しません</a:t>
            </a:r>
            <a:r>
              <a:rPr lang="ja-JP" altLang="en-US" sz="900" dirty="0" smtClean="0">
                <a:solidFill>
                  <a:schemeClr val="tx2">
                    <a:lumMod val="50000"/>
                  </a:schemeClr>
                </a:solidFill>
                <a:latin typeface="+mn-ea"/>
              </a:rPr>
              <a:t>。</a:t>
            </a:r>
            <a:endParaRPr lang="ja-JP" altLang="en-US" sz="900" dirty="0">
              <a:solidFill>
                <a:schemeClr val="tx2">
                  <a:lumMod val="50000"/>
                </a:schemeClr>
              </a:solidFill>
            </a:endParaRPr>
          </a:p>
        </p:txBody>
      </p:sp>
      <p:pic>
        <p:nvPicPr>
          <p:cNvPr id="7" name="Picture 2" descr="\\LS210D3F2\share\庶務事務\印刷物（リーフレット・ロゴ等）\デザイン都市ロゴ\街並みライン.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5" y="9623299"/>
            <a:ext cx="6889375" cy="386331"/>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207652" y="143769"/>
            <a:ext cx="2501267" cy="369332"/>
          </a:xfrm>
          <a:prstGeom prst="rect">
            <a:avLst/>
          </a:prstGeom>
          <a:noFill/>
        </p:spPr>
        <p:txBody>
          <a:bodyPr wrap="square" rtlCol="0">
            <a:spAutoFit/>
          </a:bodyPr>
          <a:lstStyle/>
          <a:p>
            <a:r>
              <a:rPr kumimoji="1" lang="ja-JP" altLang="en-US" dirty="0" smtClean="0"/>
              <a:t>参加者募集！！</a:t>
            </a:r>
            <a:endParaRPr kumimoji="1" lang="ja-JP" altLang="en-US" dirty="0"/>
          </a:p>
        </p:txBody>
      </p:sp>
    </p:spTree>
    <p:extLst>
      <p:ext uri="{BB962C8B-B14F-4D97-AF65-F5344CB8AC3E}">
        <p14:creationId xmlns:p14="http://schemas.microsoft.com/office/powerpoint/2010/main" val="2410739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36650" y="5237553"/>
            <a:ext cx="6272112" cy="246221"/>
          </a:xfrm>
          <a:prstGeom prst="rect">
            <a:avLst/>
          </a:prstGeom>
          <a:noFill/>
        </p:spPr>
        <p:txBody>
          <a:bodyPr wrap="square" rtlCol="0">
            <a:spAutoFit/>
          </a:bodyPr>
          <a:lstStyle/>
          <a:p>
            <a:r>
              <a:rPr lang="ja-JP" altLang="ja-JP" sz="1000" dirty="0"/>
              <a:t>※ご記入いただいた情報は、</a:t>
            </a:r>
            <a:r>
              <a:rPr lang="ja-JP" altLang="ja-JP" sz="1000" dirty="0" smtClean="0"/>
              <a:t>当</a:t>
            </a:r>
            <a:r>
              <a:rPr lang="ja-JP" altLang="en-US" sz="1000" dirty="0" smtClean="0"/>
              <a:t>センターの</a:t>
            </a:r>
            <a:r>
              <a:rPr lang="ja-JP" altLang="ja-JP" sz="1000" dirty="0" smtClean="0"/>
              <a:t>セミナー</a:t>
            </a:r>
            <a:r>
              <a:rPr lang="ja-JP" altLang="ja-JP" sz="1000" dirty="0"/>
              <a:t>運営・管理のために利用し、他の目的には使用いたしません。</a:t>
            </a:r>
          </a:p>
        </p:txBody>
      </p:sp>
      <p:sp>
        <p:nvSpPr>
          <p:cNvPr id="9" name="テキスト ボックス 8"/>
          <p:cNvSpPr txBox="1"/>
          <p:nvPr/>
        </p:nvSpPr>
        <p:spPr>
          <a:xfrm>
            <a:off x="2523208" y="8939309"/>
            <a:ext cx="4334792" cy="1077218"/>
          </a:xfrm>
          <a:prstGeom prst="rect">
            <a:avLst/>
          </a:prstGeom>
          <a:noFill/>
        </p:spPr>
        <p:txBody>
          <a:bodyPr wrap="square" rtlCol="0">
            <a:spAutoFit/>
          </a:bodyPr>
          <a:lstStyle/>
          <a:p>
            <a:r>
              <a:rPr lang="ja-JP" altLang="en-US" sz="1200" b="1" dirty="0">
                <a:solidFill>
                  <a:schemeClr val="tx2"/>
                </a:solidFill>
              </a:rPr>
              <a:t>■</a:t>
            </a:r>
            <a:r>
              <a:rPr lang="ja-JP" altLang="en-US" sz="1200" b="1" u="sng" dirty="0">
                <a:solidFill>
                  <a:schemeClr val="tx2"/>
                </a:solidFill>
              </a:rPr>
              <a:t>お申込み・問い合わせ先</a:t>
            </a:r>
            <a:r>
              <a:rPr lang="ja-JP" altLang="en-US" sz="1200" b="1" dirty="0">
                <a:solidFill>
                  <a:schemeClr val="tx2"/>
                </a:solidFill>
              </a:rPr>
              <a:t>　</a:t>
            </a:r>
            <a:endParaRPr lang="en-US" altLang="ja-JP" sz="1200" b="1" dirty="0">
              <a:solidFill>
                <a:schemeClr val="tx2"/>
              </a:solidFill>
            </a:endParaRPr>
          </a:p>
          <a:p>
            <a:r>
              <a:rPr lang="ja-JP" altLang="en-US" sz="1400" b="1" dirty="0"/>
              <a:t>神戸市海外ビジネスセンター</a:t>
            </a:r>
            <a:endParaRPr lang="en-US" altLang="ja-JP" sz="1400" b="1" dirty="0"/>
          </a:p>
          <a:p>
            <a:r>
              <a:rPr lang="ja-JP" altLang="en-US" sz="1400" dirty="0"/>
              <a:t>神戸市経済観光局経済</a:t>
            </a:r>
            <a:r>
              <a:rPr lang="ja-JP" altLang="en-US" sz="1400" dirty="0" smtClean="0"/>
              <a:t>政策課</a:t>
            </a:r>
            <a:endParaRPr lang="en-US" altLang="ja-JP" sz="1400" dirty="0" smtClean="0"/>
          </a:p>
          <a:p>
            <a:r>
              <a:rPr lang="ja-JP" altLang="en-US" sz="1200" dirty="0" smtClean="0"/>
              <a:t>ＴＥＬ</a:t>
            </a:r>
            <a:r>
              <a:rPr lang="ja-JP" altLang="en-US" sz="1200" dirty="0"/>
              <a:t>　０７８－２３１－０２２２　</a:t>
            </a:r>
            <a:endParaRPr lang="en-US" altLang="ja-JP" sz="1200" dirty="0"/>
          </a:p>
          <a:p>
            <a:r>
              <a:rPr lang="ja-JP" altLang="en-US" sz="1200" dirty="0"/>
              <a:t>ＦＡＸ　０７８－２３１－０２５６</a:t>
            </a:r>
            <a:endParaRPr kumimoji="1" lang="ja-JP" altLang="en-US" sz="1200" dirty="0"/>
          </a:p>
        </p:txBody>
      </p:sp>
      <p:sp>
        <p:nvSpPr>
          <p:cNvPr id="11" name="Rectangle 4"/>
          <p:cNvSpPr>
            <a:spLocks noChangeArrowheads="1"/>
          </p:cNvSpPr>
          <p:nvPr/>
        </p:nvSpPr>
        <p:spPr bwMode="auto">
          <a:xfrm>
            <a:off x="-34925" y="21080"/>
            <a:ext cx="6858000" cy="1284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r" eaLnBrk="1" hangingPunct="1">
              <a:spcBef>
                <a:spcPct val="0"/>
              </a:spcBef>
              <a:buFontTx/>
              <a:buNone/>
            </a:pPr>
            <a:r>
              <a:rPr lang="en-US" altLang="ja-JP" sz="2400" dirty="0">
                <a:solidFill>
                  <a:srgbClr val="000000"/>
                </a:solidFill>
                <a:latin typeface="Century" pitchFamily="18" charset="0"/>
                <a:ea typeface="FGP平成角ｺﾞｼｯｸ体W9" charset="-128"/>
                <a:cs typeface="Times New Roman" pitchFamily="18" charset="0"/>
              </a:rPr>
              <a:t>	</a:t>
            </a:r>
            <a:r>
              <a:rPr lang="ja-JP" altLang="en-US" sz="1000" dirty="0" smtClean="0">
                <a:solidFill>
                  <a:srgbClr val="000000"/>
                </a:solidFill>
                <a:latin typeface="Century" pitchFamily="18" charset="0"/>
                <a:ea typeface="HG丸ｺﾞｼｯｸM-PRO" pitchFamily="50" charset="-128"/>
                <a:cs typeface="Times New Roman" pitchFamily="18" charset="0"/>
              </a:rPr>
              <a:t>平成</a:t>
            </a:r>
            <a:r>
              <a:rPr lang="ja-JP" altLang="en-US" sz="1000" dirty="0">
                <a:solidFill>
                  <a:srgbClr val="000000"/>
                </a:solidFill>
                <a:latin typeface="Century" pitchFamily="18" charset="0"/>
                <a:ea typeface="HG丸ｺﾞｼｯｸM-PRO" pitchFamily="50" charset="-128"/>
                <a:cs typeface="Times New Roman" pitchFamily="18" charset="0"/>
              </a:rPr>
              <a:t>３０</a:t>
            </a:r>
            <a:r>
              <a:rPr lang="ja-JP" altLang="en-US" sz="1000" dirty="0" smtClean="0">
                <a:solidFill>
                  <a:srgbClr val="000000"/>
                </a:solidFill>
                <a:latin typeface="Century" pitchFamily="18" charset="0"/>
                <a:ea typeface="HG丸ｺﾞｼｯｸM-PRO" pitchFamily="50" charset="-128"/>
                <a:cs typeface="Times New Roman" pitchFamily="18" charset="0"/>
              </a:rPr>
              <a:t>年</a:t>
            </a:r>
            <a:r>
              <a:rPr lang="ja-JP" altLang="en-US" sz="1000" dirty="0">
                <a:solidFill>
                  <a:srgbClr val="000000"/>
                </a:solidFill>
                <a:latin typeface="Century" pitchFamily="18" charset="0"/>
                <a:ea typeface="HG丸ｺﾞｼｯｸM-PRO" pitchFamily="50" charset="-128"/>
                <a:cs typeface="Times New Roman" pitchFamily="18" charset="0"/>
              </a:rPr>
              <a:t>　　　月　　　日</a:t>
            </a:r>
            <a:endParaRPr lang="en-US" altLang="ja-JP" sz="1000" dirty="0">
              <a:solidFill>
                <a:srgbClr val="000000"/>
              </a:solidFill>
              <a:latin typeface="Century" pitchFamily="18" charset="0"/>
              <a:ea typeface="HG丸ｺﾞｼｯｸM-PRO" pitchFamily="50" charset="-128"/>
              <a:cs typeface="Times New Roman" pitchFamily="18" charset="0"/>
            </a:endParaRPr>
          </a:p>
          <a:p>
            <a:pPr algn="ctr" fontAlgn="auto">
              <a:spcBef>
                <a:spcPct val="0"/>
              </a:spcBef>
              <a:spcAft>
                <a:spcPts val="0"/>
              </a:spcAft>
              <a:buFontTx/>
              <a:buNone/>
              <a:defRPr/>
            </a:pPr>
            <a:r>
              <a:rPr lang="en-US" altLang="ja-JP" sz="1000" b="1" u="sng" dirty="0">
                <a:solidFill>
                  <a:srgbClr val="000000"/>
                </a:solidFill>
                <a:latin typeface="HGPｺﾞｼｯｸE" pitchFamily="50" charset="-128"/>
                <a:ea typeface="HGPｺﾞｼｯｸE" pitchFamily="50" charset="-128"/>
                <a:cs typeface="Times New Roman" pitchFamily="18" charset="0"/>
              </a:rPr>
              <a:t>FAX</a:t>
            </a:r>
            <a:r>
              <a:rPr lang="ja-JP" altLang="en-US" sz="1000" b="1" u="sng" dirty="0">
                <a:solidFill>
                  <a:srgbClr val="000000"/>
                </a:solidFill>
                <a:latin typeface="HGPｺﾞｼｯｸE" pitchFamily="50" charset="-128"/>
                <a:ea typeface="HGPｺﾞｼｯｸE" pitchFamily="50" charset="-128"/>
                <a:cs typeface="Times New Roman" pitchFamily="18" charset="0"/>
              </a:rPr>
              <a:t>　０７８－２３１－０２５６ </a:t>
            </a:r>
            <a:r>
              <a:rPr lang="ja-JP" altLang="en-US" sz="1000" b="1" dirty="0">
                <a:solidFill>
                  <a:srgbClr val="000000"/>
                </a:solidFill>
                <a:latin typeface="HGPｺﾞｼｯｸE" pitchFamily="50" charset="-128"/>
                <a:ea typeface="HGPｺﾞｼｯｸE" pitchFamily="50" charset="-128"/>
                <a:cs typeface="Times New Roman" pitchFamily="18" charset="0"/>
              </a:rPr>
              <a:t>        </a:t>
            </a:r>
            <a:r>
              <a:rPr lang="en-US" altLang="ja-JP" sz="1100" b="1" dirty="0">
                <a:solidFill>
                  <a:srgbClr val="000000"/>
                </a:solidFill>
                <a:latin typeface="Century" pitchFamily="18" charset="0"/>
                <a:ea typeface="HG丸ｺﾞｼｯｸM-PRO" pitchFamily="50" charset="-128"/>
                <a:cs typeface="Times New Roman" pitchFamily="18" charset="0"/>
              </a:rPr>
              <a:t>E-mail : </a:t>
            </a:r>
            <a:r>
              <a:rPr lang="en-US" altLang="ja-JP" sz="1100" dirty="0">
                <a:solidFill>
                  <a:srgbClr val="000000"/>
                </a:solidFill>
                <a:latin typeface="Century" pitchFamily="18" charset="0"/>
                <a:ea typeface="HG丸ｺﾞｼｯｸM-PRO" pitchFamily="50" charset="-128"/>
                <a:cs typeface="Times New Roman" pitchFamily="18" charset="0"/>
              </a:rPr>
              <a:t>asia-biz@office.city.kobe.lg.jp</a:t>
            </a:r>
          </a:p>
          <a:p>
            <a:pPr algn="ctr" fontAlgn="auto">
              <a:spcBef>
                <a:spcPct val="0"/>
              </a:spcBef>
              <a:spcAft>
                <a:spcPts val="0"/>
              </a:spcAft>
              <a:buFontTx/>
              <a:buNone/>
              <a:defRPr/>
            </a:pPr>
            <a:r>
              <a:rPr lang="en-US" altLang="ja-JP" sz="1100" b="1" dirty="0">
                <a:solidFill>
                  <a:srgbClr val="000000"/>
                </a:solidFill>
                <a:latin typeface="Century" pitchFamily="18" charset="0"/>
                <a:ea typeface="HG丸ｺﾞｼｯｸM-PRO" pitchFamily="50" charset="-128"/>
                <a:cs typeface="Times New Roman" pitchFamily="18" charset="0"/>
              </a:rPr>
              <a:t>H.P https://www.kobe-obc.lg.jp</a:t>
            </a:r>
            <a:endParaRPr lang="en-US" altLang="ja-JP" sz="1100" b="1" dirty="0">
              <a:latin typeface="+mj-ea"/>
            </a:endParaRPr>
          </a:p>
          <a:p>
            <a:pPr algn="ctr" fontAlgn="auto">
              <a:spcBef>
                <a:spcPct val="0"/>
              </a:spcBef>
              <a:spcAft>
                <a:spcPts val="0"/>
              </a:spcAft>
              <a:buFontTx/>
              <a:buNone/>
              <a:defRPr/>
            </a:pPr>
            <a:r>
              <a:rPr lang="ja-JP" altLang="en-US" sz="1100" b="1" dirty="0">
                <a:latin typeface="+mj-ea"/>
              </a:rPr>
              <a:t>神戸市海外ビジネスセンター　宛　</a:t>
            </a:r>
            <a:r>
              <a:rPr lang="ja-JP" altLang="en-US" sz="1100" b="1" dirty="0">
                <a:solidFill>
                  <a:srgbClr val="000000"/>
                </a:solidFill>
                <a:latin typeface="Century" pitchFamily="18" charset="0"/>
                <a:ea typeface="HG丸ｺﾞｼｯｸM-PRO" pitchFamily="50" charset="-128"/>
                <a:cs typeface="Times New Roman" pitchFamily="18" charset="0"/>
              </a:rPr>
              <a:t>までＦＡＸ、</a:t>
            </a:r>
            <a:r>
              <a:rPr lang="en-US" altLang="ja-JP" sz="1100" b="1" dirty="0">
                <a:solidFill>
                  <a:srgbClr val="000000"/>
                </a:solidFill>
                <a:latin typeface="Century" pitchFamily="18" charset="0"/>
                <a:ea typeface="HG丸ｺﾞｼｯｸM-PRO" pitchFamily="50" charset="-128"/>
                <a:cs typeface="Times New Roman" pitchFamily="18" charset="0"/>
              </a:rPr>
              <a:t>E-mail </a:t>
            </a:r>
            <a:r>
              <a:rPr lang="ja-JP" altLang="en-US" sz="1100" b="1" dirty="0">
                <a:solidFill>
                  <a:srgbClr val="000000"/>
                </a:solidFill>
                <a:latin typeface="Century" pitchFamily="18" charset="0"/>
                <a:ea typeface="HG丸ｺﾞｼｯｸM-PRO" pitchFamily="50" charset="-128"/>
                <a:cs typeface="Times New Roman" pitchFamily="18" charset="0"/>
              </a:rPr>
              <a:t>又は</a:t>
            </a:r>
            <a:r>
              <a:rPr lang="en-US" altLang="ja-JP" sz="1100" b="1" dirty="0">
                <a:solidFill>
                  <a:srgbClr val="000000"/>
                </a:solidFill>
                <a:latin typeface="Century" pitchFamily="18" charset="0"/>
                <a:ea typeface="HG丸ｺﾞｼｯｸM-PRO" pitchFamily="50" charset="-128"/>
                <a:cs typeface="Times New Roman" pitchFamily="18" charset="0"/>
              </a:rPr>
              <a:t>H.P</a:t>
            </a:r>
            <a:r>
              <a:rPr lang="ja-JP" altLang="en-US" sz="1100" b="1" dirty="0">
                <a:solidFill>
                  <a:srgbClr val="000000"/>
                </a:solidFill>
                <a:latin typeface="Century" pitchFamily="18" charset="0"/>
                <a:ea typeface="HG丸ｺﾞｼｯｸM-PRO" pitchFamily="50" charset="-128"/>
                <a:cs typeface="Times New Roman" pitchFamily="18" charset="0"/>
              </a:rPr>
              <a:t>よりお申込みください。</a:t>
            </a:r>
            <a:endParaRPr lang="en-US" altLang="ja-JP" sz="1100" b="1" dirty="0">
              <a:solidFill>
                <a:srgbClr val="000000"/>
              </a:solidFill>
              <a:latin typeface="Century" pitchFamily="18" charset="0"/>
              <a:ea typeface="HG丸ｺﾞｼｯｸM-PRO" pitchFamily="50" charset="-128"/>
              <a:cs typeface="Times New Roman" pitchFamily="18" charset="0"/>
            </a:endParaRPr>
          </a:p>
          <a:p>
            <a:pPr algn="ctr">
              <a:spcBef>
                <a:spcPct val="0"/>
              </a:spcBef>
              <a:buNone/>
            </a:pPr>
            <a:r>
              <a:rPr lang="ja-JP" altLang="en-US" sz="1100" b="1" dirty="0" smtClean="0">
                <a:solidFill>
                  <a:srgbClr val="000000"/>
                </a:solidFill>
                <a:latin typeface="Century" pitchFamily="18" charset="0"/>
                <a:ea typeface="HG丸ｺﾞｼｯｸM-PRO" pitchFamily="50" charset="-128"/>
                <a:cs typeface="Times New Roman" pitchFamily="18" charset="0"/>
              </a:rPr>
              <a:t>（</a:t>
            </a:r>
            <a:r>
              <a:rPr lang="ja-JP" altLang="en-US" sz="1100" b="1" dirty="0">
                <a:solidFill>
                  <a:srgbClr val="000000"/>
                </a:solidFill>
                <a:latin typeface="Century" pitchFamily="18" charset="0"/>
                <a:ea typeface="HG丸ｺﾞｼｯｸM-PRO" pitchFamily="50" charset="-128"/>
                <a:cs typeface="Times New Roman" pitchFamily="18" charset="0"/>
              </a:rPr>
              <a:t>申込み締切</a:t>
            </a:r>
            <a:r>
              <a:rPr lang="ja-JP" altLang="en-US" sz="1100" b="1" dirty="0" smtClean="0">
                <a:solidFill>
                  <a:srgbClr val="000000"/>
                </a:solidFill>
                <a:latin typeface="Century" pitchFamily="18" charset="0"/>
                <a:ea typeface="HG丸ｺﾞｼｯｸM-PRO" pitchFamily="50" charset="-128"/>
                <a:cs typeface="Times New Roman" pitchFamily="18" charset="0"/>
              </a:rPr>
              <a:t>：３月１５日（木）</a:t>
            </a:r>
            <a:r>
              <a:rPr lang="ja-JP" altLang="en-US" sz="1100" b="1" dirty="0">
                <a:solidFill>
                  <a:srgbClr val="000000"/>
                </a:solidFill>
                <a:latin typeface="Century" pitchFamily="18" charset="0"/>
                <a:ea typeface="HG丸ｺﾞｼｯｸM-PRO" pitchFamily="50" charset="-128"/>
                <a:cs typeface="Times New Roman" pitchFamily="18" charset="0"/>
              </a:rPr>
              <a:t>）</a:t>
            </a:r>
          </a:p>
        </p:txBody>
      </p:sp>
      <p:sp>
        <p:nvSpPr>
          <p:cNvPr id="13" name="Rectangle 37"/>
          <p:cNvSpPr>
            <a:spLocks noChangeArrowheads="1"/>
          </p:cNvSpPr>
          <p:nvPr/>
        </p:nvSpPr>
        <p:spPr bwMode="auto">
          <a:xfrm>
            <a:off x="258020" y="1250536"/>
            <a:ext cx="6339333" cy="376274"/>
          </a:xfrm>
          <a:prstGeom prst="rect">
            <a:avLst/>
          </a:prstGeom>
          <a:solidFill>
            <a:schemeClr val="accent6">
              <a:lumMod val="20000"/>
              <a:lumOff val="80000"/>
            </a:schemeClr>
          </a:solidFill>
          <a:ln>
            <a:solidFill>
              <a:srgbClr val="C00000"/>
            </a:solidFill>
            <a:headEnd/>
            <a:tailEnd/>
          </a:ln>
          <a:extLst/>
        </p:spPr>
        <p:style>
          <a:lnRef idx="1">
            <a:schemeClr val="accent1"/>
          </a:lnRef>
          <a:fillRef idx="2">
            <a:schemeClr val="accent1"/>
          </a:fillRef>
          <a:effectRef idx="1">
            <a:schemeClr val="accent1"/>
          </a:effectRef>
          <a:fontRef idx="minor">
            <a:schemeClr val="dk1"/>
          </a:fontRef>
        </p:style>
        <p:txBody>
          <a:bodyPr wrap="none" lIns="82912" tIns="41455" rIns="82912" bIns="41455" anchor="ctr"/>
          <a:lstStyle>
            <a:lvl1pPr algn="l" eaLnBrk="0" hangingPunct="0">
              <a:spcBef>
                <a:spcPct val="20000"/>
              </a:spcBef>
              <a:buChar char="•"/>
              <a:defRPr kumimoji="1" sz="36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30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6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3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3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9pPr>
          </a:lstStyle>
          <a:p>
            <a:pPr algn="ctr" defTabSz="1011238">
              <a:buNone/>
              <a:defRPr/>
            </a:pPr>
            <a:r>
              <a:rPr lang="ja-JP" altLang="en-US" sz="1800" dirty="0" smtClean="0">
                <a:latin typeface="HGP創英角ｺﾞｼｯｸUB" pitchFamily="50" charset="-128"/>
                <a:ea typeface="HGPｺﾞｼｯｸE" pitchFamily="50" charset="-128"/>
              </a:rPr>
              <a:t>インドビジネスセミナー</a:t>
            </a:r>
            <a:endParaRPr lang="ja-JP" altLang="en-US" sz="1700" dirty="0">
              <a:latin typeface="HGP創英角ｺﾞｼｯｸUB" pitchFamily="50" charset="-128"/>
              <a:ea typeface="HGPｺﾞｼｯｸE" pitchFamily="50" charset="-128"/>
            </a:endParaRPr>
          </a:p>
        </p:txBody>
      </p:sp>
      <p:sp>
        <p:nvSpPr>
          <p:cNvPr id="14" name="正方形/長方形 13"/>
          <p:cNvSpPr/>
          <p:nvPr/>
        </p:nvSpPr>
        <p:spPr>
          <a:xfrm>
            <a:off x="125414" y="1706192"/>
            <a:ext cx="6664325" cy="369330"/>
          </a:xfrm>
          <a:prstGeom prst="rect">
            <a:avLst/>
          </a:prstGeom>
        </p:spPr>
        <p:txBody>
          <a:bodyPr lIns="91437" tIns="45719" rIns="91437" bIns="45719">
            <a:spAutoFit/>
          </a:bodyPr>
          <a:lstStyle/>
          <a:p>
            <a:pPr>
              <a:defRPr/>
            </a:pPr>
            <a:r>
              <a:rPr lang="ja-JP" altLang="en-US" sz="900" dirty="0">
                <a:latin typeface="+mj-ea"/>
                <a:ea typeface="+mj-ea"/>
              </a:rPr>
              <a:t>お申込みはＦＡＸにてお願いします。なお、申込者数が定員を大幅に超えた場合はお断りさせていただくこともございますのでご容赦下さい。　　</a:t>
            </a:r>
            <a:r>
              <a:rPr lang="en-US" altLang="ja-JP" sz="900" b="1" dirty="0">
                <a:solidFill>
                  <a:srgbClr val="FF0000"/>
                </a:solidFill>
                <a:latin typeface="+mj-ea"/>
                <a:ea typeface="+mj-ea"/>
              </a:rPr>
              <a:t>※</a:t>
            </a:r>
            <a:r>
              <a:rPr lang="ja-JP" altLang="en-US" sz="900" b="1" dirty="0">
                <a:solidFill>
                  <a:srgbClr val="FF0000"/>
                </a:solidFill>
                <a:latin typeface="+mj-ea"/>
                <a:ea typeface="+mj-ea"/>
              </a:rPr>
              <a:t>参加証は発行いたしません。お断りさせていただく場合のみ、当方よりご連絡をいたします。</a:t>
            </a:r>
          </a:p>
        </p:txBody>
      </p:sp>
      <p:graphicFrame>
        <p:nvGraphicFramePr>
          <p:cNvPr id="2" name="表 1"/>
          <p:cNvGraphicFramePr>
            <a:graphicFrameLocks noGrp="1"/>
          </p:cNvGraphicFramePr>
          <p:nvPr>
            <p:extLst>
              <p:ext uri="{D42A27DB-BD31-4B8C-83A1-F6EECF244321}">
                <p14:modId xmlns:p14="http://schemas.microsoft.com/office/powerpoint/2010/main" val="1394164753"/>
              </p:ext>
            </p:extLst>
          </p:nvPr>
        </p:nvGraphicFramePr>
        <p:xfrm>
          <a:off x="272059" y="2159993"/>
          <a:ext cx="6336704" cy="3024336"/>
        </p:xfrm>
        <a:graphic>
          <a:graphicData uri="http://schemas.openxmlformats.org/drawingml/2006/table">
            <a:tbl>
              <a:tblPr firstRow="1" bandRow="1">
                <a:tableStyleId>{5940675A-B579-460E-94D1-54222C63F5DA}</a:tableStyleId>
              </a:tblPr>
              <a:tblGrid>
                <a:gridCol w="1500758">
                  <a:extLst>
                    <a:ext uri="{9D8B030D-6E8A-4147-A177-3AD203B41FA5}">
                      <a16:colId xmlns="" xmlns:a16="http://schemas.microsoft.com/office/drawing/2014/main" val="20000"/>
                    </a:ext>
                  </a:extLst>
                </a:gridCol>
                <a:gridCol w="4835946">
                  <a:extLst>
                    <a:ext uri="{9D8B030D-6E8A-4147-A177-3AD203B41FA5}">
                      <a16:colId xmlns="" xmlns:a16="http://schemas.microsoft.com/office/drawing/2014/main" val="20001"/>
                    </a:ext>
                  </a:extLst>
                </a:gridCol>
              </a:tblGrid>
              <a:tr h="469919">
                <a:tc>
                  <a:txBody>
                    <a:bodyPr/>
                    <a:lstStyle/>
                    <a:p>
                      <a:r>
                        <a:rPr kumimoji="1" lang="ja-JP" altLang="en-US" sz="1200" dirty="0"/>
                        <a:t>住所</a:t>
                      </a:r>
                    </a:p>
                  </a:txBody>
                  <a:tcPr marT="50403" marB="50403"/>
                </a:tc>
                <a:tc>
                  <a:txBody>
                    <a:bodyPr/>
                    <a:lstStyle/>
                    <a:p>
                      <a:r>
                        <a:rPr kumimoji="1" lang="ja-JP" altLang="en-US" sz="1200" i="1" dirty="0"/>
                        <a:t>〒</a:t>
                      </a:r>
                    </a:p>
                  </a:txBody>
                  <a:tcPr marT="50403" marB="50403"/>
                </a:tc>
                <a:extLst>
                  <a:ext uri="{0D108BD9-81ED-4DB2-BD59-A6C34878D82A}">
                    <a16:rowId xmlns="" xmlns:a16="http://schemas.microsoft.com/office/drawing/2014/main" val="10000"/>
                  </a:ext>
                </a:extLst>
              </a:tr>
              <a:tr h="610201">
                <a:tc>
                  <a:txBody>
                    <a:bodyPr/>
                    <a:lstStyle/>
                    <a:p>
                      <a:r>
                        <a:rPr kumimoji="1" lang="ja-JP" altLang="en-US" sz="1200" dirty="0"/>
                        <a:t>企業名・団体名</a:t>
                      </a:r>
                    </a:p>
                  </a:txBody>
                  <a:tcPr marT="50403" marB="50403"/>
                </a:tc>
                <a:tc>
                  <a:txBody>
                    <a:bodyPr/>
                    <a:lstStyle/>
                    <a:p>
                      <a:endParaRPr kumimoji="1" lang="ja-JP" altLang="en-US" sz="1200" dirty="0"/>
                    </a:p>
                  </a:txBody>
                  <a:tcPr marT="50403" marB="50403"/>
                </a:tc>
                <a:extLst>
                  <a:ext uri="{0D108BD9-81ED-4DB2-BD59-A6C34878D82A}">
                    <a16:rowId xmlns="" xmlns:a16="http://schemas.microsoft.com/office/drawing/2014/main" val="10001"/>
                  </a:ext>
                </a:extLst>
              </a:tr>
              <a:tr h="576064">
                <a:tc>
                  <a:txBody>
                    <a:bodyPr/>
                    <a:lstStyle/>
                    <a:p>
                      <a:r>
                        <a:rPr kumimoji="1" lang="ja-JP" altLang="en-US" sz="1200" dirty="0"/>
                        <a:t>参加者役職・氏名①</a:t>
                      </a:r>
                    </a:p>
                  </a:txBody>
                  <a:tcPr marT="50403" marB="50403"/>
                </a:tc>
                <a:tc>
                  <a:txBody>
                    <a:bodyPr/>
                    <a:lstStyle/>
                    <a:p>
                      <a:r>
                        <a:rPr kumimoji="1" lang="ja-JP" altLang="en-US" sz="1200" dirty="0"/>
                        <a:t>　　　　　　　　　　　　　　　　　　　　　　</a:t>
                      </a:r>
                    </a:p>
                  </a:txBody>
                  <a:tcPr marT="50403" marB="50403"/>
                </a:tc>
                <a:extLst>
                  <a:ext uri="{0D108BD9-81ED-4DB2-BD59-A6C34878D82A}">
                    <a16:rowId xmlns="" xmlns:a16="http://schemas.microsoft.com/office/drawing/2014/main" val="10002"/>
                  </a:ext>
                </a:extLst>
              </a:tr>
              <a:tr h="504056">
                <a:tc>
                  <a:txBody>
                    <a:bodyPr/>
                    <a:lstStyle/>
                    <a:p>
                      <a:r>
                        <a:rPr kumimoji="1" lang="ja-JP" altLang="en-US" sz="1200" dirty="0"/>
                        <a:t>参加者役職・氏名②</a:t>
                      </a:r>
                    </a:p>
                  </a:txBody>
                  <a:tcPr marT="50403" marB="50403"/>
                </a:tc>
                <a:tc>
                  <a:txBody>
                    <a:bodyPr/>
                    <a:lstStyle/>
                    <a:p>
                      <a:endParaRPr kumimoji="1" lang="ja-JP" altLang="en-US" sz="1200" dirty="0"/>
                    </a:p>
                  </a:txBody>
                  <a:tcPr marT="50403" marB="50403"/>
                </a:tc>
                <a:extLst>
                  <a:ext uri="{0D108BD9-81ED-4DB2-BD59-A6C34878D82A}">
                    <a16:rowId xmlns="" xmlns:a16="http://schemas.microsoft.com/office/drawing/2014/main" val="10003"/>
                  </a:ext>
                </a:extLst>
              </a:tr>
              <a:tr h="432048">
                <a:tc>
                  <a:txBody>
                    <a:bodyPr/>
                    <a:lstStyle/>
                    <a:p>
                      <a:r>
                        <a:rPr kumimoji="1" lang="ja-JP" altLang="en-US" sz="1200" dirty="0"/>
                        <a:t>電話・ＦＡＸ</a:t>
                      </a:r>
                    </a:p>
                  </a:txBody>
                  <a:tcPr marT="50403" marB="50403"/>
                </a:tc>
                <a:tc>
                  <a:txBody>
                    <a:bodyPr/>
                    <a:lstStyle/>
                    <a:p>
                      <a:endParaRPr kumimoji="1" lang="ja-JP" altLang="en-US" sz="1200" dirty="0"/>
                    </a:p>
                  </a:txBody>
                  <a:tcPr marT="50403" marB="50403"/>
                </a:tc>
                <a:extLst>
                  <a:ext uri="{0D108BD9-81ED-4DB2-BD59-A6C34878D82A}">
                    <a16:rowId xmlns="" xmlns:a16="http://schemas.microsoft.com/office/drawing/2014/main" val="10004"/>
                  </a:ext>
                </a:extLst>
              </a:tr>
              <a:tr h="432048">
                <a:tc>
                  <a:txBody>
                    <a:bodyPr/>
                    <a:lstStyle/>
                    <a:p>
                      <a:r>
                        <a:rPr kumimoji="1" lang="ja-JP" altLang="en-US" sz="1200" dirty="0"/>
                        <a:t>Ｅ－ｍａｉｌ</a:t>
                      </a:r>
                    </a:p>
                  </a:txBody>
                  <a:tcPr marT="50403" marB="50403"/>
                </a:tc>
                <a:tc>
                  <a:txBody>
                    <a:bodyPr/>
                    <a:lstStyle/>
                    <a:p>
                      <a:endParaRPr kumimoji="1" lang="ja-JP" altLang="en-US" sz="1200" dirty="0"/>
                    </a:p>
                  </a:txBody>
                  <a:tcPr marT="50403" marB="50403"/>
                </a:tc>
                <a:extLst>
                  <a:ext uri="{0D108BD9-81ED-4DB2-BD59-A6C34878D82A}">
                    <a16:rowId xmlns="" xmlns:a16="http://schemas.microsoft.com/office/drawing/2014/main" val="10005"/>
                  </a:ext>
                </a:extLst>
              </a:tr>
            </a:tbl>
          </a:graphicData>
        </a:graphic>
      </p:graphicFrame>
      <p:pic>
        <p:nvPicPr>
          <p:cNvPr id="1026" name="Picture 2" descr="地図"/>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520" y="5616376"/>
            <a:ext cx="2871788"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7"/>
          <p:cNvSpPr txBox="1">
            <a:spLocks noChangeArrowheads="1"/>
          </p:cNvSpPr>
          <p:nvPr/>
        </p:nvSpPr>
        <p:spPr bwMode="auto">
          <a:xfrm>
            <a:off x="3362326" y="5979616"/>
            <a:ext cx="3246437"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ts val="500"/>
              </a:spcBef>
              <a:spcAft>
                <a:spcPts val="500"/>
              </a:spcAft>
              <a:buClrTx/>
              <a:buSzTx/>
              <a:buFontTx/>
              <a:buNone/>
              <a:tabLst/>
            </a:pPr>
            <a:r>
              <a:rPr kumimoji="1" lang="en-US" altLang="ja-JP" sz="1200" b="0" i="0" u="none" strike="noStrike" cap="none" normalizeH="0" baseline="0" dirty="0">
                <a:ln>
                  <a:noFill/>
                </a:ln>
                <a:solidFill>
                  <a:srgbClr val="000000"/>
                </a:solidFill>
                <a:effectLst/>
                <a:latin typeface="ＭＳ ゴシック" pitchFamily="49" charset="-128"/>
                <a:ea typeface="ＭＳ ゴシック" pitchFamily="49" charset="-128"/>
                <a:cs typeface="ＭＳ Ｐゴシック" pitchFamily="50" charset="-128"/>
              </a:rPr>
              <a:t>■</a:t>
            </a:r>
            <a:r>
              <a:rPr kumimoji="1" lang="ja-JP" altLang="en-US" sz="1200" b="0" i="0" u="none" strike="noStrike" cap="none" normalizeH="0" baseline="0" dirty="0">
                <a:ln>
                  <a:noFill/>
                </a:ln>
                <a:solidFill>
                  <a:srgbClr val="000000"/>
                </a:solidFill>
                <a:effectLst/>
                <a:latin typeface="ＭＳ ゴシック" pitchFamily="49" charset="-128"/>
                <a:ea typeface="ＭＳ ゴシック" pitchFamily="49" charset="-128"/>
                <a:cs typeface="ＭＳ Ｐゴシック" pitchFamily="50" charset="-128"/>
              </a:rPr>
              <a:t>会場のご案内</a:t>
            </a:r>
            <a:endPar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ts val="500"/>
              </a:spcBef>
              <a:spcAft>
                <a:spcPts val="500"/>
              </a:spcAft>
              <a:buClrTx/>
              <a:buSzTx/>
              <a:buFontTx/>
              <a:buNone/>
              <a:tabLst/>
            </a:pPr>
            <a:r>
              <a:rPr kumimoji="1" lang="ja-JP" altLang="en-US" sz="1200" b="0" i="0" u="none" strike="noStrike" cap="none" normalizeH="0" baseline="0" dirty="0">
                <a:ln>
                  <a:noFill/>
                </a:ln>
                <a:solidFill>
                  <a:srgbClr val="000000"/>
                </a:solidFill>
                <a:effectLst/>
                <a:latin typeface="ＭＳ ゴシック" pitchFamily="49" charset="-128"/>
                <a:ea typeface="ＭＳ ゴシック" pitchFamily="49" charset="-128"/>
                <a:cs typeface="ＭＳ Ｐゴシック" pitchFamily="50" charset="-128"/>
              </a:rPr>
              <a:t>　神戸市中央区浜辺通５－１－１４</a:t>
            </a:r>
            <a:endPar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ts val="500"/>
              </a:spcBef>
              <a:spcAft>
                <a:spcPts val="500"/>
              </a:spcAft>
              <a:buClrTx/>
              <a:buSzTx/>
              <a:buFontTx/>
              <a:buNone/>
              <a:tabLst/>
            </a:pPr>
            <a:r>
              <a:rPr kumimoji="1" lang="ja-JP" altLang="en-US" sz="1200" b="0" i="0" u="none" strike="noStrike" cap="none" normalizeH="0" baseline="0" dirty="0">
                <a:ln>
                  <a:noFill/>
                </a:ln>
                <a:solidFill>
                  <a:srgbClr val="000000"/>
                </a:solidFill>
                <a:effectLst/>
                <a:latin typeface="ＭＳ ゴシック" pitchFamily="49" charset="-128"/>
                <a:ea typeface="ＭＳ ゴシック" pitchFamily="49" charset="-128"/>
                <a:cs typeface="ＭＳ Ｐゴシック" pitchFamily="50" charset="-128"/>
              </a:rPr>
              <a:t>　神戸商工貿易センタービル　１４階</a:t>
            </a:r>
            <a:endPar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ts val="500"/>
              </a:spcBef>
              <a:spcAft>
                <a:spcPts val="500"/>
              </a:spcAft>
              <a:buClrTx/>
              <a:buSzTx/>
              <a:buFontTx/>
              <a:buNone/>
              <a:tabLst/>
            </a:pPr>
            <a:r>
              <a:rPr kumimoji="1" lang="ja-JP" altLang="en-US" sz="1200" b="0" i="0" u="none" strike="noStrike" cap="none" normalizeH="0" baseline="0" dirty="0">
                <a:ln>
                  <a:noFill/>
                </a:ln>
                <a:solidFill>
                  <a:srgbClr val="000000"/>
                </a:solidFill>
                <a:effectLst/>
                <a:latin typeface="ＭＳ ゴシック" pitchFamily="49" charset="-128"/>
                <a:ea typeface="ＭＳ ゴシック" pitchFamily="49" charset="-128"/>
                <a:cs typeface="ＭＳ Ｐゴシック" pitchFamily="50" charset="-128"/>
              </a:rPr>
              <a:t>　神戸貿易協会内会議室</a:t>
            </a:r>
            <a:endPar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ts val="500"/>
              </a:spcBef>
              <a:spcAft>
                <a:spcPts val="500"/>
              </a:spcAft>
              <a:buClrTx/>
              <a:buSzTx/>
              <a:buFontTx/>
              <a:buNone/>
              <a:tabLst/>
            </a:pPr>
            <a:r>
              <a:rPr kumimoji="1" lang="ja-JP" altLang="en-US" sz="1200" b="0" i="0" u="none" strike="noStrike" cap="none" normalizeH="0" baseline="0" dirty="0">
                <a:ln>
                  <a:noFill/>
                </a:ln>
                <a:solidFill>
                  <a:srgbClr val="000000"/>
                </a:solidFill>
                <a:effectLst/>
                <a:latin typeface="ＭＳ ゴシック" pitchFamily="49" charset="-128"/>
                <a:ea typeface="ＭＳ ゴシック" pitchFamily="49" charset="-128"/>
                <a:cs typeface="ＭＳ Ｐゴシック" pitchFamily="50" charset="-128"/>
              </a:rPr>
              <a:t>　ポートライナー線貿易センター駅より３分</a:t>
            </a:r>
            <a:endPar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ts val="500"/>
              </a:spcBef>
              <a:spcAft>
                <a:spcPts val="500"/>
              </a:spcAft>
              <a:buClrTx/>
              <a:buSzTx/>
              <a:buFontTx/>
              <a:buNone/>
              <a:tabLst/>
            </a:pPr>
            <a:r>
              <a:rPr kumimoji="1" lang="ja-JP" altLang="en-US" sz="1200" b="0" i="0" u="none" strike="noStrike" cap="none" normalizeH="0" baseline="0" dirty="0">
                <a:ln>
                  <a:noFill/>
                </a:ln>
                <a:solidFill>
                  <a:srgbClr val="000000"/>
                </a:solidFill>
                <a:effectLst/>
                <a:latin typeface="ＭＳ ゴシック" pitchFamily="49" charset="-128"/>
                <a:ea typeface="ＭＳ ゴシック" pitchFamily="49" charset="-128"/>
                <a:cs typeface="ＭＳ Ｐゴシック" pitchFamily="50" charset="-128"/>
              </a:rPr>
              <a:t>  各線三宮駅より１０分</a:t>
            </a:r>
            <a:endPar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ts val="500"/>
              </a:spcBef>
              <a:spcAft>
                <a:spcPts val="500"/>
              </a:spcAft>
              <a:buClrTx/>
              <a:buSzTx/>
              <a:buFontTx/>
              <a:buNone/>
              <a:tabLst/>
            </a:pPr>
            <a:r>
              <a:rPr kumimoji="1" lang="ja-JP" altLang="en-US" sz="1200" b="0" i="0" u="none" strike="noStrike" cap="none" normalizeH="0" baseline="0" dirty="0">
                <a:ln>
                  <a:noFill/>
                </a:ln>
                <a:solidFill>
                  <a:srgbClr val="000000"/>
                </a:solidFill>
                <a:effectLst/>
                <a:latin typeface="ＭＳ 明朝" pitchFamily="17" charset="-128"/>
                <a:ea typeface="ＭＳ 明朝" pitchFamily="17" charset="-128"/>
                <a:cs typeface="ＭＳ Ｐゴシック" pitchFamily="50" charset="-128"/>
              </a:rPr>
              <a:t> </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角丸四角形吹き出し 9"/>
          <p:cNvSpPr/>
          <p:nvPr/>
        </p:nvSpPr>
        <p:spPr>
          <a:xfrm>
            <a:off x="3490595" y="8410227"/>
            <a:ext cx="2989896" cy="368573"/>
          </a:xfrm>
          <a:prstGeom prst="wedgeRoundRectCallout">
            <a:avLst>
              <a:gd name="adj1" fmla="val 35554"/>
              <a:gd name="adj2" fmla="val 96959"/>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その他セミナー情報等はこちらから確認できます</a:t>
            </a:r>
            <a:endParaRPr kumimoji="1" lang="ja-JP" altLang="en-US" sz="1050" dirty="0">
              <a:solidFill>
                <a:schemeClr val="tx1"/>
              </a:solidFill>
            </a:endParaRPr>
          </a:p>
        </p:txBody>
      </p:sp>
      <p:pic>
        <p:nvPicPr>
          <p:cNvPr id="12" name="Picture 3" descr="\\LS210D3F2\share\庶務事務\広報\ホームページＱＲコード.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3297" y="8856465"/>
            <a:ext cx="504056" cy="504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59050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3748</TotalTime>
  <Words>116</Words>
  <Application>Microsoft Office PowerPoint</Application>
  <PresentationFormat>ユーザー設定</PresentationFormat>
  <Paragraphs>80</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インドビジネスセミナー 　～　成長を続けるアジアの大国インドの最新情報を知ろう　　～</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中小企業のための東南アジア勉強会 ～痛い目にあわないための法務基礎知識～</dc:title>
  <dc:creator>Administrator</dc:creator>
  <cp:lastModifiedBy>Administrator</cp:lastModifiedBy>
  <cp:revision>298</cp:revision>
  <cp:lastPrinted>2018-02-09T01:00:05Z</cp:lastPrinted>
  <dcterms:created xsi:type="dcterms:W3CDTF">2014-02-28T06:32:11Z</dcterms:created>
  <dcterms:modified xsi:type="dcterms:W3CDTF">2018-02-14T04:43:21Z</dcterms:modified>
</cp:coreProperties>
</file>