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D4FED2"/>
    <a:srgbClr val="FFFF66"/>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394" autoAdjust="0"/>
  </p:normalViewPr>
  <p:slideViewPr>
    <p:cSldViewPr>
      <p:cViewPr>
        <p:scale>
          <a:sx n="100" d="100"/>
          <a:sy n="100" d="100"/>
        </p:scale>
        <p:origin x="1128" y="-234"/>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3713"/>
          </a:xfrm>
          <a:prstGeom prst="rect">
            <a:avLst/>
          </a:prstGeom>
        </p:spPr>
        <p:txBody>
          <a:bodyPr vert="horz" lIns="91416" tIns="45708" rIns="91416"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16" tIns="45708" rIns="91416" bIns="45708" rtlCol="0"/>
          <a:lstStyle>
            <a:lvl1pPr algn="r">
              <a:defRPr sz="1200"/>
            </a:lvl1pPr>
          </a:lstStyle>
          <a:p>
            <a:fld id="{0F89EF13-7771-4B8A-9E56-55921ED87A44}" type="datetimeFigureOut">
              <a:rPr kumimoji="1" lang="ja-JP" altLang="en-US" smtClean="0"/>
              <a:pPr/>
              <a:t>2020/9/24</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6" tIns="45708" rIns="91416" bIns="45708"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16" tIns="45708" rIns="91416"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3"/>
            <a:ext cx="2919413" cy="493712"/>
          </a:xfrm>
          <a:prstGeom prst="rect">
            <a:avLst/>
          </a:prstGeom>
        </p:spPr>
        <p:txBody>
          <a:bodyPr vert="horz" lIns="91416" tIns="45708" rIns="91416"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16" tIns="45708" rIns="91416" bIns="45708" rtlCol="0" anchor="b"/>
          <a:lstStyle>
            <a:lvl1pPr algn="r">
              <a:defRPr sz="12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303187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hyperlink" Target="mailto:asia-biz@office.city.kobe.lg.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38" y="599213"/>
            <a:ext cx="6457074" cy="928987"/>
          </a:xfrm>
          <a:ln>
            <a:noFill/>
          </a:ln>
        </p:spPr>
        <p:txBody>
          <a:bodyPr>
            <a:noAutofit/>
          </a:bodyPr>
          <a:lstStyle/>
          <a:p>
            <a:r>
              <a:rPr lang="ja-JP" altLang="en-US" b="1" dirty="0" smtClean="0">
                <a:solidFill>
                  <a:schemeClr val="tx2">
                    <a:lumMod val="75000"/>
                  </a:schemeClr>
                </a:solidFill>
              </a:rPr>
              <a:t>　ＳＤＧｓビジネス</a:t>
            </a:r>
            <a:r>
              <a:rPr lang="ja-JP" altLang="ja-JP" b="1" dirty="0" smtClean="0">
                <a:solidFill>
                  <a:schemeClr val="tx2">
                    <a:lumMod val="75000"/>
                  </a:schemeClr>
                </a:solidFill>
              </a:rPr>
              <a:t>セミナ</a:t>
            </a:r>
            <a:r>
              <a:rPr lang="en-US" altLang="ja-JP" b="1" dirty="0" smtClean="0">
                <a:solidFill>
                  <a:schemeClr val="tx2">
                    <a:lumMod val="75000"/>
                  </a:schemeClr>
                </a:solidFill>
              </a:rPr>
              <a:t>―</a:t>
            </a:r>
            <a:r>
              <a:rPr lang="en-US" altLang="ja-JP" sz="1800" dirty="0"/>
              <a:t/>
            </a:r>
            <a:br>
              <a:rPr lang="en-US" altLang="ja-JP" sz="1800" dirty="0"/>
            </a:br>
            <a:r>
              <a:rPr lang="ja-JP" altLang="ja-JP" sz="1400" dirty="0"/>
              <a:t>　</a:t>
            </a:r>
            <a:r>
              <a:rPr lang="ja-JP" altLang="ja-JP" sz="1600" b="1" dirty="0" smtClean="0">
                <a:solidFill>
                  <a:schemeClr val="accent6">
                    <a:lumMod val="50000"/>
                  </a:schemeClr>
                </a:solidFill>
              </a:rPr>
              <a:t>～</a:t>
            </a:r>
            <a:r>
              <a:rPr lang="ja-JP" altLang="en-US" sz="1600" b="1" dirty="0">
                <a:solidFill>
                  <a:schemeClr val="accent6">
                    <a:lumMod val="50000"/>
                  </a:schemeClr>
                </a:solidFill>
              </a:rPr>
              <a:t>ビジネス</a:t>
            </a:r>
            <a:r>
              <a:rPr lang="ja-JP" altLang="en-US" sz="1600" b="1" dirty="0" smtClean="0">
                <a:solidFill>
                  <a:schemeClr val="accent6">
                    <a:lumMod val="50000"/>
                  </a:schemeClr>
                </a:solidFill>
              </a:rPr>
              <a:t>で絶対知っておかなければならない、ＳＤＧｓへの対応</a:t>
            </a:r>
            <a:r>
              <a:rPr lang="ja-JP" altLang="ja-JP" sz="1600" b="1" dirty="0" smtClean="0">
                <a:solidFill>
                  <a:schemeClr val="accent6">
                    <a:lumMod val="50000"/>
                  </a:schemeClr>
                </a:solidFill>
              </a:rPr>
              <a:t>～</a:t>
            </a:r>
            <a:endParaRPr kumimoji="1" lang="ja-JP" altLang="en-US" sz="1600"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mn-ea"/>
              <a:ea typeface="+mn-ea"/>
            </a:endParaRPr>
          </a:p>
        </p:txBody>
      </p:sp>
      <p:sp>
        <p:nvSpPr>
          <p:cNvPr id="3" name="サブタイトル 2"/>
          <p:cNvSpPr>
            <a:spLocks noGrp="1"/>
          </p:cNvSpPr>
          <p:nvPr>
            <p:ph type="subTitle" idx="1"/>
          </p:nvPr>
        </p:nvSpPr>
        <p:spPr>
          <a:xfrm>
            <a:off x="93422" y="2277089"/>
            <a:ext cx="6688338" cy="1613964"/>
          </a:xfrm>
          <a:solidFill>
            <a:srgbClr val="D4FED2"/>
          </a:solidFill>
          <a:ln w="28575">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algn="l"/>
            <a:r>
              <a:rPr lang="ja-JP" altLang="en-US" sz="1300" dirty="0">
                <a:solidFill>
                  <a:schemeClr val="tx1"/>
                </a:solidFill>
                <a:latin typeface="+mn-ea"/>
              </a:rPr>
              <a:t>日　　　時：　</a:t>
            </a:r>
            <a:r>
              <a:rPr lang="ja-JP" altLang="en-US" sz="1400" b="1" dirty="0" smtClean="0">
                <a:solidFill>
                  <a:schemeClr val="tx1"/>
                </a:solidFill>
              </a:rPr>
              <a:t>２０２０</a:t>
            </a:r>
            <a:r>
              <a:rPr lang="ja-JP" altLang="ja-JP" sz="1400" b="1" dirty="0" smtClean="0">
                <a:solidFill>
                  <a:schemeClr val="tx1"/>
                </a:solidFill>
              </a:rPr>
              <a:t>年</a:t>
            </a:r>
            <a:r>
              <a:rPr lang="ja-JP" altLang="en-US" sz="1400" b="1" dirty="0" smtClean="0">
                <a:solidFill>
                  <a:schemeClr val="tx1"/>
                </a:solidFill>
              </a:rPr>
              <a:t>１０</a:t>
            </a:r>
            <a:r>
              <a:rPr lang="ja-JP" altLang="ja-JP" sz="1400" b="1" dirty="0" smtClean="0">
                <a:solidFill>
                  <a:schemeClr val="tx1"/>
                </a:solidFill>
              </a:rPr>
              <a:t>月</a:t>
            </a:r>
            <a:r>
              <a:rPr lang="ja-JP" altLang="en-US" sz="1400" b="1" dirty="0" smtClean="0">
                <a:solidFill>
                  <a:schemeClr val="tx1"/>
                </a:solidFill>
              </a:rPr>
              <a:t>２７日</a:t>
            </a:r>
            <a:r>
              <a:rPr lang="ja-JP" altLang="ja-JP" sz="1400" b="1" dirty="0" smtClean="0">
                <a:solidFill>
                  <a:schemeClr val="tx1"/>
                </a:solidFill>
              </a:rPr>
              <a:t>（</a:t>
            </a:r>
            <a:r>
              <a:rPr lang="ja-JP" altLang="en-US" sz="1400" b="1" dirty="0" smtClean="0">
                <a:solidFill>
                  <a:schemeClr val="tx1"/>
                </a:solidFill>
              </a:rPr>
              <a:t>火）</a:t>
            </a:r>
            <a:r>
              <a:rPr lang="ja-JP" altLang="ja-JP" sz="1400" b="1" dirty="0" smtClean="0">
                <a:solidFill>
                  <a:schemeClr val="tx1"/>
                </a:solidFill>
              </a:rPr>
              <a:t>１</a:t>
            </a:r>
            <a:r>
              <a:rPr lang="ja-JP" altLang="en-US" sz="1400" b="1" dirty="0" smtClean="0">
                <a:solidFill>
                  <a:schemeClr val="tx1"/>
                </a:solidFill>
              </a:rPr>
              <a:t>４</a:t>
            </a:r>
            <a:r>
              <a:rPr lang="ja-JP" altLang="ja-JP" sz="1400" b="1" dirty="0" smtClean="0">
                <a:solidFill>
                  <a:schemeClr val="tx1"/>
                </a:solidFill>
              </a:rPr>
              <a:t>：</a:t>
            </a:r>
            <a:r>
              <a:rPr lang="ja-JP" altLang="en-US" sz="1400" b="1" dirty="0" smtClean="0">
                <a:solidFill>
                  <a:schemeClr val="tx1"/>
                </a:solidFill>
              </a:rPr>
              <a:t>３</a:t>
            </a:r>
            <a:r>
              <a:rPr lang="ja-JP" altLang="ja-JP" sz="1400" b="1" dirty="0" smtClean="0">
                <a:solidFill>
                  <a:schemeClr val="tx1"/>
                </a:solidFill>
              </a:rPr>
              <a:t>０</a:t>
            </a:r>
            <a:r>
              <a:rPr lang="ja-JP" altLang="ja-JP" sz="1400" b="1" dirty="0">
                <a:solidFill>
                  <a:schemeClr val="tx1"/>
                </a:solidFill>
              </a:rPr>
              <a:t>～</a:t>
            </a:r>
            <a:r>
              <a:rPr lang="ja-JP" altLang="ja-JP" sz="1400" b="1" dirty="0" smtClean="0">
                <a:solidFill>
                  <a:schemeClr val="tx1"/>
                </a:solidFill>
              </a:rPr>
              <a:t>１</a:t>
            </a:r>
            <a:r>
              <a:rPr lang="ja-JP" altLang="en-US" sz="1400" b="1" dirty="0" smtClean="0">
                <a:solidFill>
                  <a:schemeClr val="tx1"/>
                </a:solidFill>
              </a:rPr>
              <a:t>７</a:t>
            </a:r>
            <a:r>
              <a:rPr lang="ja-JP" altLang="ja-JP" sz="1400" b="1" dirty="0" smtClean="0">
                <a:solidFill>
                  <a:schemeClr val="tx1"/>
                </a:solidFill>
              </a:rPr>
              <a:t>：</a:t>
            </a:r>
            <a:r>
              <a:rPr lang="ja-JP" altLang="en-US" sz="1400" b="1" dirty="0" smtClean="0">
                <a:solidFill>
                  <a:schemeClr val="tx1"/>
                </a:solidFill>
              </a:rPr>
              <a:t>００</a:t>
            </a:r>
            <a:endParaRPr lang="ja-JP" altLang="en-US" sz="1400" b="1" dirty="0">
              <a:solidFill>
                <a:schemeClr val="tx1"/>
              </a:solidFill>
              <a:latin typeface="+mn-ea"/>
            </a:endParaRPr>
          </a:p>
          <a:p>
            <a:pPr algn="l"/>
            <a:r>
              <a:rPr lang="ja-JP" altLang="en-US" sz="1300" dirty="0">
                <a:solidFill>
                  <a:schemeClr val="tx1"/>
                </a:solidFill>
                <a:latin typeface="+mn-ea"/>
              </a:rPr>
              <a:t>場　　　</a:t>
            </a:r>
            <a:r>
              <a:rPr lang="ja-JP" altLang="en-US" sz="1300" dirty="0" smtClean="0">
                <a:solidFill>
                  <a:schemeClr val="tx1"/>
                </a:solidFill>
                <a:latin typeface="+mn-ea"/>
              </a:rPr>
              <a:t>所：　神戸</a:t>
            </a:r>
            <a:r>
              <a:rPr lang="ja-JP" altLang="en-US" sz="1300" dirty="0">
                <a:solidFill>
                  <a:schemeClr val="tx1"/>
                </a:solidFill>
                <a:latin typeface="+mn-ea"/>
              </a:rPr>
              <a:t>商工貿易</a:t>
            </a:r>
            <a:r>
              <a:rPr lang="ja-JP" altLang="en-US" sz="1300" dirty="0" smtClean="0">
                <a:solidFill>
                  <a:schemeClr val="tx1"/>
                </a:solidFill>
                <a:latin typeface="+mn-ea"/>
              </a:rPr>
              <a:t>センタービル１４階</a:t>
            </a:r>
            <a:r>
              <a:rPr lang="ja-JP" altLang="en-US" sz="1300" dirty="0">
                <a:solidFill>
                  <a:schemeClr val="tx1"/>
                </a:solidFill>
                <a:latin typeface="+mn-ea"/>
              </a:rPr>
              <a:t>　</a:t>
            </a:r>
            <a:r>
              <a:rPr lang="ja-JP" altLang="en-US" sz="1300" dirty="0" smtClean="0">
                <a:solidFill>
                  <a:schemeClr val="tx1"/>
                </a:solidFill>
                <a:latin typeface="+mn-ea"/>
              </a:rPr>
              <a:t>大会議室</a:t>
            </a:r>
            <a:r>
              <a:rPr lang="ja-JP" altLang="en-US" sz="1300" dirty="0">
                <a:solidFill>
                  <a:schemeClr val="tx1"/>
                </a:solidFill>
                <a:latin typeface="+mn-ea"/>
              </a:rPr>
              <a:t>　</a:t>
            </a:r>
            <a:endParaRPr lang="en-US" altLang="ja-JP" sz="1300" dirty="0">
              <a:solidFill>
                <a:schemeClr val="tx1"/>
              </a:solidFill>
              <a:latin typeface="+mn-ea"/>
            </a:endParaRPr>
          </a:p>
          <a:p>
            <a:pPr algn="l"/>
            <a:r>
              <a:rPr lang="ja-JP" altLang="en-US" sz="1300" dirty="0">
                <a:solidFill>
                  <a:schemeClr val="tx1"/>
                </a:solidFill>
                <a:latin typeface="+mn-ea"/>
              </a:rPr>
              <a:t>　　　　　　　</a:t>
            </a:r>
            <a:r>
              <a:rPr lang="ja-JP" altLang="en-US" sz="1000" dirty="0">
                <a:solidFill>
                  <a:schemeClr val="tx1"/>
                </a:solidFill>
                <a:latin typeface="+mn-ea"/>
              </a:rPr>
              <a:t>　</a:t>
            </a:r>
            <a:r>
              <a:rPr lang="ja-JP" altLang="en-US" sz="1000" dirty="0" smtClean="0">
                <a:solidFill>
                  <a:schemeClr val="tx1"/>
                </a:solidFill>
                <a:latin typeface="+mn-ea"/>
              </a:rPr>
              <a:t>（神戸市</a:t>
            </a:r>
            <a:r>
              <a:rPr lang="ja-JP" altLang="en-US" sz="1000" dirty="0">
                <a:solidFill>
                  <a:schemeClr val="tx1"/>
                </a:solidFill>
                <a:latin typeface="+mn-ea"/>
              </a:rPr>
              <a:t>中央区浜辺通</a:t>
            </a:r>
            <a:r>
              <a:rPr lang="ja-JP" altLang="en-US" sz="1000" dirty="0" smtClean="0">
                <a:solidFill>
                  <a:schemeClr val="tx1"/>
                </a:solidFill>
                <a:latin typeface="+mn-ea"/>
              </a:rPr>
              <a:t>５－１－１４）</a:t>
            </a:r>
            <a:endParaRPr lang="en-US" altLang="ja-JP" sz="1000" dirty="0"/>
          </a:p>
          <a:p>
            <a:pPr algn="l"/>
            <a:r>
              <a:rPr lang="ja-JP" altLang="ja-JP" sz="1300" dirty="0">
                <a:solidFill>
                  <a:schemeClr val="tx1"/>
                </a:solidFill>
                <a:latin typeface="+mn-ea"/>
              </a:rPr>
              <a:t>主</a:t>
            </a:r>
            <a:r>
              <a:rPr lang="ja-JP" altLang="en-US" sz="1300" dirty="0">
                <a:solidFill>
                  <a:schemeClr val="tx1"/>
                </a:solidFill>
                <a:latin typeface="+mn-ea"/>
              </a:rPr>
              <a:t>　　</a:t>
            </a:r>
            <a:r>
              <a:rPr lang="ja-JP" altLang="en-US" sz="1300" dirty="0" smtClean="0">
                <a:solidFill>
                  <a:schemeClr val="tx1"/>
                </a:solidFill>
                <a:latin typeface="+mn-ea"/>
              </a:rPr>
              <a:t> </a:t>
            </a:r>
            <a:r>
              <a:rPr lang="ja-JP" altLang="ja-JP" sz="1300" dirty="0" smtClean="0">
                <a:solidFill>
                  <a:schemeClr val="tx1"/>
                </a:solidFill>
                <a:latin typeface="+mn-ea"/>
              </a:rPr>
              <a:t>催</a:t>
            </a:r>
            <a:r>
              <a:rPr lang="en-US" altLang="ja-JP" sz="1300" dirty="0" smtClean="0">
                <a:solidFill>
                  <a:schemeClr val="tx1"/>
                </a:solidFill>
                <a:latin typeface="+mn-ea"/>
              </a:rPr>
              <a:t> </a:t>
            </a:r>
            <a:r>
              <a:rPr lang="ja-JP" altLang="en-US" sz="1300" dirty="0">
                <a:solidFill>
                  <a:schemeClr val="tx1"/>
                </a:solidFill>
                <a:latin typeface="+mn-ea"/>
              </a:rPr>
              <a:t>：　</a:t>
            </a:r>
            <a:r>
              <a:rPr lang="ja-JP" altLang="ja-JP" sz="1300" dirty="0">
                <a:solidFill>
                  <a:schemeClr val="tx1"/>
                </a:solidFill>
              </a:rPr>
              <a:t>神戸市、</a:t>
            </a:r>
            <a:r>
              <a:rPr lang="ja-JP" altLang="en-US" sz="1300" dirty="0" smtClean="0">
                <a:solidFill>
                  <a:schemeClr val="tx1"/>
                </a:solidFill>
              </a:rPr>
              <a:t>ひょうご・神戸</a:t>
            </a:r>
            <a:r>
              <a:rPr lang="ja-JP" altLang="en-US" sz="1300" dirty="0">
                <a:solidFill>
                  <a:schemeClr val="tx1"/>
                </a:solidFill>
              </a:rPr>
              <a:t>国際</a:t>
            </a:r>
            <a:r>
              <a:rPr lang="ja-JP" altLang="en-US" sz="1300" dirty="0" smtClean="0">
                <a:solidFill>
                  <a:schemeClr val="tx1"/>
                </a:solidFill>
              </a:rPr>
              <a:t>ビジネススクエア、</a:t>
            </a:r>
            <a:r>
              <a:rPr lang="en-US" altLang="ja-JP" sz="1300" dirty="0" smtClean="0">
                <a:solidFill>
                  <a:schemeClr val="tx1"/>
                </a:solidFill>
              </a:rPr>
              <a:t>S</a:t>
            </a:r>
            <a:r>
              <a:rPr lang="ja-JP" altLang="en-US" sz="1300" dirty="0" smtClean="0">
                <a:solidFill>
                  <a:schemeClr val="tx1"/>
                </a:solidFill>
              </a:rPr>
              <a:t>＆</a:t>
            </a:r>
            <a:r>
              <a:rPr lang="en-US" altLang="ja-JP" sz="1300" dirty="0" smtClean="0">
                <a:solidFill>
                  <a:schemeClr val="tx1"/>
                </a:solidFill>
              </a:rPr>
              <a:t>W</a:t>
            </a:r>
            <a:r>
              <a:rPr lang="ja-JP" altLang="ja-JP" sz="1300" dirty="0" smtClean="0">
                <a:solidFill>
                  <a:schemeClr val="tx1"/>
                </a:solidFill>
                <a:latin typeface="+mn-ea"/>
              </a:rPr>
              <a:t>国際</a:t>
            </a:r>
            <a:r>
              <a:rPr lang="ja-JP" altLang="ja-JP" sz="1300" dirty="0">
                <a:solidFill>
                  <a:schemeClr val="tx1"/>
                </a:solidFill>
                <a:latin typeface="+mn-ea"/>
              </a:rPr>
              <a:t>法律事務所</a:t>
            </a:r>
            <a:endParaRPr lang="ja-JP" altLang="en-US" sz="1300" dirty="0">
              <a:solidFill>
                <a:schemeClr val="tx1"/>
              </a:solidFill>
              <a:latin typeface="+mn-ea"/>
            </a:endParaRPr>
          </a:p>
          <a:p>
            <a:pPr algn="l"/>
            <a:r>
              <a:rPr lang="ja-JP" altLang="en-US" sz="1300" dirty="0" smtClean="0">
                <a:solidFill>
                  <a:schemeClr val="tx1"/>
                </a:solidFill>
                <a:latin typeface="+mn-ea"/>
              </a:rPr>
              <a:t>　</a:t>
            </a:r>
            <a:r>
              <a:rPr lang="en-US" altLang="ja-JP" sz="1300" dirty="0" smtClean="0">
                <a:solidFill>
                  <a:schemeClr val="tx1"/>
                </a:solidFill>
                <a:latin typeface="+mn-ea"/>
              </a:rPr>
              <a:t>               </a:t>
            </a:r>
            <a:r>
              <a:rPr lang="en-US" altLang="ja-JP" sz="1100" dirty="0" smtClean="0">
                <a:solidFill>
                  <a:schemeClr val="tx1"/>
                </a:solidFill>
                <a:latin typeface="+mn-ea"/>
              </a:rPr>
              <a:t>【</a:t>
            </a:r>
            <a:r>
              <a:rPr lang="ja-JP" altLang="ja-JP" sz="1100" dirty="0">
                <a:solidFill>
                  <a:schemeClr val="tx1"/>
                </a:solidFill>
                <a:latin typeface="+mn-ea"/>
              </a:rPr>
              <a:t>神戸市</a:t>
            </a:r>
            <a:r>
              <a:rPr lang="ja-JP" altLang="en-US" sz="1100" dirty="0">
                <a:solidFill>
                  <a:schemeClr val="tx1"/>
                </a:solidFill>
                <a:latin typeface="+mn-ea"/>
              </a:rPr>
              <a:t>海外ビジネス</a:t>
            </a:r>
            <a:r>
              <a:rPr lang="ja-JP" altLang="ja-JP" sz="1100" dirty="0">
                <a:solidFill>
                  <a:schemeClr val="tx1"/>
                </a:solidFill>
                <a:latin typeface="+mn-ea"/>
              </a:rPr>
              <a:t>センター</a:t>
            </a:r>
            <a:r>
              <a:rPr lang="ja-JP" altLang="en-US" sz="1100" dirty="0">
                <a:solidFill>
                  <a:schemeClr val="tx1"/>
                </a:solidFill>
                <a:latin typeface="+mn-ea"/>
              </a:rPr>
              <a:t>、ひょうご海外</a:t>
            </a:r>
            <a:r>
              <a:rPr lang="ja-JP" altLang="en-US" sz="1100" dirty="0" smtClean="0">
                <a:solidFill>
                  <a:schemeClr val="tx1"/>
                </a:solidFill>
                <a:latin typeface="+mn-ea"/>
              </a:rPr>
              <a:t>ビジネスセンター、ジェトロ神戸</a:t>
            </a:r>
            <a:r>
              <a:rPr lang="en-US" altLang="ja-JP" sz="1100" dirty="0" smtClean="0">
                <a:solidFill>
                  <a:schemeClr val="tx1"/>
                </a:solidFill>
                <a:latin typeface="+mn-ea"/>
              </a:rPr>
              <a:t>】</a:t>
            </a:r>
          </a:p>
          <a:p>
            <a:pPr algn="l"/>
            <a:r>
              <a:rPr lang="ja-JP" altLang="en-US" sz="1300" dirty="0" smtClean="0">
                <a:solidFill>
                  <a:schemeClr val="tx1"/>
                </a:solidFill>
                <a:latin typeface="+mn-ea"/>
              </a:rPr>
              <a:t>協</a:t>
            </a:r>
            <a:r>
              <a:rPr lang="ja-JP" altLang="en-US" sz="1300" dirty="0">
                <a:solidFill>
                  <a:schemeClr val="tx1"/>
                </a:solidFill>
                <a:latin typeface="+mn-ea"/>
              </a:rPr>
              <a:t>　　 </a:t>
            </a:r>
            <a:r>
              <a:rPr lang="ja-JP" altLang="en-US" sz="1300" dirty="0" smtClean="0">
                <a:solidFill>
                  <a:schemeClr val="tx1"/>
                </a:solidFill>
                <a:latin typeface="+mn-ea"/>
              </a:rPr>
              <a:t> 力</a:t>
            </a:r>
            <a:r>
              <a:rPr lang="ja-JP" altLang="en-US" sz="1300" dirty="0">
                <a:solidFill>
                  <a:schemeClr val="tx1"/>
                </a:solidFill>
                <a:latin typeface="+mn-ea"/>
              </a:rPr>
              <a:t>：  </a:t>
            </a:r>
            <a:r>
              <a:rPr lang="ja-JP" altLang="en-US" sz="1100" dirty="0" smtClean="0">
                <a:solidFill>
                  <a:schemeClr val="tx1"/>
                </a:solidFill>
                <a:latin typeface="+mn-ea"/>
              </a:rPr>
              <a:t>神戸</a:t>
            </a:r>
            <a:r>
              <a:rPr lang="ja-JP" altLang="en-US" sz="1100" dirty="0">
                <a:solidFill>
                  <a:schemeClr val="tx1"/>
                </a:solidFill>
                <a:latin typeface="+mn-ea"/>
              </a:rPr>
              <a:t>商工会議所</a:t>
            </a:r>
            <a:r>
              <a:rPr lang="ja-JP" altLang="en-US" sz="1100" dirty="0" smtClean="0">
                <a:solidFill>
                  <a:schemeClr val="tx1"/>
                </a:solidFill>
                <a:latin typeface="+mn-ea"/>
              </a:rPr>
              <a:t>、兵庫工業会、神戸市</a:t>
            </a:r>
            <a:r>
              <a:rPr lang="ja-JP" altLang="en-US" sz="1100" dirty="0">
                <a:solidFill>
                  <a:schemeClr val="tx1"/>
                </a:solidFill>
                <a:latin typeface="+mn-ea"/>
              </a:rPr>
              <a:t>機械金属工業会、三井住友銀行</a:t>
            </a:r>
            <a:r>
              <a:rPr lang="ja-JP" altLang="en-US" sz="1100" dirty="0" smtClean="0">
                <a:solidFill>
                  <a:schemeClr val="tx1"/>
                </a:solidFill>
                <a:latin typeface="+mn-ea"/>
              </a:rPr>
              <a:t>、みな</a:t>
            </a:r>
            <a:r>
              <a:rPr lang="ja-JP" altLang="en-US" sz="1100" dirty="0">
                <a:solidFill>
                  <a:schemeClr val="tx1"/>
                </a:solidFill>
                <a:latin typeface="+mn-ea"/>
              </a:rPr>
              <a:t>と銀行</a:t>
            </a:r>
            <a:r>
              <a:rPr lang="ja-JP" altLang="en-US" sz="1100" dirty="0" smtClean="0">
                <a:solidFill>
                  <a:schemeClr val="tx1"/>
                </a:solidFill>
                <a:latin typeface="+mn-ea"/>
              </a:rPr>
              <a:t>ほか（予定）</a:t>
            </a:r>
            <a:endParaRPr lang="en-US" altLang="ja-JP" sz="1100" dirty="0">
              <a:solidFill>
                <a:schemeClr val="tx1"/>
              </a:solidFill>
              <a:latin typeface="+mn-ea"/>
            </a:endParaRPr>
          </a:p>
        </p:txBody>
      </p:sp>
      <p:sp>
        <p:nvSpPr>
          <p:cNvPr id="11" name="正方形/長方形 10"/>
          <p:cNvSpPr/>
          <p:nvPr/>
        </p:nvSpPr>
        <p:spPr>
          <a:xfrm>
            <a:off x="4643105" y="2403158"/>
            <a:ext cx="1972131" cy="446276"/>
          </a:xfrm>
          <a:prstGeom prst="rect">
            <a:avLst/>
          </a:prstGeom>
          <a:solidFill>
            <a:srgbClr val="FF99FF"/>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a:solidFill>
                  <a:schemeClr val="tx1"/>
                </a:solidFill>
                <a:latin typeface="+mn-ea"/>
              </a:rPr>
              <a:t>参加無料☆</a:t>
            </a:r>
            <a:r>
              <a:rPr lang="ja-JP" altLang="en-US" sz="1400" b="1" dirty="0" smtClean="0">
                <a:solidFill>
                  <a:schemeClr val="tx1"/>
                </a:solidFill>
                <a:latin typeface="+mn-ea"/>
              </a:rPr>
              <a:t>定員４０名</a:t>
            </a:r>
            <a:endParaRPr lang="en-US" altLang="ja-JP" sz="1400" b="1" dirty="0">
              <a:solidFill>
                <a:schemeClr val="tx1"/>
              </a:solidFill>
              <a:latin typeface="+mn-ea"/>
            </a:endParaRPr>
          </a:p>
          <a:p>
            <a:pPr algn="ctr"/>
            <a:r>
              <a:rPr lang="en-US" altLang="ja-JP" sz="900" dirty="0">
                <a:solidFill>
                  <a:schemeClr val="tx1"/>
                </a:solidFill>
                <a:latin typeface="+mn-ea"/>
              </a:rPr>
              <a:t>※</a:t>
            </a:r>
            <a:r>
              <a:rPr lang="ja-JP" altLang="en-US" sz="900" dirty="0">
                <a:solidFill>
                  <a:schemeClr val="tx2">
                    <a:lumMod val="50000"/>
                  </a:schemeClr>
                </a:solidFill>
                <a:latin typeface="+mn-ea"/>
              </a:rPr>
              <a:t>受講票は</a:t>
            </a:r>
            <a:r>
              <a:rPr lang="ja-JP" altLang="en-US" sz="900" dirty="0" smtClean="0">
                <a:solidFill>
                  <a:schemeClr val="tx2">
                    <a:lumMod val="50000"/>
                  </a:schemeClr>
                </a:solidFill>
                <a:latin typeface="+mn-ea"/>
              </a:rPr>
              <a:t>発行致しません</a:t>
            </a:r>
            <a:r>
              <a:rPr lang="ja-JP" altLang="en-US" sz="900" dirty="0">
                <a:solidFill>
                  <a:schemeClr val="tx2">
                    <a:lumMod val="50000"/>
                  </a:schemeClr>
                </a:solidFill>
                <a:latin typeface="+mn-ea"/>
              </a:rPr>
              <a:t>。</a:t>
            </a:r>
            <a:endParaRPr lang="ja-JP" altLang="en-US" sz="900" dirty="0">
              <a:solidFill>
                <a:schemeClr val="tx2">
                  <a:lumMod val="50000"/>
                </a:schemeClr>
              </a:solidFill>
            </a:endParaRPr>
          </a:p>
        </p:txBody>
      </p:sp>
      <p:sp>
        <p:nvSpPr>
          <p:cNvPr id="18" name="正方形/長方形 17"/>
          <p:cNvSpPr/>
          <p:nvPr/>
        </p:nvSpPr>
        <p:spPr>
          <a:xfrm>
            <a:off x="98416" y="4032200"/>
            <a:ext cx="6683344" cy="5901786"/>
          </a:xfrm>
          <a:prstGeom prst="rect">
            <a:avLst/>
          </a:prstGeom>
          <a:solidFill>
            <a:srgbClr val="D4FED2"/>
          </a:solidFill>
          <a:ln w="28575">
            <a:solidFill>
              <a:schemeClr val="accent6">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sz="1400" b="1" dirty="0"/>
              <a:t>～ セ ミ ナ －プ ロ グ ラ ム </a:t>
            </a:r>
            <a:r>
              <a:rPr lang="ja-JP" altLang="en-US" sz="1400" b="1" dirty="0" smtClean="0"/>
              <a:t>～</a:t>
            </a:r>
            <a:endParaRPr lang="en-US" altLang="ja-JP" sz="1400" b="1" dirty="0" smtClean="0"/>
          </a:p>
          <a:p>
            <a:pPr algn="ctr"/>
            <a:endParaRPr lang="en-US" altLang="ja-JP" sz="1050" b="1" dirty="0" smtClean="0"/>
          </a:p>
          <a:p>
            <a:r>
              <a:rPr lang="ja-JP" altLang="ja-JP" sz="1050" b="1" u="sng" dirty="0"/>
              <a:t>　</a:t>
            </a:r>
            <a:r>
              <a:rPr lang="ja-JP" altLang="en-US" sz="1200" b="1" u="sng" dirty="0"/>
              <a:t>第一部　</a:t>
            </a:r>
            <a:r>
              <a:rPr lang="ja-JP" altLang="ja-JP" sz="1200" b="1" u="sng" dirty="0"/>
              <a:t>（</a:t>
            </a:r>
            <a:r>
              <a:rPr lang="en-US" altLang="ja-JP" sz="1200" b="1" u="sng" dirty="0" smtClean="0"/>
              <a:t>14:30-15:30</a:t>
            </a:r>
            <a:r>
              <a:rPr lang="ja-JP" altLang="ja-JP" sz="1200" b="1" u="sng" dirty="0"/>
              <a:t>）</a:t>
            </a:r>
            <a:r>
              <a:rPr lang="ja-JP" altLang="en-US" sz="1200" b="1" u="sng" dirty="0"/>
              <a:t>「</a:t>
            </a:r>
            <a:r>
              <a:rPr lang="en-US" altLang="ja-JP" sz="1200" b="1" u="sng" dirty="0"/>
              <a:t>SDG</a:t>
            </a:r>
            <a:r>
              <a:rPr lang="ja-JP" altLang="ja-JP" sz="1200" b="1" u="sng" dirty="0"/>
              <a:t>ｓとは？今</a:t>
            </a:r>
            <a:r>
              <a:rPr lang="ja-JP" altLang="ja-JP" sz="1200" b="1" u="sng" dirty="0" smtClean="0"/>
              <a:t>、企業</a:t>
            </a:r>
            <a:r>
              <a:rPr lang="ja-JP" altLang="ja-JP" sz="1200" b="1" u="sng" dirty="0"/>
              <a:t>に求められているもの</a:t>
            </a:r>
            <a:r>
              <a:rPr lang="ja-JP" altLang="en-US" sz="1200" b="1" u="sng" dirty="0"/>
              <a:t>」</a:t>
            </a:r>
            <a:r>
              <a:rPr lang="ja-JP" altLang="ja-JP" sz="1200" b="1" u="sng" dirty="0"/>
              <a:t>　</a:t>
            </a:r>
            <a:endParaRPr lang="en-US" altLang="ja-JP" sz="1200" b="1" u="sng" dirty="0" smtClean="0"/>
          </a:p>
          <a:p>
            <a:endParaRPr lang="en-US" altLang="ja-JP" sz="1200" b="1" u="sng" dirty="0"/>
          </a:p>
          <a:p>
            <a:r>
              <a:rPr lang="ja-JP" altLang="en-US" sz="1200" dirty="0"/>
              <a:t>　　講師</a:t>
            </a:r>
            <a:r>
              <a:rPr lang="ja-JP" altLang="en-US" sz="1200" dirty="0" smtClean="0">
                <a:sym typeface="Wingdings" panose="05000000000000000000" pitchFamily="2" charset="2"/>
              </a:rPr>
              <a:t>：</a:t>
            </a:r>
            <a:r>
              <a:rPr lang="ja-JP" altLang="ja-JP" sz="1200" dirty="0"/>
              <a:t>株式会社日本総合研究所　創発戦略センター　</a:t>
            </a:r>
            <a:r>
              <a:rPr lang="ja-JP" altLang="ja-JP" sz="1200" dirty="0" smtClean="0"/>
              <a:t>シニアマネジャー</a:t>
            </a:r>
            <a:r>
              <a:rPr lang="ja-JP" altLang="en-US" sz="1200" dirty="0" smtClean="0"/>
              <a:t>　</a:t>
            </a:r>
            <a:r>
              <a:rPr lang="ja-JP" altLang="ja-JP" sz="1200" dirty="0" smtClean="0"/>
              <a:t>村上</a:t>
            </a:r>
            <a:r>
              <a:rPr lang="ja-JP" altLang="ja-JP" sz="1200" dirty="0"/>
              <a:t>　</a:t>
            </a:r>
            <a:r>
              <a:rPr lang="ja-JP" altLang="ja-JP" sz="1200" dirty="0" smtClean="0"/>
              <a:t>芽</a:t>
            </a:r>
            <a:r>
              <a:rPr lang="ja-JP" altLang="en-US" sz="1200" dirty="0" smtClean="0"/>
              <a:t>氏</a:t>
            </a:r>
            <a:endParaRPr lang="en-US" altLang="ja-JP" sz="1200" dirty="0" smtClean="0"/>
          </a:p>
          <a:p>
            <a:endParaRPr lang="ja-JP" altLang="ja-JP" sz="1200" dirty="0"/>
          </a:p>
          <a:p>
            <a:r>
              <a:rPr lang="ja-JP" altLang="en-US" sz="1200" dirty="0">
                <a:sym typeface="Wingdings" panose="05000000000000000000" pitchFamily="2" charset="2"/>
              </a:rPr>
              <a:t>　</a:t>
            </a:r>
            <a:r>
              <a:rPr lang="en-US" altLang="ja-JP" sz="1200" dirty="0">
                <a:sym typeface="Wingdings" panose="05000000000000000000" pitchFamily="2" charset="2"/>
              </a:rPr>
              <a:t> </a:t>
            </a:r>
            <a:r>
              <a:rPr lang="en-US" altLang="ja-JP" sz="1200" dirty="0" smtClean="0">
                <a:sym typeface="Wingdings" panose="05000000000000000000" pitchFamily="2" charset="2"/>
              </a:rPr>
              <a:t> </a:t>
            </a:r>
            <a:r>
              <a:rPr lang="ja-JP" altLang="en-US" sz="1200" dirty="0" smtClean="0"/>
              <a:t>概要</a:t>
            </a:r>
            <a:r>
              <a:rPr lang="ja-JP" altLang="en-US" sz="1200" dirty="0"/>
              <a:t>：</a:t>
            </a:r>
            <a:r>
              <a:rPr lang="en-US" altLang="ja-JP" sz="1200" dirty="0"/>
              <a:t> </a:t>
            </a:r>
            <a:r>
              <a:rPr lang="ja-JP" altLang="en-US" sz="1200" dirty="0" smtClean="0"/>
              <a:t>企業にとって</a:t>
            </a:r>
            <a:r>
              <a:rPr lang="ja-JP" altLang="ja-JP" sz="1200" dirty="0" smtClean="0"/>
              <a:t>共通</a:t>
            </a:r>
            <a:r>
              <a:rPr lang="ja-JP" altLang="ja-JP" sz="1200" dirty="0"/>
              <a:t>言語になりつつあるＳＤＧｓの基礎知識と</a:t>
            </a:r>
            <a:r>
              <a:rPr lang="ja-JP" altLang="ja-JP" sz="1200" dirty="0" smtClean="0"/>
              <a:t>魅力</a:t>
            </a:r>
            <a:r>
              <a:rPr lang="ja-JP" altLang="en-US" sz="1200" dirty="0" smtClean="0"/>
              <a:t>を</a:t>
            </a:r>
            <a:r>
              <a:rPr lang="ja-JP" altLang="ja-JP" sz="1200" dirty="0" smtClean="0"/>
              <a:t>解説</a:t>
            </a:r>
            <a:r>
              <a:rPr lang="ja-JP" altLang="ja-JP" sz="1200" dirty="0"/>
              <a:t>します。</a:t>
            </a:r>
            <a:r>
              <a:rPr lang="ja-JP" altLang="en-US" sz="1200" dirty="0"/>
              <a:t>　　</a:t>
            </a:r>
            <a:endParaRPr lang="en-US" altLang="ja-JP" sz="1200" dirty="0" smtClean="0"/>
          </a:p>
          <a:p>
            <a:r>
              <a:rPr lang="ja-JP" altLang="en-US" sz="1200" dirty="0" smtClean="0"/>
              <a:t>　　</a:t>
            </a:r>
            <a:r>
              <a:rPr lang="en-US" altLang="ja-JP" sz="1200" dirty="0" smtClean="0"/>
              <a:t>【</a:t>
            </a:r>
            <a:r>
              <a:rPr lang="ja-JP" altLang="en-US" sz="1200" dirty="0"/>
              <a:t>講師略歴</a:t>
            </a:r>
            <a:r>
              <a:rPr lang="en-US" altLang="ja-JP" sz="1200" dirty="0" smtClean="0"/>
              <a:t>】</a:t>
            </a:r>
          </a:p>
          <a:p>
            <a:r>
              <a:rPr lang="ja-JP" altLang="en-US" sz="1200" dirty="0" smtClean="0"/>
              <a:t>　</a:t>
            </a:r>
            <a:r>
              <a:rPr lang="ja-JP" altLang="en-US" sz="1000" dirty="0" smtClean="0"/>
              <a:t>　　日本興業銀行</a:t>
            </a:r>
            <a:r>
              <a:rPr lang="ja-JP" altLang="en-US" sz="1000" dirty="0"/>
              <a:t>（</a:t>
            </a:r>
            <a:r>
              <a:rPr lang="ja-JP" altLang="en-US" sz="1000" dirty="0" smtClean="0"/>
              <a:t>現み</a:t>
            </a:r>
            <a:r>
              <a:rPr lang="ja-JP" altLang="ja-JP" sz="1000" dirty="0" smtClean="0"/>
              <a:t>ずほ</a:t>
            </a:r>
            <a:r>
              <a:rPr lang="ja-JP" altLang="en-US" sz="1000" dirty="0" smtClean="0"/>
              <a:t>銀行）</a:t>
            </a:r>
            <a:r>
              <a:rPr lang="ja-JP" altLang="ja-JP" sz="1000" dirty="0" smtClean="0"/>
              <a:t>を経て、</a:t>
            </a:r>
            <a:r>
              <a:rPr lang="en-US" altLang="ja-JP" sz="1000" dirty="0" smtClean="0"/>
              <a:t>2003</a:t>
            </a:r>
            <a:r>
              <a:rPr lang="ja-JP" altLang="ja-JP" sz="1000" dirty="0" smtClean="0"/>
              <a:t>年日本総合研究所</a:t>
            </a:r>
            <a:r>
              <a:rPr lang="ja-JP" altLang="ja-JP" sz="1000" dirty="0"/>
              <a:t>入社</a:t>
            </a:r>
            <a:r>
              <a:rPr lang="ja-JP" altLang="ja-JP" sz="1000" dirty="0" smtClean="0"/>
              <a:t>。</a:t>
            </a:r>
            <a:r>
              <a:rPr lang="ja-JP" altLang="en-US" sz="1000" dirty="0" smtClean="0"/>
              <a:t>専門分野は、</a:t>
            </a:r>
            <a:r>
              <a:rPr lang="en-US" altLang="ja-JP" sz="1000" dirty="0" smtClean="0"/>
              <a:t>ESG</a:t>
            </a:r>
            <a:r>
              <a:rPr lang="ja-JP" altLang="ja-JP" sz="1000" dirty="0" smtClean="0"/>
              <a:t>（環境</a:t>
            </a:r>
            <a:endParaRPr lang="en-US" altLang="ja-JP" sz="1000" dirty="0" smtClean="0"/>
          </a:p>
          <a:p>
            <a:r>
              <a:rPr lang="ja-JP" altLang="en-US" sz="1000" dirty="0"/>
              <a:t>　</a:t>
            </a:r>
            <a:r>
              <a:rPr lang="ja-JP" altLang="en-US" sz="1000" dirty="0" smtClean="0"/>
              <a:t>　　</a:t>
            </a:r>
            <a:r>
              <a:rPr lang="ja-JP" altLang="ja-JP" sz="1000" dirty="0" smtClean="0"/>
              <a:t>・</a:t>
            </a:r>
            <a:r>
              <a:rPr lang="ja-JP" altLang="ja-JP" sz="1000" dirty="0"/>
              <a:t>社会・</a:t>
            </a:r>
            <a:r>
              <a:rPr lang="ja-JP" altLang="ja-JP" sz="1000" dirty="0" smtClean="0"/>
              <a:t>ガバナンス</a:t>
            </a:r>
            <a:r>
              <a:rPr lang="ja-JP" altLang="ja-JP" sz="1000" dirty="0"/>
              <a:t>）投資、気候</a:t>
            </a:r>
            <a:r>
              <a:rPr lang="ja-JP" altLang="ja-JP" sz="1000" dirty="0" smtClean="0"/>
              <a:t>変動</a:t>
            </a:r>
            <a:r>
              <a:rPr lang="ja-JP" altLang="en-US" sz="1000" dirty="0" smtClean="0"/>
              <a:t>と</a:t>
            </a:r>
            <a:r>
              <a:rPr lang="ja-JP" altLang="ja-JP" sz="1000" dirty="0" smtClean="0"/>
              <a:t>金融</a:t>
            </a:r>
            <a:r>
              <a:rPr lang="ja-JP" altLang="en-US" sz="1000" dirty="0" smtClean="0"/>
              <a:t>、</a:t>
            </a:r>
            <a:r>
              <a:rPr lang="en-US" altLang="ja-JP" sz="1000" dirty="0" smtClean="0"/>
              <a:t>SDGs</a:t>
            </a:r>
            <a:r>
              <a:rPr lang="ja-JP" altLang="en-US" sz="1000" dirty="0" err="1" smtClean="0"/>
              <a:t>、</a:t>
            </a:r>
            <a:r>
              <a:rPr lang="ja-JP" altLang="en-US" sz="1000" dirty="0" smtClean="0"/>
              <a:t>子どもの参加論な</a:t>
            </a:r>
            <a:r>
              <a:rPr lang="ja-JP" altLang="ja-JP" sz="1000" dirty="0" smtClean="0"/>
              <a:t>ど。</a:t>
            </a:r>
            <a:endParaRPr lang="en-US" altLang="ja-JP" sz="1000" dirty="0" smtClean="0"/>
          </a:p>
          <a:p>
            <a:r>
              <a:rPr lang="ja-JP" altLang="en-US" sz="1000" dirty="0"/>
              <a:t>　</a:t>
            </a:r>
            <a:r>
              <a:rPr lang="ja-JP" altLang="en-US" sz="1000" dirty="0" smtClean="0"/>
              <a:t>　　著書</a:t>
            </a:r>
            <a:r>
              <a:rPr lang="ja-JP" altLang="ja-JP" sz="1000" dirty="0" smtClean="0"/>
              <a:t>に</a:t>
            </a:r>
            <a:r>
              <a:rPr lang="ja-JP" altLang="ja-JP" sz="1000" dirty="0"/>
              <a:t>『</a:t>
            </a:r>
            <a:r>
              <a:rPr lang="en-US" altLang="ja-JP" sz="1000" dirty="0"/>
              <a:t>SDGs</a:t>
            </a:r>
            <a:r>
              <a:rPr lang="ja-JP" altLang="ja-JP" sz="1000" dirty="0"/>
              <a:t>入門』（</a:t>
            </a:r>
            <a:r>
              <a:rPr lang="en-US" altLang="ja-JP" sz="1000" dirty="0"/>
              <a:t>2019</a:t>
            </a:r>
            <a:r>
              <a:rPr lang="ja-JP" altLang="ja-JP" sz="1000" dirty="0"/>
              <a:t>年／日本経済</a:t>
            </a:r>
            <a:r>
              <a:rPr lang="ja-JP" altLang="ja-JP" sz="1000" dirty="0" smtClean="0"/>
              <a:t>新聞出版社</a:t>
            </a:r>
            <a:r>
              <a:rPr lang="ja-JP" altLang="en-US" sz="1000" dirty="0" smtClean="0"/>
              <a:t>、共著</a:t>
            </a:r>
            <a:r>
              <a:rPr lang="ja-JP" altLang="ja-JP" sz="1000" dirty="0" smtClean="0"/>
              <a:t>）</a:t>
            </a:r>
            <a:r>
              <a:rPr lang="ja-JP" altLang="en-US" sz="1000" dirty="0" smtClean="0"/>
              <a:t>など</a:t>
            </a:r>
            <a:r>
              <a:rPr lang="ja-JP" altLang="ja-JP" sz="1000" dirty="0" smtClean="0"/>
              <a:t>が</a:t>
            </a:r>
            <a:r>
              <a:rPr lang="ja-JP" altLang="ja-JP" sz="1000" dirty="0"/>
              <a:t>ある</a:t>
            </a:r>
            <a:r>
              <a:rPr lang="ja-JP" altLang="ja-JP" sz="1000" dirty="0" smtClean="0"/>
              <a:t>。</a:t>
            </a:r>
            <a:r>
              <a:rPr lang="en-US" altLang="ja-JP" sz="1000" dirty="0" smtClean="0"/>
              <a:t>SDG</a:t>
            </a:r>
            <a:r>
              <a:rPr lang="ja-JP" altLang="en-US" sz="1000" dirty="0" err="1" smtClean="0"/>
              <a:t>ｓ</a:t>
            </a:r>
            <a:r>
              <a:rPr lang="ja-JP" altLang="en-US" sz="1000" dirty="0" smtClean="0"/>
              <a:t>とビジネスに関する</a:t>
            </a:r>
            <a:endParaRPr lang="en-US" altLang="ja-JP" sz="1000" dirty="0" smtClean="0"/>
          </a:p>
          <a:p>
            <a:r>
              <a:rPr lang="ja-JP" altLang="en-US" sz="1000" dirty="0"/>
              <a:t>　</a:t>
            </a:r>
            <a:r>
              <a:rPr lang="ja-JP" altLang="en-US" sz="1000" dirty="0" smtClean="0"/>
              <a:t>　　多くの講演会で講師を務める。</a:t>
            </a:r>
            <a:endParaRPr lang="ja-JP" altLang="ja-JP" sz="1000" dirty="0"/>
          </a:p>
          <a:p>
            <a:r>
              <a:rPr lang="ja-JP" altLang="en-US" sz="1200" dirty="0" smtClean="0"/>
              <a:t>　　</a:t>
            </a:r>
            <a:endParaRPr lang="en-US" altLang="ja-JP" sz="1200" dirty="0"/>
          </a:p>
          <a:p>
            <a:r>
              <a:rPr lang="ja-JP" altLang="en-US" sz="1200" b="1" u="sng" dirty="0"/>
              <a:t>　休憩（</a:t>
            </a:r>
            <a:r>
              <a:rPr lang="en-US" altLang="ja-JP" sz="1200" b="1" u="sng" dirty="0"/>
              <a:t>10</a:t>
            </a:r>
            <a:r>
              <a:rPr lang="ja-JP" altLang="en-US" sz="1200" b="1" u="sng" dirty="0"/>
              <a:t>分）</a:t>
            </a:r>
            <a:endParaRPr lang="en-US" altLang="ja-JP" sz="1200" b="1" u="sng" dirty="0"/>
          </a:p>
          <a:p>
            <a:endParaRPr lang="en-US" altLang="ja-JP" sz="1200" b="1" u="sng" dirty="0"/>
          </a:p>
          <a:p>
            <a:r>
              <a:rPr lang="ja-JP" altLang="en-US" sz="1200" b="1" u="sng" dirty="0"/>
              <a:t>　第二部　</a:t>
            </a:r>
            <a:r>
              <a:rPr lang="ja-JP" altLang="ja-JP" sz="1200" b="1" u="sng" dirty="0"/>
              <a:t>（</a:t>
            </a:r>
            <a:r>
              <a:rPr lang="en-US" altLang="ja-JP" sz="1200" b="1" u="sng" dirty="0" smtClean="0"/>
              <a:t>15:40-16:40</a:t>
            </a:r>
            <a:r>
              <a:rPr lang="ja-JP" altLang="ja-JP" sz="1200" b="1" u="sng" dirty="0"/>
              <a:t>）　</a:t>
            </a:r>
            <a:r>
              <a:rPr lang="ja-JP" altLang="en-US" sz="1200" b="1" u="sng" dirty="0"/>
              <a:t>「</a:t>
            </a:r>
            <a:r>
              <a:rPr lang="ja-JP" altLang="ja-JP" sz="1200" b="1" u="sng" dirty="0" smtClean="0"/>
              <a:t>企業</a:t>
            </a:r>
            <a:r>
              <a:rPr lang="ja-JP" altLang="ja-JP" sz="1200" b="1" u="sng" dirty="0"/>
              <a:t>にとって必要なＳＤＧｓと</a:t>
            </a:r>
            <a:r>
              <a:rPr lang="ja-JP" altLang="ja-JP" sz="1200" b="1" u="sng" dirty="0" smtClean="0"/>
              <a:t>法務</a:t>
            </a:r>
            <a:r>
              <a:rPr lang="ja-JP" altLang="en-US" sz="1200" b="1" u="sng" dirty="0" smtClean="0"/>
              <a:t>と取</a:t>
            </a:r>
            <a:r>
              <a:rPr lang="ja-JP" altLang="en-US" sz="1200" b="1" u="sng" dirty="0"/>
              <a:t>り</a:t>
            </a:r>
            <a:r>
              <a:rPr lang="ja-JP" altLang="en-US" sz="1200" b="1" u="sng" dirty="0" smtClean="0"/>
              <a:t>組み事例の紹介」</a:t>
            </a:r>
            <a:endParaRPr lang="en-US" altLang="ja-JP" sz="1200" b="1" u="sng" dirty="0" smtClean="0"/>
          </a:p>
          <a:p>
            <a:endParaRPr lang="ja-JP" altLang="ja-JP" sz="1200" b="1" u="sng" dirty="0"/>
          </a:p>
          <a:p>
            <a:r>
              <a:rPr lang="ja-JP" altLang="en-US" sz="1200" dirty="0" smtClean="0"/>
              <a:t>　　 </a:t>
            </a:r>
            <a:r>
              <a:rPr lang="ja-JP" altLang="ja-JP" sz="1200" dirty="0" smtClean="0"/>
              <a:t>講師</a:t>
            </a:r>
            <a:r>
              <a:rPr lang="ja-JP" altLang="en-US" sz="1200" dirty="0" smtClean="0"/>
              <a:t>：</a:t>
            </a:r>
            <a:r>
              <a:rPr lang="en-US" altLang="ja-JP" sz="1200" dirty="0" smtClean="0"/>
              <a:t>S</a:t>
            </a:r>
            <a:r>
              <a:rPr lang="ja-JP" altLang="en-US" sz="1200" dirty="0" smtClean="0"/>
              <a:t>＆</a:t>
            </a:r>
            <a:r>
              <a:rPr lang="en-US" altLang="ja-JP" sz="1200" dirty="0" smtClean="0"/>
              <a:t>W</a:t>
            </a:r>
            <a:r>
              <a:rPr lang="ja-JP" altLang="ja-JP" sz="1200" dirty="0" smtClean="0"/>
              <a:t>国際法律事務所　弁護士</a:t>
            </a:r>
            <a:r>
              <a:rPr lang="ja-JP" altLang="en-US" sz="1200" dirty="0"/>
              <a:t> </a:t>
            </a:r>
            <a:r>
              <a:rPr lang="ja-JP" altLang="ja-JP" sz="1200" dirty="0" smtClean="0"/>
              <a:t>河野雄介</a:t>
            </a:r>
            <a:r>
              <a:rPr lang="ja-JP" altLang="en-US" sz="1200" dirty="0" smtClean="0"/>
              <a:t>氏、弁護士 </a:t>
            </a:r>
            <a:r>
              <a:rPr lang="ja-JP" altLang="ja-JP" sz="1200" dirty="0" smtClean="0"/>
              <a:t>三村雅一</a:t>
            </a:r>
            <a:r>
              <a:rPr lang="ja-JP" altLang="en-US" sz="1200" dirty="0" smtClean="0"/>
              <a:t>氏</a:t>
            </a:r>
            <a:endParaRPr lang="en-US" altLang="ja-JP" sz="1200" dirty="0" smtClean="0"/>
          </a:p>
          <a:p>
            <a:endParaRPr lang="en-US" altLang="ja-JP" sz="1200" dirty="0" smtClean="0"/>
          </a:p>
          <a:p>
            <a:r>
              <a:rPr lang="ja-JP" altLang="en-US" sz="1200" dirty="0"/>
              <a:t>　　 </a:t>
            </a:r>
            <a:r>
              <a:rPr lang="ja-JP" altLang="ja-JP" sz="1200" dirty="0"/>
              <a:t>概要</a:t>
            </a:r>
            <a:r>
              <a:rPr lang="ja-JP" altLang="en-US" sz="1200" dirty="0" smtClean="0"/>
              <a:t>：</a:t>
            </a:r>
            <a:r>
              <a:rPr lang="ja-JP" altLang="ja-JP" sz="1200" dirty="0" smtClean="0"/>
              <a:t>労働、人権、贈賄防止、サプライチェーンにおける環境・社会配慮と</a:t>
            </a:r>
            <a:endParaRPr lang="en-US" altLang="ja-JP" sz="1200" dirty="0" smtClean="0"/>
          </a:p>
          <a:p>
            <a:r>
              <a:rPr lang="en-US" altLang="ja-JP" sz="1200" dirty="0"/>
              <a:t> </a:t>
            </a:r>
            <a:r>
              <a:rPr lang="en-US" altLang="ja-JP" sz="1200" dirty="0" smtClean="0"/>
              <a:t>                 </a:t>
            </a:r>
            <a:r>
              <a:rPr lang="ja-JP" altLang="ja-JP" sz="1200" dirty="0" smtClean="0"/>
              <a:t>いったコンプライアンスなど企業にとって必要なＳＤＧｓと法務に関連</a:t>
            </a:r>
            <a:endParaRPr lang="en-US" altLang="ja-JP" sz="1200" dirty="0" smtClean="0"/>
          </a:p>
          <a:p>
            <a:r>
              <a:rPr lang="en-US" altLang="ja-JP" sz="1200" dirty="0"/>
              <a:t> </a:t>
            </a:r>
            <a:r>
              <a:rPr lang="en-US" altLang="ja-JP" sz="1200" dirty="0" smtClean="0"/>
              <a:t>                </a:t>
            </a:r>
            <a:r>
              <a:rPr lang="ja-JP" altLang="ja-JP" sz="1200" dirty="0" smtClean="0"/>
              <a:t>する諸問題及び、</a:t>
            </a:r>
            <a:r>
              <a:rPr lang="ja-JP" altLang="en-US" sz="1200" dirty="0" smtClean="0"/>
              <a:t>その対策を</a:t>
            </a:r>
            <a:r>
              <a:rPr lang="ja-JP" altLang="ja-JP" sz="1200" dirty="0" smtClean="0"/>
              <a:t>具体的事例</a:t>
            </a:r>
            <a:r>
              <a:rPr lang="ja-JP" altLang="en-US" sz="1200" dirty="0" smtClean="0"/>
              <a:t>とともに紹介します</a:t>
            </a:r>
            <a:r>
              <a:rPr lang="ja-JP" altLang="ja-JP" sz="1200" dirty="0" smtClean="0"/>
              <a:t>。</a:t>
            </a:r>
            <a:r>
              <a:rPr lang="en-US" altLang="ja-JP" sz="1200" dirty="0" smtClean="0"/>
              <a:t>  </a:t>
            </a:r>
          </a:p>
          <a:p>
            <a:r>
              <a:rPr lang="ja-JP" altLang="en-US" sz="1200" dirty="0" smtClean="0"/>
              <a:t>　　</a:t>
            </a:r>
            <a:r>
              <a:rPr lang="en-US" altLang="ja-JP" sz="1200" dirty="0" smtClean="0"/>
              <a:t>  </a:t>
            </a:r>
            <a:r>
              <a:rPr lang="en-US" altLang="ja-JP" sz="1200" dirty="0"/>
              <a:t>【</a:t>
            </a:r>
            <a:r>
              <a:rPr lang="ja-JP" altLang="en-US" sz="1200" dirty="0"/>
              <a:t>講師略歴</a:t>
            </a:r>
            <a:r>
              <a:rPr lang="en-US" altLang="ja-JP" sz="1200" dirty="0" smtClean="0"/>
              <a:t>】</a:t>
            </a:r>
            <a:r>
              <a:rPr lang="ja-JP" altLang="ja-JP" sz="1200" b="1" u="sng" dirty="0"/>
              <a:t> </a:t>
            </a:r>
            <a:endParaRPr lang="en-US" altLang="ja-JP" sz="1200" b="1" u="sng" dirty="0" smtClean="0"/>
          </a:p>
          <a:p>
            <a:r>
              <a:rPr lang="ja-JP" altLang="en-US" sz="1200" dirty="0" smtClean="0"/>
              <a:t>　　</a:t>
            </a:r>
            <a:r>
              <a:rPr lang="ja-JP" altLang="en-US" sz="1000" dirty="0" smtClean="0"/>
              <a:t>　　・</a:t>
            </a:r>
            <a:r>
              <a:rPr lang="ja-JP" altLang="ja-JP" sz="1000" dirty="0" smtClean="0"/>
              <a:t>河野</a:t>
            </a:r>
            <a:r>
              <a:rPr lang="ja-JP" altLang="ja-JP" sz="1000" dirty="0"/>
              <a:t>雄介</a:t>
            </a:r>
            <a:r>
              <a:rPr lang="ja-JP" altLang="en-US" sz="1000" dirty="0" smtClean="0"/>
              <a:t>氏：</a:t>
            </a:r>
            <a:r>
              <a:rPr lang="en-US" altLang="ja-JP" sz="1000" dirty="0" smtClean="0"/>
              <a:t>S</a:t>
            </a:r>
            <a:r>
              <a:rPr lang="ja-JP" altLang="en-US" sz="1000" dirty="0" smtClean="0"/>
              <a:t>＆</a:t>
            </a:r>
            <a:r>
              <a:rPr lang="en-US" altLang="ja-JP" sz="1000" dirty="0" smtClean="0"/>
              <a:t>W</a:t>
            </a:r>
            <a:r>
              <a:rPr lang="ja-JP" altLang="ja-JP" sz="1000" dirty="0" smtClean="0"/>
              <a:t>国際</a:t>
            </a:r>
            <a:r>
              <a:rPr lang="ja-JP" altLang="ja-JP" sz="1000" dirty="0"/>
              <a:t>法律事務所</a:t>
            </a:r>
            <a:r>
              <a:rPr lang="ja-JP" altLang="ja-JP" sz="1000" dirty="0" smtClean="0"/>
              <a:t>マネージングパートナー</a:t>
            </a:r>
            <a:endParaRPr lang="en-US" altLang="ja-JP" sz="1000" dirty="0" smtClean="0"/>
          </a:p>
          <a:p>
            <a:r>
              <a:rPr lang="en-US" altLang="ja-JP" sz="1000" dirty="0"/>
              <a:t> </a:t>
            </a:r>
            <a:r>
              <a:rPr lang="en-US" altLang="ja-JP" sz="1000" dirty="0" smtClean="0"/>
              <a:t>                                     </a:t>
            </a:r>
            <a:r>
              <a:rPr lang="ja-JP" altLang="ja-JP" sz="1000" dirty="0" smtClean="0"/>
              <a:t>（</a:t>
            </a:r>
            <a:r>
              <a:rPr lang="ja-JP" altLang="ja-JP" sz="1000" dirty="0"/>
              <a:t>日本国弁護士、</a:t>
            </a:r>
            <a:r>
              <a:rPr lang="ja-JP" altLang="ja-JP" sz="1000" dirty="0" smtClean="0"/>
              <a:t>ニューヨーク州弁護士</a:t>
            </a:r>
            <a:r>
              <a:rPr lang="ja-JP" altLang="ja-JP" sz="1000" dirty="0"/>
              <a:t>）</a:t>
            </a:r>
            <a:r>
              <a:rPr lang="ja-JP" altLang="ja-JP" sz="1000" dirty="0" smtClean="0"/>
              <a:t>。</a:t>
            </a:r>
            <a:endParaRPr lang="en-US" altLang="ja-JP" sz="1000" dirty="0" smtClean="0"/>
          </a:p>
          <a:p>
            <a:r>
              <a:rPr lang="ja-JP" altLang="en-US" sz="1000" dirty="0"/>
              <a:t>　</a:t>
            </a:r>
            <a:r>
              <a:rPr lang="ja-JP" altLang="en-US" sz="1000" dirty="0" smtClean="0"/>
              <a:t>　　　　　　　　　　　　</a:t>
            </a:r>
            <a:r>
              <a:rPr lang="ja-JP" altLang="ja-JP" sz="1000" dirty="0" smtClean="0"/>
              <a:t>米国</a:t>
            </a:r>
            <a:r>
              <a:rPr lang="ja-JP" altLang="ja-JP" sz="1000" dirty="0"/>
              <a:t>、ベトナム、中国の法律事務所における実務経験があり、</a:t>
            </a:r>
            <a:r>
              <a:rPr lang="en-US" altLang="ja-JP" sz="1000" dirty="0"/>
              <a:t>ASEAN</a:t>
            </a:r>
            <a:r>
              <a:rPr lang="ja-JP" altLang="ja-JP" sz="1000" dirty="0"/>
              <a:t>各国</a:t>
            </a:r>
            <a:r>
              <a:rPr lang="ja-JP" altLang="ja-JP" sz="1000" dirty="0" smtClean="0"/>
              <a:t>や</a:t>
            </a:r>
            <a:endParaRPr lang="en-US" altLang="ja-JP" sz="1000" dirty="0" smtClean="0"/>
          </a:p>
          <a:p>
            <a:r>
              <a:rPr lang="en-US" altLang="ja-JP" sz="1000" dirty="0"/>
              <a:t> </a:t>
            </a:r>
            <a:r>
              <a:rPr lang="en-US" altLang="ja-JP" sz="1000" dirty="0" smtClean="0"/>
              <a:t>                                      </a:t>
            </a:r>
            <a:r>
              <a:rPr lang="ja-JP" altLang="ja-JP" sz="1000" dirty="0" smtClean="0"/>
              <a:t>中国</a:t>
            </a:r>
            <a:r>
              <a:rPr lang="ja-JP" altLang="ja-JP" sz="1000" dirty="0"/>
              <a:t>を</a:t>
            </a:r>
            <a:r>
              <a:rPr lang="ja-JP" altLang="ja-JP" sz="1000" dirty="0" smtClean="0"/>
              <a:t>中心</a:t>
            </a:r>
            <a:r>
              <a:rPr lang="ja-JP" altLang="ja-JP" sz="1000" dirty="0"/>
              <a:t>と</a:t>
            </a:r>
            <a:r>
              <a:rPr lang="ja-JP" altLang="ja-JP" sz="1000" dirty="0" smtClean="0"/>
              <a:t>した渉外</a:t>
            </a:r>
            <a:r>
              <a:rPr lang="ja-JP" altLang="ja-JP" sz="1000" dirty="0"/>
              <a:t>案件に日常的に従事している</a:t>
            </a:r>
            <a:r>
              <a:rPr lang="ja-JP" altLang="ja-JP" sz="1000" dirty="0" smtClean="0"/>
              <a:t>。</a:t>
            </a:r>
            <a:endParaRPr lang="en-US" altLang="ja-JP" sz="1000" dirty="0" smtClean="0"/>
          </a:p>
          <a:p>
            <a:r>
              <a:rPr lang="ja-JP" altLang="en-US" sz="1000" dirty="0" smtClean="0"/>
              <a:t>　　　　・</a:t>
            </a:r>
            <a:r>
              <a:rPr lang="ja-JP" altLang="ja-JP" sz="1000" dirty="0" smtClean="0"/>
              <a:t>三村</a:t>
            </a:r>
            <a:r>
              <a:rPr lang="ja-JP" altLang="ja-JP" sz="1000" dirty="0"/>
              <a:t>雅一</a:t>
            </a:r>
            <a:r>
              <a:rPr lang="ja-JP" altLang="en-US" sz="1000" dirty="0" smtClean="0"/>
              <a:t>氏：</a:t>
            </a:r>
            <a:r>
              <a:rPr lang="en-US" altLang="ja-JP" sz="1000" dirty="0" smtClean="0"/>
              <a:t>S</a:t>
            </a:r>
            <a:r>
              <a:rPr lang="ja-JP" altLang="en-US" sz="1000" dirty="0" smtClean="0"/>
              <a:t>＆</a:t>
            </a:r>
            <a:r>
              <a:rPr lang="en-US" altLang="ja-JP" sz="1000" dirty="0" smtClean="0"/>
              <a:t>W</a:t>
            </a:r>
            <a:r>
              <a:rPr lang="ja-JP" altLang="ja-JP" sz="1000" dirty="0" smtClean="0"/>
              <a:t>国際</a:t>
            </a:r>
            <a:r>
              <a:rPr lang="ja-JP" altLang="ja-JP" sz="1000" dirty="0"/>
              <a:t>法律事務所</a:t>
            </a:r>
            <a:r>
              <a:rPr lang="ja-JP" altLang="ja-JP" sz="1000" dirty="0" smtClean="0"/>
              <a:t>マネージングパートナー</a:t>
            </a:r>
            <a:endParaRPr lang="en-US" altLang="ja-JP" sz="1000" dirty="0" smtClean="0"/>
          </a:p>
          <a:p>
            <a:r>
              <a:rPr lang="en-US" altLang="ja-JP" sz="1000" dirty="0"/>
              <a:t> </a:t>
            </a:r>
            <a:r>
              <a:rPr lang="en-US" altLang="ja-JP" sz="1000" dirty="0" smtClean="0"/>
              <a:t>                                      </a:t>
            </a:r>
            <a:r>
              <a:rPr lang="ja-JP" altLang="ja-JP" sz="1000" dirty="0" smtClean="0"/>
              <a:t>（</a:t>
            </a:r>
            <a:r>
              <a:rPr lang="ja-JP" altLang="ja-JP" sz="1000" dirty="0"/>
              <a:t>日本国弁護士</a:t>
            </a:r>
            <a:r>
              <a:rPr lang="ja-JP" altLang="ja-JP" sz="1000" dirty="0" smtClean="0"/>
              <a:t>）</a:t>
            </a:r>
            <a:endParaRPr lang="en-US" altLang="ja-JP" sz="1000" dirty="0" smtClean="0"/>
          </a:p>
          <a:p>
            <a:r>
              <a:rPr lang="ja-JP" altLang="en-US" sz="1000" dirty="0"/>
              <a:t>　</a:t>
            </a:r>
            <a:r>
              <a:rPr lang="ja-JP" altLang="en-US" sz="1000" dirty="0" smtClean="0"/>
              <a:t>　　　　　　　　　　　　</a:t>
            </a:r>
            <a:r>
              <a:rPr lang="ja-JP" altLang="ja-JP" sz="1000" dirty="0" smtClean="0"/>
              <a:t>国内外を問わず</a:t>
            </a:r>
            <a:r>
              <a:rPr lang="ja-JP" altLang="ja-JP" sz="1000" dirty="0"/>
              <a:t>、中小企業を中心に、企業のコンプライアンスに関連する業務に従事。インドネシア</a:t>
            </a:r>
            <a:r>
              <a:rPr lang="ja-JP" altLang="ja-JP" sz="1000" dirty="0" smtClean="0"/>
              <a:t>の</a:t>
            </a:r>
            <a:endParaRPr lang="en-US" altLang="ja-JP" sz="1000" dirty="0" smtClean="0"/>
          </a:p>
          <a:p>
            <a:r>
              <a:rPr lang="ja-JP" altLang="en-US" sz="1000" dirty="0"/>
              <a:t>　</a:t>
            </a:r>
            <a:r>
              <a:rPr lang="ja-JP" altLang="en-US" sz="1000" dirty="0" smtClean="0"/>
              <a:t>　　　　　　　　　　　　</a:t>
            </a:r>
            <a:r>
              <a:rPr lang="ja-JP" altLang="ja-JP" sz="1000" dirty="0" smtClean="0"/>
              <a:t>法律</a:t>
            </a:r>
            <a:r>
              <a:rPr lang="ja-JP" altLang="ja-JP" sz="1000" dirty="0"/>
              <a:t>事務所での実務経験を有する。</a:t>
            </a:r>
          </a:p>
          <a:p>
            <a:endParaRPr lang="en-US" altLang="ja-JP" sz="1050" dirty="0"/>
          </a:p>
          <a:p>
            <a:r>
              <a:rPr lang="ja-JP" altLang="en-US" sz="1050" dirty="0"/>
              <a:t>　</a:t>
            </a:r>
            <a:r>
              <a:rPr lang="ja-JP" altLang="en-US" sz="1050" b="1" u="sng" dirty="0" smtClean="0"/>
              <a:t>質疑応答</a:t>
            </a:r>
            <a:r>
              <a:rPr lang="en-US" altLang="ja-JP" sz="1050" b="1" u="sng" dirty="0" smtClean="0"/>
              <a:t>(16:40-17:00</a:t>
            </a:r>
            <a:r>
              <a:rPr lang="ja-JP" altLang="en-US" sz="1050" b="1" u="sng" dirty="0"/>
              <a:t>）</a:t>
            </a:r>
            <a:endParaRPr lang="en-US" altLang="ja-JP" sz="1050" b="1" u="sng" dirty="0"/>
          </a:p>
          <a:p>
            <a:r>
              <a:rPr lang="ja-JP" altLang="en-US" sz="1050" b="1" dirty="0"/>
              <a:t>　</a:t>
            </a:r>
            <a:r>
              <a:rPr lang="ja-JP" altLang="en-US" sz="1050" dirty="0"/>
              <a:t>　　　　　　　　　　　　　　　　　　　　　　　　　　　　　　　　　　　</a:t>
            </a:r>
            <a:endParaRPr lang="en-US" altLang="ja-JP" sz="1050" dirty="0"/>
          </a:p>
          <a:p>
            <a:r>
              <a:rPr lang="en-US" altLang="ja-JP" sz="1050" dirty="0"/>
              <a:t> </a:t>
            </a:r>
            <a:endParaRPr lang="ja-JP" altLang="ja-JP" sz="1050" dirty="0"/>
          </a:p>
          <a:p>
            <a:endParaRPr lang="en-US" altLang="ja-JP" sz="1050" dirty="0"/>
          </a:p>
        </p:txBody>
      </p:sp>
      <p:sp>
        <p:nvSpPr>
          <p:cNvPr id="14" name="テキスト ボックス 13"/>
          <p:cNvSpPr txBox="1"/>
          <p:nvPr/>
        </p:nvSpPr>
        <p:spPr>
          <a:xfrm>
            <a:off x="173921" y="149562"/>
            <a:ext cx="2503874" cy="369332"/>
          </a:xfrm>
          <a:prstGeom prst="rect">
            <a:avLst/>
          </a:prstGeom>
          <a:solidFill>
            <a:srgbClr val="FF99FF"/>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1400" dirty="0">
                <a:solidFill>
                  <a:schemeClr val="tx1"/>
                </a:solidFill>
              </a:rPr>
              <a:t>　　</a:t>
            </a:r>
            <a:r>
              <a:rPr kumimoji="1" lang="ja-JP" altLang="en-US" b="1" dirty="0">
                <a:solidFill>
                  <a:schemeClr val="tx1"/>
                </a:solidFill>
              </a:rPr>
              <a:t>参  加  者  募  集 </a:t>
            </a:r>
            <a:r>
              <a:rPr kumimoji="1" lang="en-US" altLang="ja-JP" b="1" dirty="0">
                <a:solidFill>
                  <a:schemeClr val="tx1"/>
                </a:solidFill>
              </a:rPr>
              <a:t>!!</a:t>
            </a:r>
            <a:r>
              <a:rPr lang="ja-JP" altLang="en-US" b="1" dirty="0">
                <a:solidFill>
                  <a:schemeClr val="tx1"/>
                </a:solidFill>
              </a:rPr>
              <a:t>　</a:t>
            </a:r>
            <a:endParaRPr kumimoji="1" lang="ja-JP" altLang="en-US" b="1" dirty="0">
              <a:solidFill>
                <a:schemeClr val="tx1"/>
              </a:solidFill>
            </a:endParaRPr>
          </a:p>
        </p:txBody>
      </p:sp>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16" name="正方形/長方形 15"/>
          <p:cNvSpPr/>
          <p:nvPr/>
        </p:nvSpPr>
        <p:spPr>
          <a:xfrm>
            <a:off x="173921" y="1617832"/>
            <a:ext cx="6527340" cy="461665"/>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en-US" sz="1050" dirty="0" smtClean="0">
                <a:solidFill>
                  <a:schemeClr val="tx2">
                    <a:lumMod val="50000"/>
                  </a:schemeClr>
                </a:solidFill>
              </a:rPr>
              <a:t>　</a:t>
            </a:r>
            <a:r>
              <a:rPr lang="ja-JP" altLang="ja-JP" sz="1200" dirty="0" smtClean="0">
                <a:solidFill>
                  <a:schemeClr val="tx2">
                    <a:lumMod val="50000"/>
                  </a:schemeClr>
                </a:solidFill>
              </a:rPr>
              <a:t>本セミナー</a:t>
            </a:r>
            <a:r>
              <a:rPr lang="ja-JP" altLang="ja-JP" sz="1200" dirty="0">
                <a:solidFill>
                  <a:schemeClr val="tx2">
                    <a:lumMod val="50000"/>
                  </a:schemeClr>
                </a:solidFill>
              </a:rPr>
              <a:t>では、</a:t>
            </a:r>
            <a:r>
              <a:rPr lang="en-US" altLang="ja-JP" sz="1200" dirty="0">
                <a:solidFill>
                  <a:schemeClr val="tx2">
                    <a:lumMod val="50000"/>
                  </a:schemeClr>
                </a:solidFill>
              </a:rPr>
              <a:t>SDGs</a:t>
            </a:r>
            <a:r>
              <a:rPr lang="ja-JP" altLang="ja-JP" sz="1200" dirty="0">
                <a:solidFill>
                  <a:schemeClr val="tx2">
                    <a:lumMod val="50000"/>
                  </a:schemeClr>
                </a:solidFill>
              </a:rPr>
              <a:t>に関する基礎知識や</a:t>
            </a:r>
            <a:r>
              <a:rPr lang="ja-JP" altLang="ja-JP" sz="1200" dirty="0" smtClean="0">
                <a:solidFill>
                  <a:schemeClr val="tx2">
                    <a:lumMod val="50000"/>
                  </a:schemeClr>
                </a:solidFill>
              </a:rPr>
              <a:t>、</a:t>
            </a:r>
            <a:r>
              <a:rPr lang="ja-JP" altLang="en-US" sz="1200" dirty="0">
                <a:solidFill>
                  <a:schemeClr val="tx2">
                    <a:lumMod val="50000"/>
                  </a:schemeClr>
                </a:solidFill>
              </a:rPr>
              <a:t>サプライチェーン</a:t>
            </a:r>
            <a:r>
              <a:rPr lang="ja-JP" altLang="en-US" sz="1200" dirty="0" smtClean="0">
                <a:solidFill>
                  <a:schemeClr val="tx2">
                    <a:lumMod val="50000"/>
                  </a:schemeClr>
                </a:solidFill>
              </a:rPr>
              <a:t>での対応、金融機関等でのファイナ　ンス、行政機関における支援の動向など</a:t>
            </a:r>
            <a:r>
              <a:rPr lang="ja-JP" altLang="ja-JP" sz="1200" dirty="0" smtClean="0">
                <a:solidFill>
                  <a:schemeClr val="tx2">
                    <a:lumMod val="50000"/>
                  </a:schemeClr>
                </a:solidFill>
              </a:rPr>
              <a:t>、</a:t>
            </a:r>
            <a:r>
              <a:rPr lang="en-US" altLang="ja-JP" sz="1200" dirty="0" smtClean="0">
                <a:solidFill>
                  <a:schemeClr val="tx2">
                    <a:lumMod val="50000"/>
                  </a:schemeClr>
                </a:solidFill>
              </a:rPr>
              <a:t>SDGs</a:t>
            </a:r>
            <a:r>
              <a:rPr lang="ja-JP" altLang="ja-JP" sz="1200" dirty="0">
                <a:solidFill>
                  <a:schemeClr val="tx2">
                    <a:lumMod val="50000"/>
                  </a:schemeClr>
                </a:solidFill>
              </a:rPr>
              <a:t>に</a:t>
            </a:r>
            <a:r>
              <a:rPr lang="ja-JP" altLang="ja-JP" sz="1200" dirty="0" smtClean="0">
                <a:solidFill>
                  <a:schemeClr val="tx2">
                    <a:lumMod val="50000"/>
                  </a:schemeClr>
                </a:solidFill>
              </a:rPr>
              <a:t>関する</a:t>
            </a:r>
            <a:r>
              <a:rPr lang="ja-JP" altLang="en-US" sz="1200" dirty="0" smtClean="0">
                <a:solidFill>
                  <a:schemeClr val="tx2">
                    <a:lumMod val="50000"/>
                  </a:schemeClr>
                </a:solidFill>
              </a:rPr>
              <a:t>現状や</a:t>
            </a:r>
            <a:r>
              <a:rPr lang="ja-JP" altLang="ja-JP" sz="1200" dirty="0" smtClean="0">
                <a:solidFill>
                  <a:schemeClr val="tx2">
                    <a:lumMod val="50000"/>
                  </a:schemeClr>
                </a:solidFill>
              </a:rPr>
              <a:t>法務</a:t>
            </a:r>
            <a:r>
              <a:rPr lang="ja-JP" altLang="ja-JP" sz="1200" dirty="0">
                <a:solidFill>
                  <a:schemeClr val="tx2">
                    <a:lumMod val="50000"/>
                  </a:schemeClr>
                </a:solidFill>
              </a:rPr>
              <a:t>の最新動向等を</a:t>
            </a:r>
            <a:r>
              <a:rPr lang="ja-JP" altLang="ja-JP" sz="1200" dirty="0" smtClean="0">
                <a:solidFill>
                  <a:schemeClr val="tx2">
                    <a:lumMod val="50000"/>
                  </a:schemeClr>
                </a:solidFill>
              </a:rPr>
              <a:t>解説</a:t>
            </a:r>
            <a:r>
              <a:rPr lang="ja-JP" altLang="en-US" sz="1200" dirty="0" smtClean="0">
                <a:solidFill>
                  <a:schemeClr val="tx2">
                    <a:lumMod val="50000"/>
                  </a:schemeClr>
                </a:solidFill>
              </a:rPr>
              <a:t>致します</a:t>
            </a:r>
            <a:r>
              <a:rPr lang="ja-JP" altLang="ja-JP" sz="1200" dirty="0" smtClean="0">
                <a:solidFill>
                  <a:schemeClr val="tx2">
                    <a:lumMod val="50000"/>
                  </a:schemeClr>
                </a:solidFill>
              </a:rPr>
              <a:t>。</a:t>
            </a:r>
            <a:endParaRPr lang="ja-JP" altLang="ja-JP" sz="1200" dirty="0">
              <a:solidFill>
                <a:schemeClr val="tx2">
                  <a:lumMod val="50000"/>
                </a:schemeClr>
              </a:solidFill>
            </a:endParaRPr>
          </a:p>
        </p:txBody>
      </p:sp>
      <p:pic>
        <p:nvPicPr>
          <p:cNvPr id="1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4941168" y="225582"/>
            <a:ext cx="928563" cy="29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図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7571" y="145982"/>
            <a:ext cx="764189" cy="765825"/>
          </a:xfrm>
          <a:prstGeom prst="rect">
            <a:avLst/>
          </a:prstGeom>
          <a:noFill/>
          <a:ln>
            <a:noFill/>
          </a:ln>
        </p:spPr>
      </p:pic>
      <p:sp>
        <p:nvSpPr>
          <p:cNvPr id="4" name="正方形/長方形 3"/>
          <p:cNvSpPr/>
          <p:nvPr/>
        </p:nvSpPr>
        <p:spPr>
          <a:xfrm>
            <a:off x="5869731" y="5256336"/>
            <a:ext cx="727621"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13" name="正方形/長方形 12"/>
          <p:cNvSpPr/>
          <p:nvPr/>
        </p:nvSpPr>
        <p:spPr>
          <a:xfrm>
            <a:off x="5869731" y="7704608"/>
            <a:ext cx="727621"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17" name="正方形/長方形 16"/>
          <p:cNvSpPr/>
          <p:nvPr/>
        </p:nvSpPr>
        <p:spPr>
          <a:xfrm>
            <a:off x="5869731" y="6744966"/>
            <a:ext cx="727621"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pic>
        <p:nvPicPr>
          <p:cNvPr id="5" name="図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2404" y="6667781"/>
            <a:ext cx="762832" cy="966254"/>
          </a:xfrm>
          <a:prstGeom prst="rect">
            <a:avLst/>
          </a:prstGeom>
        </p:spPr>
      </p:pic>
      <p:pic>
        <p:nvPicPr>
          <p:cNvPr id="7" name="図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52404" y="7692081"/>
            <a:ext cx="762832" cy="966254"/>
          </a:xfrm>
          <a:prstGeom prst="rect">
            <a:avLst/>
          </a:prstGeom>
        </p:spPr>
      </p:pic>
      <p:pic>
        <p:nvPicPr>
          <p:cNvPr id="8" name="図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39456" y="5232025"/>
            <a:ext cx="775780" cy="1034373"/>
          </a:xfrm>
          <a:prstGeom prst="rect">
            <a:avLst/>
          </a:prstGeom>
        </p:spPr>
      </p:pic>
    </p:spTree>
    <p:extLst>
      <p:ext uri="{BB962C8B-B14F-4D97-AF65-F5344CB8AC3E}">
        <p14:creationId xmlns:p14="http://schemas.microsoft.com/office/powerpoint/2010/main" val="241073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16977" y="5414133"/>
            <a:ext cx="6272112" cy="261610"/>
          </a:xfrm>
          <a:prstGeom prst="rect">
            <a:avLst/>
          </a:prstGeom>
          <a:noFill/>
        </p:spPr>
        <p:txBody>
          <a:bodyPr wrap="square" rtlCol="0">
            <a:spAutoFit/>
          </a:bodyPr>
          <a:lstStyle/>
          <a:p>
            <a:r>
              <a:rPr lang="ja-JP" altLang="ja-JP" sz="1100" dirty="0"/>
              <a:t>※ご記入いただいた情報は</a:t>
            </a:r>
            <a:r>
              <a:rPr lang="ja-JP" altLang="ja-JP" sz="1100" dirty="0" smtClean="0"/>
              <a:t>、セミナー</a:t>
            </a:r>
            <a:r>
              <a:rPr lang="ja-JP" altLang="ja-JP" sz="1100" dirty="0"/>
              <a:t>運営・管理のために利用し、他の目的には</a:t>
            </a:r>
            <a:r>
              <a:rPr lang="ja-JP" altLang="ja-JP" sz="1100" dirty="0" smtClean="0"/>
              <a:t>使用</a:t>
            </a:r>
            <a:r>
              <a:rPr lang="ja-JP" altLang="en-US" sz="1100" dirty="0" smtClean="0"/>
              <a:t>致し</a:t>
            </a:r>
            <a:r>
              <a:rPr lang="ja-JP" altLang="ja-JP" sz="1100" dirty="0" smtClean="0"/>
              <a:t>ません</a:t>
            </a:r>
            <a:r>
              <a:rPr lang="ja-JP" altLang="ja-JP" sz="1100" dirty="0"/>
              <a:t>。</a:t>
            </a:r>
          </a:p>
        </p:txBody>
      </p:sp>
      <p:sp>
        <p:nvSpPr>
          <p:cNvPr id="9" name="テキスト ボックス 8"/>
          <p:cNvSpPr txBox="1"/>
          <p:nvPr/>
        </p:nvSpPr>
        <p:spPr>
          <a:xfrm>
            <a:off x="390352" y="8798566"/>
            <a:ext cx="4334792" cy="1077218"/>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a:t>
            </a:r>
            <a:r>
              <a:rPr lang="ja-JP" altLang="en-US" sz="1200" b="1" u="sng" dirty="0" smtClean="0">
                <a:solidFill>
                  <a:schemeClr val="tx2"/>
                </a:solidFill>
              </a:rPr>
              <a:t>・お問い合わせ先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神戸市経済</a:t>
            </a:r>
            <a:r>
              <a:rPr lang="ja-JP" altLang="en-US" sz="1400" dirty="0" smtClean="0"/>
              <a:t>観光局</a:t>
            </a:r>
            <a:endParaRPr lang="en-US" altLang="ja-JP" sz="1400" dirty="0"/>
          </a:p>
          <a:p>
            <a:r>
              <a:rPr lang="ja-JP" altLang="en-US" sz="1200" dirty="0"/>
              <a:t>ＴＥＬ　</a:t>
            </a:r>
            <a:r>
              <a:rPr lang="ja-JP" altLang="en-US" sz="1200" dirty="0" smtClean="0"/>
              <a:t>０７８－２３１－０２２２</a:t>
            </a:r>
            <a:r>
              <a:rPr lang="ja-JP" altLang="en-US" sz="1200" dirty="0"/>
              <a:t>　</a:t>
            </a:r>
            <a:endParaRPr lang="en-US" altLang="ja-JP" sz="1200" dirty="0"/>
          </a:p>
          <a:p>
            <a:r>
              <a:rPr lang="ja-JP" altLang="en-US" sz="1200" dirty="0"/>
              <a:t>ＦＡＸ　０７８－２３１－０２５６</a:t>
            </a:r>
            <a:endParaRPr kumimoji="1" lang="ja-JP" altLang="en-US" sz="1200" dirty="0"/>
          </a:p>
        </p:txBody>
      </p:sp>
      <p:sp>
        <p:nvSpPr>
          <p:cNvPr id="13" name="Rectangle 37"/>
          <p:cNvSpPr>
            <a:spLocks noChangeArrowheads="1"/>
          </p:cNvSpPr>
          <p:nvPr/>
        </p:nvSpPr>
        <p:spPr bwMode="auto">
          <a:xfrm>
            <a:off x="283736" y="1387709"/>
            <a:ext cx="6339333" cy="435877"/>
          </a:xfrm>
          <a:prstGeom prst="rect">
            <a:avLst/>
          </a:prstGeom>
          <a:solidFill>
            <a:srgbClr val="FF99FF"/>
          </a:solidFill>
          <a:ln>
            <a:solidFill>
              <a:schemeClr val="tx2"/>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defTabSz="1011238">
              <a:buNone/>
              <a:defRPr/>
            </a:pPr>
            <a:r>
              <a:rPr lang="ja-JP" altLang="en-US" sz="1800" dirty="0" smtClean="0">
                <a:latin typeface="HGP創英角ｺﾞｼｯｸUB" pitchFamily="50" charset="-128"/>
                <a:ea typeface="HGPｺﾞｼｯｸE" pitchFamily="50" charset="-128"/>
              </a:rPr>
              <a:t>ＳＤＧｓビジネスセミナー（２０２</a:t>
            </a:r>
            <a:r>
              <a:rPr lang="ja-JP" altLang="en-US" sz="1800" dirty="0">
                <a:latin typeface="HGP創英角ｺﾞｼｯｸUB" pitchFamily="50" charset="-128"/>
                <a:ea typeface="HGPｺﾞｼｯｸE" pitchFamily="50" charset="-128"/>
              </a:rPr>
              <a:t>０</a:t>
            </a:r>
            <a:r>
              <a:rPr lang="ja-JP" altLang="en-US" sz="1800" dirty="0" smtClean="0">
                <a:latin typeface="HGP創英角ｺﾞｼｯｸUB" pitchFamily="50" charset="-128"/>
                <a:ea typeface="HGPｺﾞｼｯｸE" pitchFamily="50" charset="-128"/>
              </a:rPr>
              <a:t>年１０月２７日（火）</a:t>
            </a:r>
            <a:r>
              <a:rPr lang="ja-JP" altLang="en-US" sz="1800" dirty="0">
                <a:latin typeface="HGP創英角ｺﾞｼｯｸUB" pitchFamily="50" charset="-128"/>
                <a:ea typeface="HGPｺﾞｼｯｸE" pitchFamily="50" charset="-128"/>
              </a:rPr>
              <a:t>）</a:t>
            </a:r>
          </a:p>
        </p:txBody>
      </p:sp>
      <p:sp>
        <p:nvSpPr>
          <p:cNvPr id="14" name="正方形/長方形 13"/>
          <p:cNvSpPr/>
          <p:nvPr/>
        </p:nvSpPr>
        <p:spPr>
          <a:xfrm>
            <a:off x="283736" y="1854479"/>
            <a:ext cx="6339333" cy="646329"/>
          </a:xfrm>
          <a:prstGeom prst="rect">
            <a:avLst/>
          </a:prstGeom>
        </p:spPr>
        <p:txBody>
          <a:bodyPr wrap="square" lIns="91437" tIns="45719" rIns="91437" bIns="45719">
            <a:spAutoFit/>
          </a:bodyPr>
          <a:lstStyle/>
          <a:p>
            <a:pPr>
              <a:defRPr/>
            </a:pPr>
            <a:r>
              <a:rPr lang="ja-JP" altLang="en-US" sz="900" dirty="0">
                <a:latin typeface="+mj-ea"/>
                <a:ea typeface="+mj-ea"/>
              </a:rPr>
              <a:t>　申込者数が定員を大幅に超えた場合はお断りさせていただくこともございますのでご容赦下さい。　　</a:t>
            </a:r>
            <a:endParaRPr lang="en-US" altLang="ja-JP" sz="900" dirty="0">
              <a:latin typeface="+mj-ea"/>
              <a:ea typeface="+mj-ea"/>
            </a:endParaRPr>
          </a:p>
          <a:p>
            <a:pPr>
              <a:defRPr/>
            </a:pPr>
            <a:r>
              <a:rPr lang="ja-JP" altLang="en-US" sz="900" b="1" dirty="0">
                <a:solidFill>
                  <a:srgbClr val="FF0000"/>
                </a:solidFill>
                <a:latin typeface="+mj-ea"/>
                <a:ea typeface="+mj-ea"/>
              </a:rPr>
              <a:t>　</a:t>
            </a:r>
            <a:r>
              <a:rPr lang="en-US" altLang="ja-JP" sz="900" dirty="0">
                <a:latin typeface="+mj-ea"/>
                <a:ea typeface="+mj-ea"/>
              </a:rPr>
              <a:t>(</a:t>
            </a:r>
            <a:r>
              <a:rPr lang="ja-JP" altLang="en-US" sz="900" dirty="0" smtClean="0">
                <a:latin typeface="+mj-ea"/>
                <a:ea typeface="+mj-ea"/>
              </a:rPr>
              <a:t>参加証</a:t>
            </a:r>
            <a:r>
              <a:rPr lang="ja-JP" altLang="en-US" sz="900" dirty="0">
                <a:latin typeface="+mj-ea"/>
                <a:ea typeface="+mj-ea"/>
              </a:rPr>
              <a:t>は発行いたしません。お断りさせていただく場合のみ、当方よりご連絡</a:t>
            </a:r>
            <a:r>
              <a:rPr lang="ja-JP" altLang="en-US" sz="900" dirty="0" smtClean="0">
                <a:latin typeface="+mj-ea"/>
                <a:ea typeface="+mj-ea"/>
              </a:rPr>
              <a:t>を致します。</a:t>
            </a:r>
            <a:r>
              <a:rPr lang="en-US" altLang="ja-JP" sz="900" dirty="0" smtClean="0">
                <a:latin typeface="+mj-ea"/>
                <a:ea typeface="+mj-ea"/>
              </a:rPr>
              <a:t>)</a:t>
            </a:r>
          </a:p>
          <a:p>
            <a:pPr>
              <a:defRPr/>
            </a:pPr>
            <a:r>
              <a:rPr lang="ja-JP" altLang="en-US" sz="900" b="1" dirty="0" smtClean="0">
                <a:solidFill>
                  <a:srgbClr val="FF0000"/>
                </a:solidFill>
                <a:latin typeface="+mj-ea"/>
                <a:ea typeface="+mj-ea"/>
              </a:rPr>
              <a:t>　</a:t>
            </a:r>
            <a:r>
              <a:rPr lang="en-US" altLang="ja-JP" sz="900" b="1" dirty="0" smtClean="0">
                <a:solidFill>
                  <a:srgbClr val="FF0000"/>
                </a:solidFill>
                <a:latin typeface="+mj-ea"/>
                <a:ea typeface="+mj-ea"/>
              </a:rPr>
              <a:t>※</a:t>
            </a:r>
            <a:r>
              <a:rPr lang="ja-JP" altLang="en-US" sz="900" b="1" dirty="0" smtClean="0">
                <a:solidFill>
                  <a:srgbClr val="FF0000"/>
                </a:solidFill>
                <a:latin typeface="+mj-ea"/>
                <a:ea typeface="+mj-ea"/>
              </a:rPr>
              <a:t>新型コロナウイルス感染を予防するため、当日はマスクの着用、手洗いの徹底など、可能な対策にご協力下さいますよう</a:t>
            </a:r>
            <a:endParaRPr lang="en-US" altLang="ja-JP" sz="900" b="1" dirty="0" smtClean="0">
              <a:solidFill>
                <a:srgbClr val="FF0000"/>
              </a:solidFill>
              <a:latin typeface="+mj-ea"/>
              <a:ea typeface="+mj-ea"/>
            </a:endParaRPr>
          </a:p>
          <a:p>
            <a:pPr>
              <a:defRPr/>
            </a:pPr>
            <a:r>
              <a:rPr lang="ja-JP" altLang="en-US" sz="900" b="1" dirty="0">
                <a:solidFill>
                  <a:srgbClr val="FF0000"/>
                </a:solidFill>
                <a:latin typeface="+mj-ea"/>
                <a:ea typeface="+mj-ea"/>
              </a:rPr>
              <a:t>　</a:t>
            </a:r>
            <a:r>
              <a:rPr lang="ja-JP" altLang="en-US" sz="900" b="1" dirty="0" smtClean="0">
                <a:solidFill>
                  <a:srgbClr val="FF0000"/>
                </a:solidFill>
                <a:latin typeface="+mj-ea"/>
                <a:ea typeface="+mj-ea"/>
              </a:rPr>
              <a:t>　お願い致します。</a:t>
            </a:r>
            <a:endParaRPr lang="ja-JP" altLang="en-US" sz="900" b="1" dirty="0">
              <a:solidFill>
                <a:srgbClr val="FF0000"/>
              </a:solidFill>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2005283656"/>
              </p:ext>
            </p:extLst>
          </p:nvPr>
        </p:nvGraphicFramePr>
        <p:xfrm>
          <a:off x="332963" y="2544874"/>
          <a:ext cx="6336704" cy="2794531"/>
        </p:xfrm>
        <a:graphic>
          <a:graphicData uri="http://schemas.openxmlformats.org/drawingml/2006/table">
            <a:tbl>
              <a:tblPr firstRow="1" bandRow="1">
                <a:tableStyleId>{5940675A-B579-460E-94D1-54222C63F5DA}</a:tableStyleId>
              </a:tblPr>
              <a:tblGrid>
                <a:gridCol w="1500758">
                  <a:extLst>
                    <a:ext uri="{9D8B030D-6E8A-4147-A177-3AD203B41FA5}">
                      <a16:colId xmlns:a16="http://schemas.microsoft.com/office/drawing/2014/main" val="20000"/>
                    </a:ext>
                  </a:extLst>
                </a:gridCol>
                <a:gridCol w="4835946">
                  <a:extLst>
                    <a:ext uri="{9D8B030D-6E8A-4147-A177-3AD203B41FA5}">
                      <a16:colId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endParaRPr kumimoji="1" lang="ja-JP" altLang="en-US" sz="1200" i="1" dirty="0"/>
                    </a:p>
                  </a:txBody>
                  <a:tcPr marT="50403" marB="50403"/>
                </a:tc>
                <a:extLst>
                  <a:ext uri="{0D108BD9-81ED-4DB2-BD59-A6C34878D82A}">
                    <a16:rowId xmlns:a16="http://schemas.microsoft.com/office/drawing/2014/main" val="10000"/>
                  </a:ext>
                </a:extLst>
              </a:tr>
              <a:tr h="452404">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04056">
                <a:tc>
                  <a:txBody>
                    <a:bodyPr/>
                    <a:lstStyle/>
                    <a:p>
                      <a:r>
                        <a:rPr kumimoji="1" lang="ja-JP" altLang="en-US" sz="1200" dirty="0"/>
                        <a:t>参加者役職</a:t>
                      </a:r>
                      <a:endParaRPr kumimoji="1" lang="en-US" altLang="ja-JP" sz="1200" dirty="0"/>
                    </a:p>
                    <a:p>
                      <a:r>
                        <a:rPr kumimoji="1" lang="ja-JP" altLang="en-US" sz="1200" dirty="0"/>
                        <a:t>お名前①</a:t>
                      </a:r>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r>
                        <a:rPr kumimoji="1" lang="ja-JP" altLang="en-US" sz="1200" dirty="0"/>
                        <a:t>参加者役職</a:t>
                      </a:r>
                      <a:endParaRPr kumimoji="1" lang="en-US" altLang="ja-JP" sz="1200" dirty="0"/>
                    </a:p>
                    <a:p>
                      <a:r>
                        <a:rPr kumimoji="1" lang="ja-JP" altLang="en-US" sz="1200"/>
                        <a:t>お名前②</a:t>
                      </a:r>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r>
                        <a:rPr kumimoji="1" lang="ja-JP" altLang="en-US" sz="1200" dirty="0"/>
                        <a:t>電話</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r>
                        <a:rPr kumimoji="1" lang="ja-JP" altLang="en-US" sz="1200" dirty="0"/>
                        <a:t>Ｅ－ｍａｉｌ</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sp>
        <p:nvSpPr>
          <p:cNvPr id="15" name="角丸四角形吹き出し 14"/>
          <p:cNvSpPr/>
          <p:nvPr/>
        </p:nvSpPr>
        <p:spPr>
          <a:xfrm>
            <a:off x="3573016" y="8714632"/>
            <a:ext cx="3070037" cy="368573"/>
          </a:xfrm>
          <a:prstGeom prst="wedgeRoundRectCallout">
            <a:avLst>
              <a:gd name="adj1" fmla="val 1785"/>
              <a:gd name="adj2" fmla="val 127107"/>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その他セミナー情報等はこちらから確認</a:t>
            </a:r>
            <a:r>
              <a:rPr kumimoji="1" lang="ja-JP" altLang="en-US" sz="1050" dirty="0" smtClean="0">
                <a:solidFill>
                  <a:schemeClr val="tx1"/>
                </a:solidFill>
              </a:rPr>
              <a:t>できます！</a:t>
            </a:r>
            <a:endParaRPr kumimoji="1" lang="ja-JP" altLang="en-US" sz="1050" dirty="0">
              <a:solidFill>
                <a:schemeClr val="tx1"/>
              </a:solidFill>
            </a:endParaRPr>
          </a:p>
        </p:txBody>
      </p:sp>
      <p:pic>
        <p:nvPicPr>
          <p:cNvPr id="16" name="Picture 3" descr="\\LS210D3F2\share\庶務事務\広報\ホームページＱＲコード.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79688" y="9191085"/>
            <a:ext cx="668417" cy="66841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466" y="9297847"/>
            <a:ext cx="1030283" cy="52861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p:cNvSpPr>
            <a:spLocks noChangeArrowheads="1"/>
          </p:cNvSpPr>
          <p:nvPr/>
        </p:nvSpPr>
        <p:spPr bwMode="auto">
          <a:xfrm>
            <a:off x="-34976" y="-563099"/>
            <a:ext cx="6858000" cy="213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a:spcBef>
                <a:spcPct val="0"/>
              </a:spcBef>
              <a:buNone/>
            </a:pPr>
            <a:r>
              <a:rPr lang="en-US" altLang="ja-JP" sz="4800" dirty="0">
                <a:solidFill>
                  <a:srgbClr val="000000"/>
                </a:solidFill>
                <a:latin typeface="Century" pitchFamily="18" charset="0"/>
                <a:ea typeface="FGP平成角ｺﾞｼｯｸ体W9" charset="-128"/>
                <a:cs typeface="Times New Roman" pitchFamily="18" charset="0"/>
              </a:rPr>
              <a:t>	</a:t>
            </a:r>
            <a:endParaRPr lang="en-US" altLang="ja-JP" sz="1800" dirty="0">
              <a:solidFill>
                <a:srgbClr val="000000"/>
              </a:solidFill>
              <a:latin typeface="Century" pitchFamily="18" charset="0"/>
              <a:ea typeface="HG丸ｺﾞｼｯｸM-PRO" pitchFamily="50" charset="-128"/>
              <a:cs typeface="Times New Roman" pitchFamily="18" charset="0"/>
            </a:endParaRPr>
          </a:p>
          <a:p>
            <a:pPr fontAlgn="auto">
              <a:spcBef>
                <a:spcPct val="0"/>
              </a:spcBef>
              <a:spcAft>
                <a:spcPts val="0"/>
              </a:spcAft>
              <a:buFontTx/>
              <a:buNone/>
              <a:defRPr/>
            </a:pPr>
            <a:r>
              <a:rPr lang="ja-JP" altLang="en-US" sz="1400" b="1" dirty="0">
                <a:solidFill>
                  <a:srgbClr val="000000"/>
                </a:solidFill>
                <a:latin typeface="HGPｺﾞｼｯｸE" pitchFamily="50" charset="-128"/>
                <a:ea typeface="HGPｺﾞｼｯｸE" pitchFamily="50" charset="-128"/>
                <a:cs typeface="Times New Roman" pitchFamily="18" charset="0"/>
              </a:rPr>
              <a:t>　</a:t>
            </a:r>
            <a:r>
              <a:rPr lang="ja-JP" altLang="en-US" sz="1400" b="1" dirty="0" smtClean="0">
                <a:solidFill>
                  <a:srgbClr val="000000"/>
                </a:solidFill>
                <a:latin typeface="HGPｺﾞｼｯｸE" pitchFamily="50" charset="-128"/>
                <a:ea typeface="HGPｺﾞｼｯｸE" pitchFamily="50" charset="-128"/>
                <a:cs typeface="Times New Roman" pitchFamily="18" charset="0"/>
              </a:rPr>
              <a:t>　　　 </a:t>
            </a:r>
            <a:r>
              <a:rPr lang="ja-JP" altLang="en-US" sz="1200" b="1" dirty="0" smtClean="0">
                <a:latin typeface="+mj-ea"/>
              </a:rPr>
              <a:t>神戸市</a:t>
            </a:r>
            <a:r>
              <a:rPr lang="ja-JP" altLang="en-US" sz="1200" b="1" dirty="0">
                <a:latin typeface="+mj-ea"/>
              </a:rPr>
              <a:t>海外ビジネスセンター</a:t>
            </a:r>
            <a:r>
              <a:rPr lang="ja-JP" altLang="en-US" sz="1200" b="1" dirty="0">
                <a:solidFill>
                  <a:srgbClr val="000000"/>
                </a:solidFill>
                <a:latin typeface="Century" pitchFamily="18" charset="0"/>
                <a:ea typeface="HG丸ｺﾞｼｯｸM-PRO" pitchFamily="50" charset="-128"/>
                <a:cs typeface="Times New Roman" pitchFamily="18" charset="0"/>
              </a:rPr>
              <a:t>まで</a:t>
            </a:r>
            <a:r>
              <a:rPr lang="ja-JP" altLang="en-US" sz="1200" b="1" dirty="0" smtClean="0">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FAX</a:t>
            </a:r>
            <a:r>
              <a:rPr lang="ja-JP" altLang="en-US" sz="1200" b="1" dirty="0" err="1" smtClean="0">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E-mail </a:t>
            </a:r>
            <a:r>
              <a:rPr lang="ja-JP" altLang="en-US" sz="1200" b="1" dirty="0" err="1">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H.P</a:t>
            </a:r>
            <a:r>
              <a:rPr lang="ja-JP" altLang="en-US" sz="1200" b="1" dirty="0" smtClean="0">
                <a:solidFill>
                  <a:srgbClr val="000000"/>
                </a:solidFill>
                <a:latin typeface="Century" pitchFamily="18" charset="0"/>
                <a:ea typeface="HG丸ｺﾞｼｯｸM-PRO" pitchFamily="50" charset="-128"/>
                <a:cs typeface="Times New Roman" pitchFamily="18" charset="0"/>
              </a:rPr>
              <a:t>よりお申込み下さい。</a:t>
            </a:r>
            <a:endParaRPr lang="en-US" altLang="ja-JP" sz="1200" b="1" dirty="0" smtClean="0">
              <a:solidFill>
                <a:srgbClr val="000000"/>
              </a:solidFill>
              <a:latin typeface="Century" pitchFamily="18" charset="0"/>
              <a:ea typeface="HG丸ｺﾞｼｯｸM-PRO" pitchFamily="50" charset="-128"/>
              <a:cs typeface="Times New Roman" pitchFamily="18" charset="0"/>
            </a:endParaRPr>
          </a:p>
          <a:p>
            <a:pPr fontAlgn="auto">
              <a:spcBef>
                <a:spcPct val="0"/>
              </a:spcBef>
              <a:spcAft>
                <a:spcPts val="0"/>
              </a:spcAft>
              <a:buFontTx/>
              <a:buNone/>
              <a:defRPr/>
            </a:pPr>
            <a:endParaRPr lang="en-US" altLang="ja-JP" sz="1200" b="1" dirty="0" smtClean="0">
              <a:solidFill>
                <a:srgbClr val="000000"/>
              </a:solidFill>
              <a:latin typeface="Century" pitchFamily="18" charset="0"/>
              <a:ea typeface="HG丸ｺﾞｼｯｸM-PRO" pitchFamily="50" charset="-128"/>
              <a:cs typeface="Times New Roman" pitchFamily="18" charset="0"/>
            </a:endParaRPr>
          </a:p>
          <a:p>
            <a:pPr algn="ctr" fontAlgn="auto">
              <a:spcBef>
                <a:spcPct val="0"/>
              </a:spcBef>
              <a:spcAft>
                <a:spcPts val="0"/>
              </a:spcAft>
              <a:buFontTx/>
              <a:buNone/>
              <a:defRPr/>
            </a:pPr>
            <a:r>
              <a:rPr lang="en-US" altLang="ja-JP" sz="1100" b="1" dirty="0" smtClean="0">
                <a:solidFill>
                  <a:srgbClr val="000000"/>
                </a:solidFill>
                <a:latin typeface="HGPｺﾞｼｯｸE" pitchFamily="50" charset="-128"/>
                <a:ea typeface="HGPｺﾞｼｯｸE" pitchFamily="50" charset="-128"/>
                <a:cs typeface="Times New Roman" pitchFamily="18" charset="0"/>
              </a:rPr>
              <a:t>FAX</a:t>
            </a:r>
            <a:r>
              <a:rPr lang="ja-JP" altLang="en-US" sz="1100" b="1" dirty="0" smtClean="0">
                <a:solidFill>
                  <a:srgbClr val="000000"/>
                </a:solidFill>
                <a:latin typeface="HGPｺﾞｼｯｸE" pitchFamily="50" charset="-128"/>
                <a:ea typeface="HGPｺﾞｼｯｸE" pitchFamily="50" charset="-128"/>
                <a:cs typeface="Times New Roman" pitchFamily="18" charset="0"/>
              </a:rPr>
              <a:t>：</a:t>
            </a:r>
            <a:r>
              <a:rPr lang="ja-JP" altLang="en-US" sz="1100" dirty="0" smtClean="0">
                <a:solidFill>
                  <a:srgbClr val="000000"/>
                </a:solidFill>
                <a:latin typeface="HGPｺﾞｼｯｸE" pitchFamily="50" charset="-128"/>
                <a:ea typeface="HGPｺﾞｼｯｸE" pitchFamily="50" charset="-128"/>
                <a:cs typeface="Times New Roman" pitchFamily="18" charset="0"/>
              </a:rPr>
              <a:t>０７８－２３１－０２５６　</a:t>
            </a:r>
            <a:r>
              <a:rPr lang="en-US" altLang="ja-JP" sz="1100" b="1" dirty="0" smtClean="0">
                <a:solidFill>
                  <a:srgbClr val="000000"/>
                </a:solidFill>
                <a:latin typeface="Century" pitchFamily="18" charset="0"/>
                <a:ea typeface="HG丸ｺﾞｼｯｸM-PRO" pitchFamily="50" charset="-128"/>
                <a:cs typeface="Times New Roman" pitchFamily="18" charset="0"/>
              </a:rPr>
              <a:t>E-mail</a:t>
            </a:r>
            <a:r>
              <a:rPr lang="ja-JP" altLang="en-US" sz="1100" b="1" dirty="0">
                <a:solidFill>
                  <a:srgbClr val="000000"/>
                </a:solidFill>
                <a:latin typeface="Century" pitchFamily="18" charset="0"/>
                <a:ea typeface="HG丸ｺﾞｼｯｸM-PRO" pitchFamily="50" charset="-128"/>
                <a:cs typeface="Times New Roman" pitchFamily="18" charset="0"/>
              </a:rPr>
              <a:t>：</a:t>
            </a:r>
            <a:r>
              <a:rPr lang="en-US" altLang="ja-JP" sz="1100" dirty="0" smtClean="0">
                <a:solidFill>
                  <a:srgbClr val="000000"/>
                </a:solidFill>
                <a:latin typeface="Century" pitchFamily="18" charset="0"/>
                <a:ea typeface="HG丸ｺﾞｼｯｸM-PRO" pitchFamily="50" charset="-128"/>
                <a:cs typeface="Times New Roman" pitchFamily="18" charset="0"/>
                <a:hlinkClick r:id="rId4"/>
              </a:rPr>
              <a:t>asia-biz@office.city.kobe.lg.jp</a:t>
            </a:r>
            <a:r>
              <a:rPr lang="ja-JP" altLang="en-US" sz="1100" b="1" dirty="0">
                <a:solidFill>
                  <a:srgbClr val="000000"/>
                </a:solidFill>
                <a:latin typeface="Century" pitchFamily="18" charset="0"/>
                <a:ea typeface="HG丸ｺﾞｼｯｸM-PRO" pitchFamily="50" charset="-128"/>
                <a:cs typeface="Times New Roman" pitchFamily="18" charset="0"/>
              </a:rPr>
              <a:t>　</a:t>
            </a:r>
            <a:r>
              <a:rPr lang="en-US" altLang="ja-JP" sz="1100" b="1" dirty="0" smtClean="0">
                <a:solidFill>
                  <a:srgbClr val="000000"/>
                </a:solidFill>
                <a:latin typeface="Century" pitchFamily="18" charset="0"/>
                <a:ea typeface="HG丸ｺﾞｼｯｸM-PRO" pitchFamily="50" charset="-128"/>
                <a:cs typeface="Times New Roman" pitchFamily="18" charset="0"/>
              </a:rPr>
              <a:t>HP</a:t>
            </a:r>
            <a:r>
              <a:rPr lang="ja-JP" altLang="en-US" sz="1100" b="1" dirty="0">
                <a:solidFill>
                  <a:srgbClr val="000000"/>
                </a:solidFill>
                <a:latin typeface="Century" pitchFamily="18" charset="0"/>
                <a:ea typeface="HG丸ｺﾞｼｯｸM-PRO" pitchFamily="50" charset="-128"/>
                <a:cs typeface="Times New Roman" pitchFamily="18" charset="0"/>
              </a:rPr>
              <a:t>：</a:t>
            </a:r>
            <a:r>
              <a:rPr lang="en-US" altLang="ja-JP" sz="1100" dirty="0" smtClean="0">
                <a:solidFill>
                  <a:srgbClr val="000000"/>
                </a:solidFill>
                <a:latin typeface="Century" pitchFamily="18" charset="0"/>
                <a:ea typeface="HG丸ｺﾞｼｯｸM-PRO" pitchFamily="50" charset="-128"/>
                <a:cs typeface="Times New Roman" pitchFamily="18" charset="0"/>
              </a:rPr>
              <a:t>https</a:t>
            </a:r>
            <a:r>
              <a:rPr lang="en-US" altLang="ja-JP" sz="1100" dirty="0">
                <a:solidFill>
                  <a:srgbClr val="000000"/>
                </a:solidFill>
                <a:latin typeface="Century" pitchFamily="18" charset="0"/>
                <a:ea typeface="HG丸ｺﾞｼｯｸM-PRO" pitchFamily="50" charset="-128"/>
                <a:cs typeface="Times New Roman" pitchFamily="18" charset="0"/>
              </a:rPr>
              <a:t>://www.kobe-obc.lg.jp</a:t>
            </a:r>
            <a:endParaRPr lang="en-US" altLang="ja-JP" sz="1100" b="1" dirty="0">
              <a:solidFill>
                <a:srgbClr val="000000"/>
              </a:solidFill>
              <a:latin typeface="Century" pitchFamily="18" charset="0"/>
              <a:ea typeface="HG丸ｺﾞｼｯｸM-PRO" pitchFamily="50" charset="-128"/>
              <a:cs typeface="Times New Roman" pitchFamily="18" charset="0"/>
            </a:endParaRPr>
          </a:p>
          <a:p>
            <a:pPr algn="ctr">
              <a:spcBef>
                <a:spcPct val="0"/>
              </a:spcBef>
              <a:buNone/>
            </a:pPr>
            <a:endParaRPr lang="en-US" altLang="ja-JP" sz="1400" b="1" u="sng" dirty="0" smtClean="0">
              <a:solidFill>
                <a:srgbClr val="000000"/>
              </a:solidFill>
              <a:latin typeface="Century" pitchFamily="18" charset="0"/>
              <a:ea typeface="HG丸ｺﾞｼｯｸM-PRO" pitchFamily="50" charset="-128"/>
              <a:cs typeface="Times New Roman" pitchFamily="18" charset="0"/>
            </a:endParaRPr>
          </a:p>
          <a:p>
            <a:pPr algn="ctr">
              <a:spcBef>
                <a:spcPct val="0"/>
              </a:spcBef>
              <a:buNone/>
            </a:pPr>
            <a:r>
              <a:rPr lang="ja-JP" altLang="en-US" sz="1400" b="1" u="sng" dirty="0" smtClean="0">
                <a:solidFill>
                  <a:srgbClr val="000000"/>
                </a:solidFill>
                <a:latin typeface="Century" pitchFamily="18" charset="0"/>
                <a:ea typeface="HG丸ｺﾞｼｯｸM-PRO" pitchFamily="50" charset="-128"/>
                <a:cs typeface="Times New Roman" pitchFamily="18" charset="0"/>
              </a:rPr>
              <a:t>（</a:t>
            </a:r>
            <a:r>
              <a:rPr lang="ja-JP" altLang="en-US" sz="1400" b="1" u="sng" dirty="0">
                <a:solidFill>
                  <a:srgbClr val="000000"/>
                </a:solidFill>
                <a:latin typeface="Century" pitchFamily="18" charset="0"/>
                <a:ea typeface="HG丸ｺﾞｼｯｸM-PRO" pitchFamily="50" charset="-128"/>
                <a:cs typeface="Times New Roman" pitchFamily="18" charset="0"/>
              </a:rPr>
              <a:t>申込み締切</a:t>
            </a:r>
            <a:r>
              <a:rPr lang="ja-JP" altLang="en-US" sz="1400" b="1" u="sng" dirty="0" smtClean="0">
                <a:solidFill>
                  <a:srgbClr val="000000"/>
                </a:solidFill>
                <a:latin typeface="Century" pitchFamily="18" charset="0"/>
                <a:ea typeface="HG丸ｺﾞｼｯｸM-PRO" pitchFamily="50" charset="-128"/>
                <a:cs typeface="Times New Roman" pitchFamily="18" charset="0"/>
              </a:rPr>
              <a:t>：１０月２１日</a:t>
            </a:r>
            <a:r>
              <a:rPr lang="ja-JP" altLang="en-US" sz="1400" b="1" u="sng" dirty="0" smtClean="0">
                <a:solidFill>
                  <a:srgbClr val="000000"/>
                </a:solidFill>
                <a:latin typeface="Century" pitchFamily="18" charset="0"/>
                <a:ea typeface="HG丸ｺﾞｼｯｸM-PRO" pitchFamily="50" charset="-128"/>
                <a:cs typeface="Times New Roman" pitchFamily="18" charset="0"/>
              </a:rPr>
              <a:t>（水）</a:t>
            </a:r>
            <a:r>
              <a:rPr lang="ja-JP" altLang="en-US" sz="1400" b="1" u="sng" dirty="0">
                <a:solidFill>
                  <a:srgbClr val="000000"/>
                </a:solidFill>
                <a:latin typeface="Century" pitchFamily="18" charset="0"/>
                <a:ea typeface="HG丸ｺﾞｼｯｸM-PRO" pitchFamily="50" charset="-128"/>
                <a:cs typeface="Times New Roman" pitchFamily="18" charset="0"/>
              </a:rPr>
              <a:t>）</a:t>
            </a:r>
          </a:p>
          <a:p>
            <a:pPr algn="r" eaLnBrk="1" hangingPunct="1">
              <a:spcBef>
                <a:spcPct val="0"/>
              </a:spcBef>
              <a:buFontTx/>
              <a:buNone/>
            </a:pPr>
            <a:r>
              <a:rPr lang="ja-JP" altLang="en-US" sz="1000" dirty="0" smtClean="0">
                <a:solidFill>
                  <a:srgbClr val="000000"/>
                </a:solidFill>
                <a:latin typeface="Century" pitchFamily="18" charset="0"/>
                <a:ea typeface="HG丸ｺﾞｼｯｸM-PRO" pitchFamily="50" charset="-128"/>
                <a:cs typeface="Times New Roman" pitchFamily="18" charset="0"/>
              </a:rPr>
              <a:t>２０２０年</a:t>
            </a:r>
            <a:r>
              <a:rPr lang="ja-JP" altLang="en-US" sz="1000" dirty="0">
                <a:solidFill>
                  <a:srgbClr val="000000"/>
                </a:solidFill>
                <a:latin typeface="Century" pitchFamily="18" charset="0"/>
                <a:ea typeface="HG丸ｺﾞｼｯｸM-PRO" pitchFamily="50" charset="-128"/>
                <a:cs typeface="Times New Roman" pitchFamily="18" charset="0"/>
              </a:rPr>
              <a:t>　　月　　日</a:t>
            </a:r>
            <a:endParaRPr lang="en-US" altLang="ja-JP" sz="1000" dirty="0">
              <a:solidFill>
                <a:srgbClr val="000000"/>
              </a:solidFill>
              <a:latin typeface="Century" pitchFamily="18" charset="0"/>
              <a:ea typeface="HG丸ｺﾞｼｯｸM-PRO" pitchFamily="50" charset="-128"/>
              <a:cs typeface="Times New Roman" pitchFamily="18" charset="0"/>
            </a:endParaRPr>
          </a:p>
        </p:txBody>
      </p:sp>
      <p:sp>
        <p:nvSpPr>
          <p:cNvPr id="20" name="テキスト ボックス 7"/>
          <p:cNvSpPr txBox="1">
            <a:spLocks noChangeArrowheads="1"/>
          </p:cNvSpPr>
          <p:nvPr/>
        </p:nvSpPr>
        <p:spPr bwMode="auto">
          <a:xfrm>
            <a:off x="3359881" y="5904408"/>
            <a:ext cx="3329208" cy="2595582"/>
          </a:xfrm>
          <a:prstGeom prst="rect">
            <a:avLst/>
          </a:prstGeom>
          <a:noFill/>
          <a:ln w="9525">
            <a:noFill/>
            <a:miter lim="800000"/>
            <a:headEnd/>
            <a:tailEnd/>
          </a:ln>
        </p:spPr>
        <p:txBody>
          <a:bodyPr wrap="square">
            <a:spAutoFit/>
          </a:bodyPr>
          <a:lstStyle/>
          <a:p>
            <a:pPr>
              <a:spcBef>
                <a:spcPts val="500"/>
              </a:spcBef>
              <a:spcAft>
                <a:spcPts val="500"/>
              </a:spcAft>
            </a:pPr>
            <a:r>
              <a:rPr lang="ja-JP" altLang="en-US" sz="1200" dirty="0" smtClean="0">
                <a:solidFill>
                  <a:srgbClr val="000000"/>
                </a:solidFill>
                <a:latin typeface="ＭＳ ゴシック" pitchFamily="49" charset="-128"/>
                <a:ea typeface="ＭＳ ゴシック" pitchFamily="49" charset="-128"/>
              </a:rPr>
              <a:t>　</a:t>
            </a:r>
            <a:r>
              <a:rPr lang="en-US" altLang="ja-JP" sz="1200" dirty="0" smtClean="0">
                <a:solidFill>
                  <a:srgbClr val="000000"/>
                </a:solidFill>
                <a:latin typeface="ＭＳ ゴシック" pitchFamily="49" charset="-128"/>
                <a:ea typeface="ＭＳ ゴシック" pitchFamily="49" charset="-128"/>
              </a:rPr>
              <a:t>■</a:t>
            </a:r>
            <a:r>
              <a:rPr lang="ja-JP" altLang="en-US" sz="1200" dirty="0">
                <a:solidFill>
                  <a:srgbClr val="000000"/>
                </a:solidFill>
                <a:latin typeface="ＭＳ ゴシック" pitchFamily="49" charset="-128"/>
                <a:ea typeface="ＭＳ ゴシック" pitchFamily="49" charset="-128"/>
              </a:rPr>
              <a:t>会場のご案内</a:t>
            </a:r>
            <a:endParaRPr lang="ja-JP" altLang="en-US" sz="1200" dirty="0">
              <a:latin typeface="ＭＳ ゴシック" pitchFamily="49" charset="-128"/>
              <a:ea typeface="ＭＳ ゴシック" pitchFamily="49" charset="-128"/>
            </a:endParaRPr>
          </a:p>
          <a:p>
            <a:pPr>
              <a:spcBef>
                <a:spcPts val="500"/>
              </a:spcBef>
              <a:spcAft>
                <a:spcPts val="500"/>
              </a:spcAft>
            </a:pPr>
            <a:r>
              <a:rPr lang="ja-JP" altLang="en-US" sz="1200" dirty="0">
                <a:solidFill>
                  <a:srgbClr val="000000"/>
                </a:solidFill>
                <a:latin typeface="ＭＳ ゴシック" pitchFamily="49" charset="-128"/>
                <a:ea typeface="ＭＳ ゴシック" pitchFamily="49" charset="-128"/>
              </a:rPr>
              <a:t>　</a:t>
            </a:r>
            <a:r>
              <a:rPr lang="ja-JP" altLang="en-US" sz="1200" dirty="0" smtClean="0">
                <a:solidFill>
                  <a:srgbClr val="000000"/>
                </a:solidFill>
                <a:latin typeface="ＭＳ ゴシック" pitchFamily="49" charset="-128"/>
                <a:ea typeface="ＭＳ ゴシック" pitchFamily="49" charset="-128"/>
              </a:rPr>
              <a:t>神戸市</a:t>
            </a:r>
            <a:r>
              <a:rPr lang="ja-JP" altLang="en-US" sz="1200" dirty="0">
                <a:solidFill>
                  <a:srgbClr val="000000"/>
                </a:solidFill>
                <a:latin typeface="ＭＳ ゴシック" pitchFamily="49" charset="-128"/>
                <a:ea typeface="ＭＳ ゴシック" pitchFamily="49" charset="-128"/>
              </a:rPr>
              <a:t>中央区浜辺通５－１－１４</a:t>
            </a:r>
            <a:endParaRPr lang="en-US" altLang="ja-JP" sz="1200" dirty="0">
              <a:latin typeface="ＭＳ ゴシック" pitchFamily="49" charset="-128"/>
              <a:ea typeface="ＭＳ ゴシック" pitchFamily="49" charset="-128"/>
            </a:endParaRPr>
          </a:p>
          <a:p>
            <a:pPr>
              <a:spcBef>
                <a:spcPts val="500"/>
              </a:spcBef>
              <a:spcAft>
                <a:spcPts val="500"/>
              </a:spcAft>
            </a:pPr>
            <a:r>
              <a:rPr lang="ja-JP" altLang="en-US" sz="1200" dirty="0">
                <a:solidFill>
                  <a:srgbClr val="000000"/>
                </a:solidFill>
                <a:latin typeface="ＭＳ ゴシック" pitchFamily="49" charset="-128"/>
                <a:ea typeface="ＭＳ ゴシック" pitchFamily="49" charset="-128"/>
              </a:rPr>
              <a:t>　</a:t>
            </a:r>
            <a:r>
              <a:rPr lang="ja-JP" altLang="en-US" sz="1200" dirty="0" smtClean="0">
                <a:solidFill>
                  <a:srgbClr val="000000"/>
                </a:solidFill>
                <a:latin typeface="ＭＳ ゴシック" pitchFamily="49" charset="-128"/>
                <a:ea typeface="ＭＳ ゴシック" pitchFamily="49" charset="-128"/>
              </a:rPr>
              <a:t>神戸</a:t>
            </a:r>
            <a:r>
              <a:rPr lang="ja-JP" altLang="en-US" sz="1200" dirty="0">
                <a:solidFill>
                  <a:srgbClr val="000000"/>
                </a:solidFill>
                <a:latin typeface="ＭＳ ゴシック" pitchFamily="49" charset="-128"/>
                <a:ea typeface="ＭＳ ゴシック" pitchFamily="49" charset="-128"/>
              </a:rPr>
              <a:t>商工貿易</a:t>
            </a:r>
            <a:r>
              <a:rPr lang="ja-JP" altLang="en-US" sz="1200" dirty="0" smtClean="0">
                <a:solidFill>
                  <a:srgbClr val="000000"/>
                </a:solidFill>
                <a:latin typeface="ＭＳ ゴシック" pitchFamily="49" charset="-128"/>
                <a:ea typeface="ＭＳ ゴシック" pitchFamily="49" charset="-128"/>
              </a:rPr>
              <a:t>センタービル１４階大会議室</a:t>
            </a:r>
            <a:endParaRPr lang="ja-JP" altLang="en-US" sz="1200" dirty="0">
              <a:latin typeface="ＭＳ ゴシック" pitchFamily="49" charset="-128"/>
              <a:ea typeface="ＭＳ ゴシック" pitchFamily="49" charset="-128"/>
            </a:endParaRPr>
          </a:p>
          <a:p>
            <a:pPr>
              <a:spcBef>
                <a:spcPts val="500"/>
              </a:spcBef>
              <a:spcAft>
                <a:spcPts val="500"/>
              </a:spcAft>
            </a:pPr>
            <a:r>
              <a:rPr lang="ja-JP" altLang="en-US" sz="1000" dirty="0" smtClean="0">
                <a:solidFill>
                  <a:srgbClr val="000000"/>
                </a:solidFill>
                <a:latin typeface="ＭＳ ゴシック" pitchFamily="49" charset="-128"/>
                <a:ea typeface="ＭＳ ゴシック" pitchFamily="49" charset="-128"/>
              </a:rPr>
              <a:t>　・ポートライナー「貿易センター」駅より徒歩２分</a:t>
            </a:r>
            <a:endParaRPr lang="en-US" altLang="ja-JP" sz="1000" dirty="0" smtClean="0">
              <a:solidFill>
                <a:srgbClr val="000000"/>
              </a:solidFill>
              <a:latin typeface="ＭＳ ゴシック" pitchFamily="49" charset="-128"/>
              <a:ea typeface="ＭＳ ゴシック" pitchFamily="49" charset="-128"/>
            </a:endParaRPr>
          </a:p>
          <a:p>
            <a:pPr>
              <a:spcBef>
                <a:spcPts val="500"/>
              </a:spcBef>
              <a:spcAft>
                <a:spcPts val="500"/>
              </a:spcAft>
            </a:pPr>
            <a:r>
              <a:rPr lang="ja-JP" altLang="en-US" sz="1000" dirty="0" smtClean="0">
                <a:solidFill>
                  <a:srgbClr val="000000"/>
                </a:solidFill>
                <a:latin typeface="ＭＳ ゴシック" pitchFamily="49" charset="-128"/>
                <a:ea typeface="ＭＳ ゴシック" pitchFamily="49" charset="-128"/>
              </a:rPr>
              <a:t>　・市営地下鉄海岸線「三宮・花時計前」駅より</a:t>
            </a:r>
            <a:endParaRPr lang="en-US" altLang="ja-JP" sz="1000" dirty="0" smtClean="0">
              <a:solidFill>
                <a:srgbClr val="000000"/>
              </a:solidFill>
              <a:latin typeface="ＭＳ ゴシック" pitchFamily="49" charset="-128"/>
              <a:ea typeface="ＭＳ ゴシック" pitchFamily="49" charset="-128"/>
            </a:endParaRPr>
          </a:p>
          <a:p>
            <a:pPr>
              <a:spcBef>
                <a:spcPts val="500"/>
              </a:spcBef>
              <a:spcAft>
                <a:spcPts val="500"/>
              </a:spcAft>
            </a:pPr>
            <a:r>
              <a:rPr lang="ja-JP" altLang="en-US" sz="1000" dirty="0">
                <a:solidFill>
                  <a:srgbClr val="000000"/>
                </a:solidFill>
                <a:latin typeface="ＭＳ ゴシック" pitchFamily="49" charset="-128"/>
                <a:ea typeface="ＭＳ ゴシック" pitchFamily="49" charset="-128"/>
              </a:rPr>
              <a:t>　</a:t>
            </a:r>
            <a:r>
              <a:rPr lang="ja-JP" altLang="en-US" sz="1000" dirty="0" smtClean="0">
                <a:solidFill>
                  <a:srgbClr val="000000"/>
                </a:solidFill>
                <a:latin typeface="ＭＳ ゴシック" pitchFamily="49" charset="-128"/>
                <a:ea typeface="ＭＳ ゴシック" pitchFamily="49" charset="-128"/>
              </a:rPr>
              <a:t>　徒歩５分</a:t>
            </a:r>
            <a:endParaRPr lang="en-US" altLang="ja-JP" sz="1000" dirty="0" smtClean="0">
              <a:solidFill>
                <a:srgbClr val="000000"/>
              </a:solidFill>
              <a:latin typeface="ＭＳ ゴシック" pitchFamily="49" charset="-128"/>
              <a:ea typeface="ＭＳ ゴシック" pitchFamily="49" charset="-128"/>
            </a:endParaRPr>
          </a:p>
          <a:p>
            <a:pPr>
              <a:spcBef>
                <a:spcPts val="500"/>
              </a:spcBef>
              <a:spcAft>
                <a:spcPts val="500"/>
              </a:spcAft>
            </a:pPr>
            <a:r>
              <a:rPr lang="ja-JP" altLang="en-US" sz="1000" dirty="0">
                <a:solidFill>
                  <a:srgbClr val="000000"/>
                </a:solidFill>
                <a:latin typeface="ＭＳ ゴシック" pitchFamily="49" charset="-128"/>
                <a:ea typeface="ＭＳ ゴシック" pitchFamily="49" charset="-128"/>
              </a:rPr>
              <a:t>　</a:t>
            </a:r>
            <a:r>
              <a:rPr lang="ja-JP" altLang="en-US" sz="1000" dirty="0" smtClean="0">
                <a:solidFill>
                  <a:srgbClr val="000000"/>
                </a:solidFill>
                <a:latin typeface="ＭＳ ゴシック" pitchFamily="49" charset="-128"/>
                <a:ea typeface="ＭＳ ゴシック" pitchFamily="49" charset="-128"/>
              </a:rPr>
              <a:t>・阪急・阪神・市営地下鉄山手線「三宮」駅より</a:t>
            </a:r>
            <a:endParaRPr lang="en-US" altLang="ja-JP" sz="1000" dirty="0" smtClean="0">
              <a:solidFill>
                <a:srgbClr val="000000"/>
              </a:solidFill>
              <a:latin typeface="ＭＳ ゴシック" pitchFamily="49" charset="-128"/>
              <a:ea typeface="ＭＳ ゴシック" pitchFamily="49" charset="-128"/>
            </a:endParaRPr>
          </a:p>
          <a:p>
            <a:pPr>
              <a:spcBef>
                <a:spcPts val="500"/>
              </a:spcBef>
              <a:spcAft>
                <a:spcPts val="500"/>
              </a:spcAft>
            </a:pPr>
            <a:r>
              <a:rPr lang="ja-JP" altLang="en-US" sz="1000" dirty="0">
                <a:solidFill>
                  <a:srgbClr val="000000"/>
                </a:solidFill>
                <a:latin typeface="ＭＳ ゴシック" pitchFamily="49" charset="-128"/>
                <a:ea typeface="ＭＳ ゴシック" pitchFamily="49" charset="-128"/>
              </a:rPr>
              <a:t>　</a:t>
            </a:r>
            <a:r>
              <a:rPr lang="ja-JP" altLang="en-US" sz="1000" dirty="0" smtClean="0">
                <a:solidFill>
                  <a:srgbClr val="000000"/>
                </a:solidFill>
                <a:latin typeface="ＭＳ ゴシック" pitchFamily="49" charset="-128"/>
                <a:ea typeface="ＭＳ ゴシック" pitchFamily="49" charset="-128"/>
              </a:rPr>
              <a:t>　徒歩１０分  </a:t>
            </a:r>
            <a:endParaRPr lang="en-US" altLang="ja-JP" sz="1000" dirty="0" smtClean="0">
              <a:solidFill>
                <a:srgbClr val="000000"/>
              </a:solidFill>
              <a:latin typeface="ＭＳ ゴシック" pitchFamily="49" charset="-128"/>
              <a:ea typeface="ＭＳ ゴシック" pitchFamily="49" charset="-128"/>
            </a:endParaRPr>
          </a:p>
          <a:p>
            <a:pPr>
              <a:spcBef>
                <a:spcPts val="500"/>
              </a:spcBef>
              <a:spcAft>
                <a:spcPts val="500"/>
              </a:spcAft>
            </a:pPr>
            <a:r>
              <a:rPr lang="ja-JP" altLang="en-US" sz="1000" dirty="0" smtClean="0">
                <a:solidFill>
                  <a:srgbClr val="000000"/>
                </a:solidFill>
                <a:latin typeface="ＭＳ ゴシック" pitchFamily="49" charset="-128"/>
                <a:ea typeface="ＭＳ ゴシック" pitchFamily="49" charset="-128"/>
              </a:rPr>
              <a:t>　・ＪＲ「三ノ宮」駅より徒歩１２分</a:t>
            </a:r>
            <a:endParaRPr lang="ja-JP" altLang="ja-JP" sz="1000" dirty="0"/>
          </a:p>
        </p:txBody>
      </p:sp>
      <p:pic>
        <p:nvPicPr>
          <p:cNvPr id="3" name="図 2"/>
          <p:cNvPicPr>
            <a:picLocks noChangeAspect="1"/>
          </p:cNvPicPr>
          <p:nvPr/>
        </p:nvPicPr>
        <p:blipFill>
          <a:blip r:embed="rId5"/>
          <a:stretch>
            <a:fillRect/>
          </a:stretch>
        </p:blipFill>
        <p:spPr>
          <a:xfrm>
            <a:off x="322745" y="5706635"/>
            <a:ext cx="3130658" cy="3022169"/>
          </a:xfrm>
          <a:prstGeom prst="rect">
            <a:avLst/>
          </a:prstGeom>
        </p:spPr>
      </p:pic>
    </p:spTree>
    <p:extLst>
      <p:ext uri="{BB962C8B-B14F-4D97-AF65-F5344CB8AC3E}">
        <p14:creationId xmlns:p14="http://schemas.microsoft.com/office/powerpoint/2010/main" val="1009899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2644</TotalTime>
  <Words>979</Words>
  <Application>Microsoft Office PowerPoint</Application>
  <PresentationFormat>ユーザー設定</PresentationFormat>
  <Paragraphs>87</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FGP平成角ｺﾞｼｯｸ体W9</vt:lpstr>
      <vt:lpstr>HGPｺﾞｼｯｸE</vt:lpstr>
      <vt:lpstr>HGP創英角ｺﾞｼｯｸUB</vt:lpstr>
      <vt:lpstr>HG丸ｺﾞｼｯｸM-PRO</vt:lpstr>
      <vt:lpstr>ＭＳ Ｐゴシック</vt:lpstr>
      <vt:lpstr>ＭＳ ゴシック</vt:lpstr>
      <vt:lpstr>Arial</vt:lpstr>
      <vt:lpstr>Calibri</vt:lpstr>
      <vt:lpstr>Century</vt:lpstr>
      <vt:lpstr>Times New Roman</vt:lpstr>
      <vt:lpstr>Wingdings</vt:lpstr>
      <vt:lpstr>Office ​​テーマ</vt:lpstr>
      <vt:lpstr>　ＳＤＧｓビジネスセミナ― 　～ビジネスで絶対知っておかなければならない、ＳＤＧｓへの対応～</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SDGsビジネスセミナー（10/27）</dc:title>
  <dc:creator>Administrator</dc:creator>
  <cp:lastModifiedBy>山田 有紗</cp:lastModifiedBy>
  <cp:revision>365</cp:revision>
  <cp:lastPrinted>2020-08-28T00:37:43Z</cp:lastPrinted>
  <dcterms:created xsi:type="dcterms:W3CDTF">2014-02-28T06:32:11Z</dcterms:created>
  <dcterms:modified xsi:type="dcterms:W3CDTF">2020-09-24T07:30:56Z</dcterms:modified>
</cp:coreProperties>
</file>