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0" r:id="rId3"/>
  </p:sldIdLst>
  <p:sldSz cx="6858000" cy="10080625"/>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FFB3"/>
    <a:srgbClr val="CCFF99"/>
    <a:srgbClr val="CCFFCC"/>
    <a:srgbClr val="99FF66"/>
    <a:srgbClr val="2702AE"/>
    <a:srgbClr val="0D0D0D"/>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2382" y="60"/>
      </p:cViewPr>
      <p:guideLst>
        <p:guide orient="horz" pos="317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9413" cy="493713"/>
          </a:xfrm>
          <a:prstGeom prst="rect">
            <a:avLst/>
          </a:prstGeom>
        </p:spPr>
        <p:txBody>
          <a:bodyPr vert="horz" lIns="91412" tIns="45706" rIns="91412" bIns="45706" rtlCol="0"/>
          <a:lstStyle>
            <a:lvl1pPr algn="l">
              <a:defRPr sz="13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12" tIns="45706" rIns="91412" bIns="45706" rtlCol="0"/>
          <a:lstStyle>
            <a:lvl1pPr algn="r">
              <a:defRPr sz="1300"/>
            </a:lvl1pPr>
          </a:lstStyle>
          <a:p>
            <a:fld id="{0F89EF13-7771-4B8A-9E56-55921ED87A44}" type="datetimeFigureOut">
              <a:rPr kumimoji="1" lang="ja-JP" altLang="en-US" smtClean="0"/>
              <a:pPr/>
              <a:t>2021/1/7</a:t>
            </a:fld>
            <a:endParaRPr kumimoji="1" lang="ja-JP" altLang="en-US"/>
          </a:p>
        </p:txBody>
      </p:sp>
      <p:sp>
        <p:nvSpPr>
          <p:cNvPr id="4" name="スライド イメージ プレースホルダー 3"/>
          <p:cNvSpPr>
            <a:spLocks noGrp="1" noRot="1" noChangeAspect="1"/>
          </p:cNvSpPr>
          <p:nvPr>
            <p:ph type="sldImg" idx="2"/>
          </p:nvPr>
        </p:nvSpPr>
        <p:spPr>
          <a:xfrm>
            <a:off x="2109788" y="739775"/>
            <a:ext cx="2516187" cy="37004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73102" y="4686300"/>
            <a:ext cx="5389563" cy="444023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014"/>
            <a:ext cx="2919413" cy="493712"/>
          </a:xfrm>
          <a:prstGeom prst="rect">
            <a:avLst/>
          </a:prstGeom>
        </p:spPr>
        <p:txBody>
          <a:bodyPr vert="horz" lIns="91412" tIns="45706" rIns="91412" bIns="4570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3712"/>
          </a:xfrm>
          <a:prstGeom prst="rect">
            <a:avLst/>
          </a:prstGeom>
        </p:spPr>
        <p:txBody>
          <a:bodyPr vert="horz" lIns="91412" tIns="45706" rIns="91412" bIns="45706" rtlCol="0" anchor="b"/>
          <a:lstStyle>
            <a:lvl1pPr algn="r">
              <a:defRPr sz="1300"/>
            </a:lvl1pPr>
          </a:lstStyle>
          <a:p>
            <a:fld id="{816F0840-9377-4A7D-9405-971A8686CEE6}" type="slidenum">
              <a:rPr kumimoji="1" lang="ja-JP" altLang="en-US" smtClean="0"/>
              <a:pPr/>
              <a:t>‹#›</a:t>
            </a:fld>
            <a:endParaRPr kumimoji="1" lang="ja-JP" altLang="en-US"/>
          </a:p>
        </p:txBody>
      </p:sp>
    </p:spTree>
    <p:extLst>
      <p:ext uri="{BB962C8B-B14F-4D97-AF65-F5344CB8AC3E}">
        <p14:creationId xmlns:p14="http://schemas.microsoft.com/office/powerpoint/2010/main" val="10982099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16F0840-9377-4A7D-9405-971A8686CEE6}" type="slidenum">
              <a:rPr kumimoji="1" lang="ja-JP" altLang="en-US" smtClean="0"/>
              <a:pPr/>
              <a:t>1</a:t>
            </a:fld>
            <a:endParaRPr kumimoji="1" lang="ja-JP" altLang="en-US"/>
          </a:p>
        </p:txBody>
      </p:sp>
    </p:spTree>
    <p:extLst>
      <p:ext uri="{BB962C8B-B14F-4D97-AF65-F5344CB8AC3E}">
        <p14:creationId xmlns:p14="http://schemas.microsoft.com/office/powerpoint/2010/main" val="859203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16F0840-9377-4A7D-9405-971A8686CEE6}" type="slidenum">
              <a:rPr kumimoji="1" lang="ja-JP" altLang="en-US" smtClean="0"/>
              <a:pPr/>
              <a:t>2</a:t>
            </a:fld>
            <a:endParaRPr kumimoji="1" lang="ja-JP" altLang="en-US"/>
          </a:p>
        </p:txBody>
      </p:sp>
    </p:spTree>
    <p:extLst>
      <p:ext uri="{BB962C8B-B14F-4D97-AF65-F5344CB8AC3E}">
        <p14:creationId xmlns:p14="http://schemas.microsoft.com/office/powerpoint/2010/main" val="3210649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131530"/>
            <a:ext cx="5829300" cy="216080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712354"/>
            <a:ext cx="4800600" cy="257616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09785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69899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39034"/>
            <a:ext cx="1157288" cy="11466711"/>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39034"/>
            <a:ext cx="3357563" cy="11466711"/>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62653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595865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477735"/>
            <a:ext cx="5829300" cy="2002124"/>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272600"/>
            <a:ext cx="5829300" cy="22051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302662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136195"/>
            <a:ext cx="2257425" cy="88695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136195"/>
            <a:ext cx="2257425" cy="88695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327344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403693"/>
            <a:ext cx="6172200" cy="168010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56474"/>
            <a:ext cx="303014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96864"/>
            <a:ext cx="303014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56474"/>
            <a:ext cx="303133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96864"/>
            <a:ext cx="303133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FC00079-0771-4374-A0F8-BBA6C99B7205}" type="datetimeFigureOut">
              <a:rPr kumimoji="1" lang="ja-JP" altLang="en-US" smtClean="0"/>
              <a:pPr/>
              <a:t>2021/1/7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263094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FC00079-0771-4374-A0F8-BBA6C99B7205}" type="datetimeFigureOut">
              <a:rPr kumimoji="1" lang="ja-JP" altLang="en-US" smtClean="0"/>
              <a:pPr/>
              <a:t>2021/1/7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65188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C00079-0771-4374-A0F8-BBA6C99B7205}" type="datetimeFigureOut">
              <a:rPr kumimoji="1" lang="ja-JP" altLang="en-US" smtClean="0"/>
              <a:pPr/>
              <a:t>2021/1/7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370869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401359"/>
            <a:ext cx="2256235" cy="1708106"/>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401359"/>
            <a:ext cx="3833813" cy="86035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109465"/>
            <a:ext cx="2256235" cy="689542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57094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7056438"/>
            <a:ext cx="4114800" cy="833053"/>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900722"/>
            <a:ext cx="4114800" cy="604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889491"/>
            <a:ext cx="4114800" cy="118307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832185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403693"/>
            <a:ext cx="6172200" cy="168010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52148"/>
            <a:ext cx="6172200" cy="665274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343247"/>
            <a:ext cx="1600200" cy="536700"/>
          </a:xfrm>
          <a:prstGeom prst="rect">
            <a:avLst/>
          </a:prstGeom>
        </p:spPr>
        <p:txBody>
          <a:bodyPr vert="horz" lIns="91440" tIns="45720" rIns="91440" bIns="45720" rtlCol="0" anchor="ctr"/>
          <a:lstStyle>
            <a:lvl1pPr algn="l">
              <a:defRPr sz="1200">
                <a:solidFill>
                  <a:schemeClr val="tx1">
                    <a:tint val="75000"/>
                  </a:schemeClr>
                </a:solidFill>
              </a:defRPr>
            </a:lvl1pPr>
          </a:lstStyle>
          <a:p>
            <a:fld id="{3FC00079-0771-4374-A0F8-BBA6C99B7205}" type="datetimeFigureOut">
              <a:rPr kumimoji="1" lang="ja-JP" altLang="en-US" smtClean="0"/>
              <a:pPr/>
              <a:t>2021/1/7</a:t>
            </a:fld>
            <a:endParaRPr kumimoji="1" lang="ja-JP" altLang="en-US"/>
          </a:p>
        </p:txBody>
      </p:sp>
      <p:sp>
        <p:nvSpPr>
          <p:cNvPr id="5" name="フッター プレースホルダー 4"/>
          <p:cNvSpPr>
            <a:spLocks noGrp="1"/>
          </p:cNvSpPr>
          <p:nvPr>
            <p:ph type="ftr" sz="quarter" idx="3"/>
          </p:nvPr>
        </p:nvSpPr>
        <p:spPr>
          <a:xfrm>
            <a:off x="2343150" y="9343247"/>
            <a:ext cx="2171700" cy="5367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343247"/>
            <a:ext cx="1600200" cy="536700"/>
          </a:xfrm>
          <a:prstGeom prst="rect">
            <a:avLst/>
          </a:prstGeom>
        </p:spPr>
        <p:txBody>
          <a:bodyPr vert="horz" lIns="91440" tIns="45720" rIns="91440" bIns="45720" rtlCol="0" anchor="ctr"/>
          <a:lstStyle>
            <a:lvl1pPr algn="r">
              <a:defRPr sz="1200">
                <a:solidFill>
                  <a:schemeClr val="tx1">
                    <a:tint val="75000"/>
                  </a:schemeClr>
                </a:solidFill>
              </a:defRPr>
            </a:lvl1p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55368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hyperlink" Target="mailto:asia-biz@office.city.kobe.lg.j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jpe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822" y="719832"/>
            <a:ext cx="6858000" cy="584775"/>
          </a:xfrm>
          <a:prstGeom prst="rect">
            <a:avLst/>
          </a:prstGeom>
          <a:noFill/>
        </p:spPr>
        <p:txBody>
          <a:bodyPr wrap="square" lIns="91440" tIns="45720" rIns="91440" bIns="45720">
            <a:spAutoFit/>
          </a:bodyPr>
          <a:lstStyle/>
          <a:p>
            <a:pPr algn="ctr"/>
            <a:r>
              <a:rPr lang="ja-JP" altLang="en-US" sz="3200" b="1" u="sng" dirty="0" smtClean="0">
                <a:ln w="12700" cmpd="sng">
                  <a:solidFill>
                    <a:schemeClr val="tx2"/>
                  </a:solidFill>
                  <a:prstDash val="solid"/>
                  <a:miter lim="800000"/>
                </a:ln>
                <a:solidFill>
                  <a:srgbClr val="FF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コロナ禍での外国人材雇用セミナー</a:t>
            </a:r>
            <a:endParaRPr lang="ja-JP" altLang="en-US" sz="3200" b="1" u="sng" cap="none" spc="0" dirty="0">
              <a:ln w="12700" cmpd="sng">
                <a:solidFill>
                  <a:schemeClr val="tx2"/>
                </a:solidFill>
                <a:prstDash val="solid"/>
                <a:miter lim="800000"/>
              </a:ln>
              <a:solidFill>
                <a:srgbClr val="FF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p:txBody>
      </p:sp>
      <p:sp>
        <p:nvSpPr>
          <p:cNvPr id="3" name="サブタイトル 2"/>
          <p:cNvSpPr>
            <a:spLocks noGrp="1"/>
          </p:cNvSpPr>
          <p:nvPr>
            <p:ph type="subTitle" idx="1"/>
          </p:nvPr>
        </p:nvSpPr>
        <p:spPr>
          <a:xfrm>
            <a:off x="116633" y="2370762"/>
            <a:ext cx="6512768" cy="2200072"/>
          </a:xfrm>
        </p:spPr>
        <p:txBody>
          <a:bodyPr>
            <a:normAutofit fontScale="85000" lnSpcReduction="20000"/>
          </a:bodyPr>
          <a:lstStyle/>
          <a:p>
            <a:pPr algn="l"/>
            <a:r>
              <a:rPr lang="ja-JP" altLang="en-US" sz="1800" dirty="0">
                <a:solidFill>
                  <a:schemeClr val="tx1"/>
                </a:solidFill>
                <a:latin typeface="+mn-ea"/>
              </a:rPr>
              <a:t>日　時：</a:t>
            </a:r>
            <a:r>
              <a:rPr lang="en-US" altLang="ja-JP" sz="1800" dirty="0" smtClean="0">
                <a:solidFill>
                  <a:schemeClr val="tx1"/>
                </a:solidFill>
                <a:latin typeface="+mn-ea"/>
              </a:rPr>
              <a:t>2021</a:t>
            </a:r>
            <a:r>
              <a:rPr lang="ja-JP" altLang="en-US" sz="1800" dirty="0" smtClean="0">
                <a:solidFill>
                  <a:schemeClr val="tx1"/>
                </a:solidFill>
                <a:latin typeface="+mn-ea"/>
              </a:rPr>
              <a:t>年</a:t>
            </a:r>
            <a:r>
              <a:rPr lang="en-US" altLang="ja-JP" sz="1800" dirty="0">
                <a:solidFill>
                  <a:schemeClr val="tx1"/>
                </a:solidFill>
                <a:latin typeface="+mn-ea"/>
              </a:rPr>
              <a:t>2</a:t>
            </a:r>
            <a:r>
              <a:rPr lang="ja-JP" altLang="en-US" sz="1800" dirty="0" smtClean="0">
                <a:solidFill>
                  <a:schemeClr val="tx1"/>
                </a:solidFill>
                <a:latin typeface="+mn-ea"/>
              </a:rPr>
              <a:t>月</a:t>
            </a:r>
            <a:r>
              <a:rPr lang="en-US" altLang="ja-JP" sz="1800" dirty="0">
                <a:solidFill>
                  <a:schemeClr val="tx1"/>
                </a:solidFill>
                <a:latin typeface="+mn-ea"/>
              </a:rPr>
              <a:t>4</a:t>
            </a:r>
            <a:r>
              <a:rPr lang="ja-JP" altLang="en-US" sz="1800" dirty="0" smtClean="0">
                <a:solidFill>
                  <a:schemeClr val="tx1"/>
                </a:solidFill>
                <a:latin typeface="+mn-ea"/>
              </a:rPr>
              <a:t>日（木）</a:t>
            </a:r>
            <a:r>
              <a:rPr lang="en-US" altLang="ja-JP" sz="1800" dirty="0">
                <a:solidFill>
                  <a:schemeClr val="tx1"/>
                </a:solidFill>
                <a:latin typeface="+mn-ea"/>
              </a:rPr>
              <a:t>15</a:t>
            </a:r>
            <a:r>
              <a:rPr lang="ja-JP" altLang="en-US" sz="1800" dirty="0">
                <a:solidFill>
                  <a:schemeClr val="tx1"/>
                </a:solidFill>
                <a:latin typeface="+mn-ea"/>
              </a:rPr>
              <a:t>：</a:t>
            </a:r>
            <a:r>
              <a:rPr lang="en-US" altLang="ja-JP" sz="1800" dirty="0">
                <a:solidFill>
                  <a:schemeClr val="tx1"/>
                </a:solidFill>
                <a:latin typeface="+mn-ea"/>
              </a:rPr>
              <a:t>00</a:t>
            </a:r>
            <a:r>
              <a:rPr lang="ja-JP" altLang="en-US" sz="1800" dirty="0">
                <a:solidFill>
                  <a:schemeClr val="tx1"/>
                </a:solidFill>
                <a:latin typeface="+mn-ea"/>
              </a:rPr>
              <a:t>～</a:t>
            </a:r>
            <a:r>
              <a:rPr lang="en-US" altLang="ja-JP" sz="1800" dirty="0">
                <a:solidFill>
                  <a:schemeClr val="tx1"/>
                </a:solidFill>
                <a:latin typeface="+mn-ea"/>
              </a:rPr>
              <a:t>17</a:t>
            </a:r>
            <a:r>
              <a:rPr lang="ja-JP" altLang="en-US" sz="1800" dirty="0">
                <a:solidFill>
                  <a:schemeClr val="tx1"/>
                </a:solidFill>
                <a:latin typeface="+mn-ea"/>
              </a:rPr>
              <a:t>：</a:t>
            </a:r>
            <a:r>
              <a:rPr lang="en-US" altLang="ja-JP" sz="1800" dirty="0">
                <a:solidFill>
                  <a:schemeClr val="tx1"/>
                </a:solidFill>
                <a:latin typeface="+mn-ea"/>
              </a:rPr>
              <a:t>00</a:t>
            </a:r>
          </a:p>
          <a:p>
            <a:pPr algn="l"/>
            <a:r>
              <a:rPr lang="ja-JP" altLang="en-US" sz="1800" dirty="0">
                <a:solidFill>
                  <a:schemeClr val="tx1"/>
                </a:solidFill>
                <a:latin typeface="+mn-ea"/>
              </a:rPr>
              <a:t>場　所：神戸商工貿易センタービル </a:t>
            </a:r>
            <a:r>
              <a:rPr lang="en-US" altLang="ja-JP" sz="1800" dirty="0" smtClean="0">
                <a:solidFill>
                  <a:schemeClr val="tx1"/>
                </a:solidFill>
                <a:latin typeface="+mn-ea"/>
              </a:rPr>
              <a:t>14</a:t>
            </a:r>
            <a:r>
              <a:rPr lang="ja-JP" altLang="en-US" sz="1800" dirty="0" smtClean="0">
                <a:solidFill>
                  <a:schemeClr val="tx1"/>
                </a:solidFill>
                <a:latin typeface="+mn-ea"/>
              </a:rPr>
              <a:t>階</a:t>
            </a:r>
            <a:r>
              <a:rPr lang="ja-JP" altLang="en-US" sz="1800" dirty="0">
                <a:solidFill>
                  <a:schemeClr val="tx1"/>
                </a:solidFill>
                <a:latin typeface="+mn-ea"/>
              </a:rPr>
              <a:t>　</a:t>
            </a:r>
            <a:r>
              <a:rPr lang="ja-JP" altLang="en-US" sz="1800" dirty="0" smtClean="0">
                <a:solidFill>
                  <a:schemeClr val="tx1"/>
                </a:solidFill>
                <a:latin typeface="+mn-ea"/>
              </a:rPr>
              <a:t>会議室</a:t>
            </a:r>
            <a:endParaRPr lang="ja-JP" altLang="en-US" sz="1800" dirty="0">
              <a:solidFill>
                <a:schemeClr val="tx1"/>
              </a:solidFill>
              <a:latin typeface="+mn-ea"/>
            </a:endParaRPr>
          </a:p>
          <a:p>
            <a:pPr algn="l"/>
            <a:r>
              <a:rPr lang="ja-JP" altLang="en-US" sz="1800" dirty="0">
                <a:solidFill>
                  <a:schemeClr val="tx1"/>
                </a:solidFill>
                <a:latin typeface="+mn-ea"/>
              </a:rPr>
              <a:t>　　　　（神戸市中央区浜辺通５－１－１４）　</a:t>
            </a:r>
            <a:endParaRPr lang="en-US" altLang="ja-JP" sz="1800" dirty="0" smtClean="0">
              <a:solidFill>
                <a:schemeClr val="tx1"/>
              </a:solidFill>
              <a:latin typeface="+mn-ea"/>
            </a:endParaRPr>
          </a:p>
          <a:p>
            <a:pPr algn="l"/>
            <a:endParaRPr lang="ja-JP" altLang="en-US" sz="1800" dirty="0">
              <a:solidFill>
                <a:schemeClr val="tx1"/>
              </a:solidFill>
              <a:latin typeface="+mn-ea"/>
            </a:endParaRPr>
          </a:p>
          <a:p>
            <a:pPr algn="l"/>
            <a:r>
              <a:rPr lang="ja-JP" altLang="en-US" sz="1800" dirty="0">
                <a:solidFill>
                  <a:schemeClr val="tx1"/>
                </a:solidFill>
                <a:latin typeface="+mn-ea"/>
              </a:rPr>
              <a:t>主　催：</a:t>
            </a:r>
            <a:r>
              <a:rPr lang="ja-JP" altLang="en-US" sz="1800" dirty="0" smtClean="0">
                <a:solidFill>
                  <a:schemeClr val="tx1"/>
                </a:solidFill>
                <a:latin typeface="+mn-ea"/>
              </a:rPr>
              <a:t>神戸市、ひょうご</a:t>
            </a:r>
            <a:r>
              <a:rPr lang="ja-JP" altLang="en-US" sz="1800" dirty="0">
                <a:solidFill>
                  <a:schemeClr val="tx1"/>
                </a:solidFill>
                <a:latin typeface="+mn-ea"/>
              </a:rPr>
              <a:t>・神戸国際</a:t>
            </a:r>
            <a:r>
              <a:rPr lang="ja-JP" altLang="en-US" sz="1800" dirty="0" smtClean="0">
                <a:solidFill>
                  <a:schemeClr val="tx1"/>
                </a:solidFill>
                <a:latin typeface="+mn-ea"/>
              </a:rPr>
              <a:t>ビジネススクエア</a:t>
            </a:r>
            <a:endParaRPr lang="en-US" altLang="ja-JP" sz="1800" dirty="0" smtClean="0">
              <a:solidFill>
                <a:schemeClr val="tx1"/>
              </a:solidFill>
              <a:latin typeface="+mn-ea"/>
            </a:endParaRPr>
          </a:p>
          <a:p>
            <a:pPr algn="l"/>
            <a:r>
              <a:rPr lang="ja-JP" altLang="en-US" sz="1800" dirty="0">
                <a:solidFill>
                  <a:schemeClr val="tx1"/>
                </a:solidFill>
                <a:latin typeface="+mn-ea"/>
              </a:rPr>
              <a:t>　</a:t>
            </a:r>
            <a:r>
              <a:rPr lang="ja-JP" altLang="en-US" sz="1800" dirty="0" smtClean="0">
                <a:solidFill>
                  <a:schemeClr val="tx1"/>
                </a:solidFill>
                <a:latin typeface="+mn-ea"/>
              </a:rPr>
              <a:t>　　　　　　　　　</a:t>
            </a:r>
            <a:r>
              <a:rPr lang="ja-JP" altLang="en-US" sz="1400" dirty="0" smtClean="0">
                <a:solidFill>
                  <a:schemeClr val="tx1"/>
                </a:solidFill>
                <a:latin typeface="+mn-ea"/>
              </a:rPr>
              <a:t>（</a:t>
            </a:r>
            <a:r>
              <a:rPr lang="ja-JP" altLang="en-US" sz="1400" dirty="0">
                <a:solidFill>
                  <a:schemeClr val="tx1"/>
                </a:solidFill>
                <a:latin typeface="+mn-ea"/>
              </a:rPr>
              <a:t>神戸市海外ビジネスセンター、ジェトロ神戸、ひょうご海外</a:t>
            </a:r>
            <a:r>
              <a:rPr lang="ja-JP" altLang="en-US" sz="1400" dirty="0" smtClean="0">
                <a:solidFill>
                  <a:schemeClr val="tx1"/>
                </a:solidFill>
                <a:latin typeface="+mn-ea"/>
              </a:rPr>
              <a:t>ビジネスセンター</a:t>
            </a:r>
            <a:r>
              <a:rPr lang="ja-JP" altLang="en-US" sz="1400" dirty="0">
                <a:solidFill>
                  <a:schemeClr val="tx1"/>
                </a:solidFill>
                <a:latin typeface="+mn-ea"/>
              </a:rPr>
              <a:t>）</a:t>
            </a:r>
          </a:p>
          <a:p>
            <a:pPr algn="l"/>
            <a:r>
              <a:rPr lang="ja-JP" altLang="en-US" sz="1800" dirty="0" smtClean="0">
                <a:solidFill>
                  <a:schemeClr val="tx1"/>
                </a:solidFill>
                <a:latin typeface="+mn-ea"/>
              </a:rPr>
              <a:t>共</a:t>
            </a:r>
            <a:r>
              <a:rPr lang="ja-JP" altLang="en-US" sz="1800" dirty="0">
                <a:solidFill>
                  <a:schemeClr val="tx1"/>
                </a:solidFill>
                <a:latin typeface="+mn-ea"/>
              </a:rPr>
              <a:t>　催： </a:t>
            </a:r>
            <a:r>
              <a:rPr lang="ja-JP" altLang="en-US" sz="1800" dirty="0" smtClean="0">
                <a:solidFill>
                  <a:schemeClr val="tx1"/>
                </a:solidFill>
                <a:latin typeface="+mn-ea"/>
              </a:rPr>
              <a:t>神戸商工会議所、（公社）兵庫工業会、（一社）神戸市</a:t>
            </a:r>
            <a:r>
              <a:rPr lang="ja-JP" altLang="en-US" sz="1800" dirty="0">
                <a:solidFill>
                  <a:schemeClr val="tx1"/>
                </a:solidFill>
                <a:latin typeface="+mn-ea"/>
              </a:rPr>
              <a:t>機械金属</a:t>
            </a:r>
            <a:r>
              <a:rPr lang="ja-JP" altLang="en-US" sz="1800" dirty="0" smtClean="0">
                <a:solidFill>
                  <a:schemeClr val="tx1"/>
                </a:solidFill>
                <a:latin typeface="+mn-ea"/>
              </a:rPr>
              <a:t>工業会</a:t>
            </a:r>
            <a:endParaRPr lang="en-US" altLang="ja-JP" sz="1800" dirty="0" smtClean="0">
              <a:solidFill>
                <a:schemeClr val="tx1"/>
              </a:solidFill>
              <a:latin typeface="+mn-ea"/>
            </a:endParaRPr>
          </a:p>
          <a:p>
            <a:pPr algn="l"/>
            <a:r>
              <a:rPr lang="ja-JP" altLang="en-US" sz="1800" dirty="0">
                <a:solidFill>
                  <a:schemeClr val="tx1"/>
                </a:solidFill>
                <a:latin typeface="+mn-ea"/>
              </a:rPr>
              <a:t>　</a:t>
            </a:r>
            <a:r>
              <a:rPr lang="ja-JP" altLang="en-US" sz="1800" dirty="0" smtClean="0">
                <a:solidFill>
                  <a:schemeClr val="tx1"/>
                </a:solidFill>
                <a:latin typeface="+mn-ea"/>
              </a:rPr>
              <a:t>　　　　（公財）神戸国際協力交流センター</a:t>
            </a:r>
            <a:endParaRPr lang="ja-JP" altLang="en-US" sz="1800" dirty="0">
              <a:solidFill>
                <a:schemeClr val="tx1"/>
              </a:solidFill>
              <a:latin typeface="+mn-ea"/>
            </a:endParaRPr>
          </a:p>
          <a:p>
            <a:pPr algn="l"/>
            <a:r>
              <a:rPr lang="ja-JP" altLang="en-US" sz="1100" dirty="0" smtClean="0">
                <a:solidFill>
                  <a:schemeClr val="tx1"/>
                </a:solidFill>
                <a:latin typeface="+mn-ea"/>
              </a:rPr>
              <a:t>　　　　　</a:t>
            </a:r>
            <a:endParaRPr kumimoji="1" lang="ja-JP" altLang="en-US" sz="1800" dirty="0">
              <a:solidFill>
                <a:schemeClr val="tx1"/>
              </a:solidFill>
              <a:latin typeface="+mn-ea"/>
            </a:endParaRPr>
          </a:p>
        </p:txBody>
      </p:sp>
      <p:sp>
        <p:nvSpPr>
          <p:cNvPr id="6" name="テキスト ボックス 5"/>
          <p:cNvSpPr txBox="1"/>
          <p:nvPr/>
        </p:nvSpPr>
        <p:spPr>
          <a:xfrm>
            <a:off x="3560763" y="4802161"/>
            <a:ext cx="461665" cy="92398"/>
          </a:xfrm>
          <a:prstGeom prst="rect">
            <a:avLst/>
          </a:prstGeom>
          <a:noFill/>
        </p:spPr>
        <p:txBody>
          <a:bodyPr vert="eaVert" wrap="none" rtlCol="0">
            <a:spAutoFit/>
          </a:bodyPr>
          <a:lstStyle/>
          <a:p>
            <a:endParaRPr kumimoji="1" lang="ja-JP" altLang="en-US" dirty="0"/>
          </a:p>
        </p:txBody>
      </p:sp>
      <p:sp>
        <p:nvSpPr>
          <p:cNvPr id="18" name="正方形/長方形 17"/>
          <p:cNvSpPr/>
          <p:nvPr/>
        </p:nvSpPr>
        <p:spPr>
          <a:xfrm>
            <a:off x="219475" y="4464248"/>
            <a:ext cx="6442694" cy="5184576"/>
          </a:xfrm>
          <a:prstGeom prst="rect">
            <a:avLst/>
          </a:prstGeom>
          <a:solidFill>
            <a:schemeClr val="accent1">
              <a:lumMod val="40000"/>
              <a:lumOff val="60000"/>
            </a:schemeClr>
          </a:solidFill>
          <a:ln>
            <a:solidFill>
              <a:schemeClr val="tx2"/>
            </a:solidFill>
          </a:ln>
        </p:spPr>
        <p:style>
          <a:lnRef idx="1">
            <a:schemeClr val="accent1"/>
          </a:lnRef>
          <a:fillRef idx="2">
            <a:schemeClr val="accent1"/>
          </a:fillRef>
          <a:effectRef idx="1">
            <a:schemeClr val="accent1"/>
          </a:effectRef>
          <a:fontRef idx="minor">
            <a:schemeClr val="dk1"/>
          </a:fontRef>
        </p:style>
        <p:txBody>
          <a:bodyPr wrap="square">
            <a:noAutofit/>
          </a:bodyPr>
          <a:lstStyle/>
          <a:p>
            <a:pPr algn="ctr"/>
            <a:r>
              <a:rPr lang="ja-JP" altLang="en-US" b="1" dirty="0" smtClean="0"/>
              <a:t>～セミナープログラム～</a:t>
            </a:r>
            <a:endParaRPr lang="en-US" altLang="ja-JP" b="1" dirty="0"/>
          </a:p>
          <a:p>
            <a:pPr algn="ctr"/>
            <a:endParaRPr lang="en-US" altLang="ja-JP" sz="1000" dirty="0" smtClean="0"/>
          </a:p>
          <a:p>
            <a:r>
              <a:rPr lang="ja-JP" altLang="en-US" sz="1300" b="1" u="sng" dirty="0" smtClean="0"/>
              <a:t>１．　「コロナ禍における外国人材マーケットの現状」（</a:t>
            </a:r>
            <a:r>
              <a:rPr lang="en-US" altLang="ja-JP" sz="1300" b="1" u="sng" dirty="0"/>
              <a:t>15</a:t>
            </a:r>
            <a:r>
              <a:rPr lang="ja-JP" altLang="en-US" sz="1300" b="1" u="sng" dirty="0"/>
              <a:t>：</a:t>
            </a:r>
            <a:r>
              <a:rPr lang="en-US" altLang="ja-JP" sz="1300" b="1" u="sng" dirty="0" smtClean="0"/>
              <a:t>00 </a:t>
            </a:r>
            <a:r>
              <a:rPr lang="ja-JP" altLang="en-US" sz="1300" b="1" u="sng" dirty="0"/>
              <a:t>～ </a:t>
            </a:r>
            <a:r>
              <a:rPr lang="en-US" altLang="ja-JP" sz="1300" b="1" u="sng" dirty="0"/>
              <a:t>15</a:t>
            </a:r>
            <a:r>
              <a:rPr lang="ja-JP" altLang="en-US" sz="1300" b="1" u="sng" dirty="0"/>
              <a:t>：</a:t>
            </a:r>
            <a:r>
              <a:rPr lang="en-US" altLang="ja-JP" sz="1300" b="1" u="sng" dirty="0" smtClean="0"/>
              <a:t>50</a:t>
            </a:r>
            <a:r>
              <a:rPr lang="ja-JP" altLang="en-US" sz="1300" b="1" u="sng" dirty="0" smtClean="0"/>
              <a:t>）</a:t>
            </a:r>
            <a:endParaRPr lang="en-US" altLang="ja-JP" sz="1300" b="1" u="sng" dirty="0" smtClean="0"/>
          </a:p>
          <a:p>
            <a:r>
              <a:rPr lang="ja-JP" altLang="en-US" sz="1300" dirty="0" smtClean="0"/>
              <a:t>　</a:t>
            </a:r>
            <a:r>
              <a:rPr lang="ja-JP" altLang="en-US" sz="1300" b="1" dirty="0" smtClean="0"/>
              <a:t>　</a:t>
            </a:r>
            <a:r>
              <a:rPr lang="en-US" altLang="ja-JP" sz="1300" b="1" dirty="0" smtClean="0"/>
              <a:t>【</a:t>
            </a:r>
            <a:r>
              <a:rPr lang="ja-JP" altLang="ja-JP" sz="1300" b="1" dirty="0" smtClean="0"/>
              <a:t>講師</a:t>
            </a:r>
            <a:r>
              <a:rPr lang="en-US" altLang="ja-JP" sz="1300" b="1" dirty="0" smtClean="0"/>
              <a:t>】</a:t>
            </a:r>
            <a:r>
              <a:rPr lang="ja-JP" altLang="en-US" sz="1300" b="1" dirty="0" smtClean="0"/>
              <a:t>株式会社パソナ　グローバル</a:t>
            </a:r>
            <a:r>
              <a:rPr lang="ja-JP" altLang="en-US" sz="1300" b="1" dirty="0"/>
              <a:t>事業</a:t>
            </a:r>
            <a:r>
              <a:rPr lang="ja-JP" altLang="en-US" sz="1300" b="1" dirty="0" smtClean="0"/>
              <a:t>本部 </a:t>
            </a:r>
            <a:endParaRPr lang="en-US" altLang="ja-JP" sz="1300" b="1" dirty="0" smtClean="0"/>
          </a:p>
          <a:p>
            <a:r>
              <a:rPr lang="ja-JP" altLang="en-US" sz="1300" b="1" dirty="0"/>
              <a:t>　</a:t>
            </a:r>
            <a:r>
              <a:rPr lang="ja-JP" altLang="en-US" sz="1300" b="1" dirty="0" smtClean="0"/>
              <a:t>　　　　　　　　　　　　　　　　　　</a:t>
            </a:r>
            <a:r>
              <a:rPr lang="en-US" altLang="ja-JP" sz="1300" b="1" dirty="0" smtClean="0"/>
              <a:t>JOB</a:t>
            </a:r>
            <a:r>
              <a:rPr lang="ja-JP" altLang="en-US" sz="1300" b="1" dirty="0" smtClean="0"/>
              <a:t>博事業部副事業部長　李　ヨンギョン　氏</a:t>
            </a:r>
            <a:endParaRPr lang="en-US" altLang="ja-JP" sz="1300" b="1" dirty="0" smtClean="0"/>
          </a:p>
          <a:p>
            <a:r>
              <a:rPr lang="ja-JP" altLang="en-US" sz="1000" dirty="0"/>
              <a:t>　</a:t>
            </a:r>
            <a:r>
              <a:rPr lang="ja-JP" altLang="ja-JP" sz="1000" dirty="0" smtClean="0"/>
              <a:t>大手</a:t>
            </a:r>
            <a:r>
              <a:rPr lang="ja-JP" altLang="ja-JP" sz="1000" dirty="0"/>
              <a:t>人材会社のグローバル事業部の営業として企業の外国籍人材の採用支援に</a:t>
            </a:r>
            <a:r>
              <a:rPr lang="en-US" altLang="ja-JP" sz="1000" dirty="0"/>
              <a:t>7</a:t>
            </a:r>
            <a:r>
              <a:rPr lang="ja-JP" altLang="ja-JP" sz="1000" dirty="0"/>
              <a:t>年間従事。</a:t>
            </a:r>
          </a:p>
          <a:p>
            <a:r>
              <a:rPr lang="ja-JP" altLang="ja-JP" sz="1000" dirty="0"/>
              <a:t>新卒留学生向け合同企業説明会、海外人材の採用代行プロジェクトの企画・運営を担当。</a:t>
            </a:r>
          </a:p>
          <a:p>
            <a:r>
              <a:rPr lang="ja-JP" altLang="ja-JP" sz="1000" dirty="0"/>
              <a:t>日本企業の外国籍人材採用手法のコンサルティングから採用後の定着支援</a:t>
            </a:r>
            <a:r>
              <a:rPr lang="ja-JP" altLang="ja-JP" sz="1000" dirty="0" smtClean="0"/>
              <a:t>まで日本</a:t>
            </a:r>
            <a:r>
              <a:rPr lang="ja-JP" altLang="ja-JP" sz="1000" dirty="0"/>
              <a:t>企業</a:t>
            </a:r>
            <a:r>
              <a:rPr lang="ja-JP" altLang="ja-JP" sz="1000" dirty="0" smtClean="0"/>
              <a:t>の</a:t>
            </a:r>
            <a:endParaRPr lang="en-US" altLang="ja-JP" sz="1000" dirty="0" smtClean="0"/>
          </a:p>
          <a:p>
            <a:r>
              <a:rPr lang="ja-JP" altLang="ja-JP" sz="1000" dirty="0" smtClean="0"/>
              <a:t>グローバル化</a:t>
            </a:r>
            <a:r>
              <a:rPr lang="ja-JP" altLang="ja-JP" sz="1000" dirty="0"/>
              <a:t>を人材の面から支える。</a:t>
            </a:r>
          </a:p>
          <a:p>
            <a:endParaRPr lang="en-US" altLang="ja-JP" sz="1300" b="1" u="sng" dirty="0" smtClean="0"/>
          </a:p>
          <a:p>
            <a:r>
              <a:rPr lang="ja-JP" altLang="en-US" sz="1300" b="1" u="sng" dirty="0" smtClean="0"/>
              <a:t>２</a:t>
            </a:r>
            <a:r>
              <a:rPr lang="ja-JP" altLang="en-US" sz="1300" b="1" u="sng" dirty="0"/>
              <a:t>．　</a:t>
            </a:r>
            <a:r>
              <a:rPr lang="ja-JP" altLang="en-US" sz="1300" b="1" u="sng" dirty="0" smtClean="0"/>
              <a:t>「コロナ禍での在留資格の最新情報」（</a:t>
            </a:r>
            <a:r>
              <a:rPr lang="en-US" altLang="ja-JP" sz="1300" b="1" u="sng" dirty="0"/>
              <a:t>16</a:t>
            </a:r>
            <a:r>
              <a:rPr lang="ja-JP" altLang="en-US" sz="1300" b="1" u="sng" dirty="0"/>
              <a:t>：</a:t>
            </a:r>
            <a:r>
              <a:rPr lang="en-US" altLang="ja-JP" sz="1300" b="1" u="sng" dirty="0" smtClean="0"/>
              <a:t>00 </a:t>
            </a:r>
            <a:r>
              <a:rPr lang="ja-JP" altLang="en-US" sz="1300" b="1" u="sng" dirty="0"/>
              <a:t>～ </a:t>
            </a:r>
            <a:r>
              <a:rPr lang="en-US" altLang="ja-JP" sz="1300" b="1" u="sng" dirty="0"/>
              <a:t>16</a:t>
            </a:r>
            <a:r>
              <a:rPr lang="ja-JP" altLang="en-US" sz="1300" b="1" u="sng" dirty="0"/>
              <a:t>：</a:t>
            </a:r>
            <a:r>
              <a:rPr lang="en-US" altLang="ja-JP" sz="1300" b="1" u="sng" dirty="0" smtClean="0"/>
              <a:t>40</a:t>
            </a:r>
            <a:r>
              <a:rPr lang="ja-JP" altLang="en-US" sz="1300" b="1" u="sng" dirty="0" smtClean="0"/>
              <a:t>）</a:t>
            </a:r>
            <a:endParaRPr lang="en-US" altLang="ja-JP" sz="1300" b="1" u="sng" dirty="0" smtClean="0"/>
          </a:p>
          <a:p>
            <a:r>
              <a:rPr lang="ja-JP" altLang="en-US" sz="1300" dirty="0"/>
              <a:t>　　</a:t>
            </a:r>
            <a:r>
              <a:rPr lang="ja-JP" altLang="en-US" sz="1300" b="1" dirty="0"/>
              <a:t> </a:t>
            </a:r>
            <a:r>
              <a:rPr lang="en-US" altLang="ja-JP" sz="1300" b="1" dirty="0" smtClean="0"/>
              <a:t>【</a:t>
            </a:r>
            <a:r>
              <a:rPr lang="ja-JP" altLang="en-US" sz="1300" b="1" dirty="0" smtClean="0"/>
              <a:t>講師</a:t>
            </a:r>
            <a:r>
              <a:rPr lang="en-US" altLang="ja-JP" sz="1300" b="1" dirty="0" smtClean="0"/>
              <a:t>】</a:t>
            </a:r>
            <a:r>
              <a:rPr lang="ja-JP" altLang="en-US" sz="1300" b="1" dirty="0" smtClean="0"/>
              <a:t>宮本行政書士事務所　行政書士　宮本　健吾　氏</a:t>
            </a:r>
            <a:endParaRPr lang="en-US" altLang="ja-JP" sz="1000" dirty="0" smtClean="0"/>
          </a:p>
          <a:p>
            <a:r>
              <a:rPr lang="ja-JP" altLang="en-US" sz="1000" dirty="0"/>
              <a:t>　</a:t>
            </a:r>
            <a:r>
              <a:rPr lang="en-US" altLang="ja-JP" sz="1100" dirty="0" smtClean="0"/>
              <a:t>2006</a:t>
            </a:r>
            <a:r>
              <a:rPr lang="ja-JP" altLang="en-US" sz="1100" dirty="0" smtClean="0"/>
              <a:t>年 </a:t>
            </a:r>
            <a:r>
              <a:rPr lang="en-US" altLang="ja-JP" sz="1100" dirty="0"/>
              <a:t>3</a:t>
            </a:r>
            <a:r>
              <a:rPr lang="ja-JP" altLang="en-US" sz="1100" dirty="0" smtClean="0"/>
              <a:t>月</a:t>
            </a:r>
            <a:r>
              <a:rPr lang="ja-JP" altLang="en-US" sz="1000" dirty="0" smtClean="0"/>
              <a:t>開業。中国</a:t>
            </a:r>
            <a:r>
              <a:rPr lang="ja-JP" altLang="en-US" sz="1000" dirty="0"/>
              <a:t>・台湾・香港・韓国を中心に、海外企業の日本進出時のサポート</a:t>
            </a:r>
            <a:r>
              <a:rPr lang="ja-JP" altLang="en-US" sz="1000" dirty="0" smtClean="0"/>
              <a:t>・</a:t>
            </a:r>
            <a:endParaRPr lang="en-US" altLang="ja-JP" sz="1000" dirty="0" smtClean="0"/>
          </a:p>
          <a:p>
            <a:r>
              <a:rPr lang="ja-JP" altLang="en-US" sz="1000" dirty="0" smtClean="0"/>
              <a:t>外国人</a:t>
            </a:r>
            <a:r>
              <a:rPr lang="ja-JP" altLang="en-US" sz="1000" dirty="0"/>
              <a:t>の在留資格（ビザ</a:t>
            </a:r>
            <a:r>
              <a:rPr lang="ja-JP" altLang="en-US" sz="1000" dirty="0" smtClean="0"/>
              <a:t>）申請</a:t>
            </a:r>
            <a:r>
              <a:rPr lang="ja-JP" altLang="en-US" sz="1000" dirty="0"/>
              <a:t>・渉外戸籍（台湾戸籍等）を専門。現在、兵庫県行政</a:t>
            </a:r>
            <a:r>
              <a:rPr lang="ja-JP" altLang="en-US" sz="1000" dirty="0" smtClean="0"/>
              <a:t>書士会</a:t>
            </a:r>
            <a:endParaRPr lang="en-US" altLang="ja-JP" sz="1000" dirty="0" smtClean="0"/>
          </a:p>
          <a:p>
            <a:r>
              <a:rPr lang="ja-JP" altLang="en-US" sz="1000" dirty="0" smtClean="0"/>
              <a:t> </a:t>
            </a:r>
            <a:r>
              <a:rPr lang="ja-JP" altLang="en-US" sz="1000" dirty="0"/>
              <a:t>業務部 国際専門部会 委員長</a:t>
            </a:r>
            <a:r>
              <a:rPr lang="ja-JP" altLang="en-US" sz="1000" dirty="0" smtClean="0"/>
              <a:t>、同会</a:t>
            </a:r>
            <a:r>
              <a:rPr lang="ja-JP" altLang="en-US" sz="1000" dirty="0"/>
              <a:t>申請取次行政書士管理</a:t>
            </a:r>
            <a:r>
              <a:rPr lang="ja-JP" altLang="en-US" sz="1000" dirty="0" smtClean="0"/>
              <a:t>委員会委員長</a:t>
            </a:r>
            <a:r>
              <a:rPr lang="ja-JP" altLang="en-US" sz="1000" dirty="0"/>
              <a:t>。</a:t>
            </a:r>
            <a:endParaRPr lang="en-US" altLang="ja-JP" sz="1000" dirty="0"/>
          </a:p>
          <a:p>
            <a:endParaRPr lang="en-US" altLang="ja-JP" sz="1300" dirty="0" smtClean="0"/>
          </a:p>
          <a:p>
            <a:r>
              <a:rPr lang="ja-JP" altLang="en-US" sz="1300" b="1" u="sng" dirty="0" smtClean="0"/>
              <a:t>３．「日本語教師の企業への派遣サービス」（</a:t>
            </a:r>
            <a:r>
              <a:rPr lang="en-US" altLang="ja-JP" sz="1300" b="1" u="sng" dirty="0" smtClean="0"/>
              <a:t>16</a:t>
            </a:r>
            <a:r>
              <a:rPr lang="ja-JP" altLang="en-US" sz="1300" b="1" u="sng" dirty="0" smtClean="0"/>
              <a:t>：</a:t>
            </a:r>
            <a:r>
              <a:rPr lang="en-US" altLang="ja-JP" sz="1300" b="1" u="sng" dirty="0" smtClean="0"/>
              <a:t>40</a:t>
            </a:r>
            <a:r>
              <a:rPr lang="ja-JP" altLang="en-US" sz="1300" b="1" u="sng" dirty="0" smtClean="0"/>
              <a:t>～</a:t>
            </a:r>
            <a:r>
              <a:rPr lang="en-US" altLang="ja-JP" sz="1300" b="1" u="sng" dirty="0" smtClean="0"/>
              <a:t>16</a:t>
            </a:r>
            <a:r>
              <a:rPr lang="ja-JP" altLang="en-US" sz="1300" b="1" u="sng" dirty="0" smtClean="0"/>
              <a:t>：</a:t>
            </a:r>
            <a:r>
              <a:rPr lang="en-US" altLang="ja-JP" sz="1300" b="1" u="sng" dirty="0" smtClean="0"/>
              <a:t>50</a:t>
            </a:r>
            <a:r>
              <a:rPr lang="ja-JP" altLang="en-US" sz="1300" b="1" u="sng" dirty="0" smtClean="0"/>
              <a:t>）</a:t>
            </a:r>
            <a:endParaRPr lang="en-US" altLang="ja-JP" sz="1300" b="1" u="sng" dirty="0" smtClean="0"/>
          </a:p>
          <a:p>
            <a:r>
              <a:rPr lang="ja-JP" altLang="en-US" sz="1300" b="1" dirty="0" smtClean="0"/>
              <a:t>　　</a:t>
            </a:r>
            <a:r>
              <a:rPr lang="en-US" altLang="ja-JP" sz="1300" b="1" dirty="0" smtClean="0"/>
              <a:t>【</a:t>
            </a:r>
            <a:r>
              <a:rPr lang="ja-JP" altLang="en-US" sz="1300" b="1" dirty="0" smtClean="0"/>
              <a:t>講師</a:t>
            </a:r>
            <a:r>
              <a:rPr lang="en-US" altLang="ja-JP" sz="1300" b="1" dirty="0" smtClean="0"/>
              <a:t>】</a:t>
            </a:r>
            <a:r>
              <a:rPr lang="ja-JP" altLang="en-US" sz="1300" b="1" dirty="0" smtClean="0"/>
              <a:t>（公財）神戸国際協力交流センター　</a:t>
            </a:r>
            <a:endParaRPr lang="en-US" altLang="ja-JP" sz="1300" b="1" dirty="0" smtClean="0"/>
          </a:p>
          <a:p>
            <a:r>
              <a:rPr lang="ja-JP" altLang="en-US" sz="1300" b="1" dirty="0"/>
              <a:t>　</a:t>
            </a:r>
            <a:r>
              <a:rPr lang="ja-JP" altLang="en-US" sz="1300" b="1" dirty="0" smtClean="0"/>
              <a:t>　　　　　　地域日本語教育コーディネーター　　尾形　文　氏</a:t>
            </a:r>
            <a:endParaRPr lang="en-US" altLang="ja-JP" sz="1300" b="1" dirty="0" smtClean="0"/>
          </a:p>
          <a:p>
            <a:r>
              <a:rPr lang="ja-JP" altLang="en-US" sz="1000" dirty="0"/>
              <a:t>　</a:t>
            </a:r>
            <a:r>
              <a:rPr lang="ja-JP" altLang="en-US" sz="1000" dirty="0" smtClean="0"/>
              <a:t>１９９８</a:t>
            </a:r>
            <a:r>
              <a:rPr lang="ja-JP" altLang="en-US" sz="1000" dirty="0" smtClean="0">
                <a:latin typeface="+mn-ea"/>
              </a:rPr>
              <a:t>年</a:t>
            </a:r>
            <a:r>
              <a:rPr lang="ja-JP" altLang="en-US" sz="1000" dirty="0">
                <a:latin typeface="+mn-ea"/>
              </a:rPr>
              <a:t>にボランティアで日本語教室を立ち上げ日本語教育に関わる。日本語教室での問題</a:t>
            </a:r>
            <a:r>
              <a:rPr lang="ja-JP" altLang="en-US" sz="1000" dirty="0" smtClean="0">
                <a:latin typeface="+mn-ea"/>
              </a:rPr>
              <a:t>を</a:t>
            </a:r>
            <a:endParaRPr lang="en-US" altLang="ja-JP" sz="1000" dirty="0" smtClean="0">
              <a:latin typeface="+mn-ea"/>
            </a:endParaRPr>
          </a:p>
          <a:p>
            <a:r>
              <a:rPr lang="ja-JP" altLang="en-US" sz="1000" dirty="0" smtClean="0">
                <a:latin typeface="+mn-ea"/>
              </a:rPr>
              <a:t>解決</a:t>
            </a:r>
            <a:r>
              <a:rPr lang="ja-JP" altLang="en-US" sz="1000" dirty="0">
                <a:latin typeface="+mn-ea"/>
              </a:rPr>
              <a:t>すべく、大学院で日本語教育学を学ぶ。現在、神戸松蔭女子学院大学非常勤講師として</a:t>
            </a:r>
            <a:r>
              <a:rPr lang="ja-JP" altLang="en-US" sz="1000" dirty="0" smtClean="0">
                <a:latin typeface="+mn-ea"/>
              </a:rPr>
              <a:t>、</a:t>
            </a:r>
            <a:endParaRPr lang="en-US" altLang="ja-JP" sz="1000" dirty="0" smtClean="0">
              <a:latin typeface="+mn-ea"/>
            </a:endParaRPr>
          </a:p>
          <a:p>
            <a:r>
              <a:rPr lang="ja-JP" altLang="en-US" sz="1000" dirty="0" smtClean="0">
                <a:latin typeface="+mn-ea"/>
              </a:rPr>
              <a:t>日本語</a:t>
            </a:r>
            <a:r>
              <a:rPr lang="ja-JP" altLang="en-US" sz="1000" dirty="0">
                <a:latin typeface="+mn-ea"/>
              </a:rPr>
              <a:t>教師養成課程や、コミュニケーション系の一般教養科目を担当している。</a:t>
            </a:r>
            <a:r>
              <a:rPr lang="en-US" altLang="ja-JP" sz="1000" dirty="0">
                <a:latin typeface="+mn-ea"/>
              </a:rPr>
              <a:t>2019</a:t>
            </a:r>
            <a:r>
              <a:rPr lang="ja-JP" altLang="en-US" sz="1000" dirty="0">
                <a:latin typeface="+mn-ea"/>
              </a:rPr>
              <a:t>年</a:t>
            </a:r>
            <a:r>
              <a:rPr lang="en-US" altLang="ja-JP" sz="1000" dirty="0">
                <a:latin typeface="+mn-ea"/>
              </a:rPr>
              <a:t>7</a:t>
            </a:r>
            <a:r>
              <a:rPr lang="ja-JP" altLang="en-US" sz="1000" dirty="0">
                <a:latin typeface="+mn-ea"/>
              </a:rPr>
              <a:t>月より</a:t>
            </a:r>
            <a:r>
              <a:rPr lang="ja-JP" altLang="en-US" sz="1000" dirty="0" smtClean="0">
                <a:latin typeface="+mn-ea"/>
              </a:rPr>
              <a:t>、</a:t>
            </a:r>
            <a:endParaRPr lang="en-US" altLang="ja-JP" sz="1000" dirty="0" smtClean="0">
              <a:latin typeface="+mn-ea"/>
            </a:endParaRPr>
          </a:p>
          <a:p>
            <a:r>
              <a:rPr lang="ja-JP" altLang="en-US" sz="1000" dirty="0" smtClean="0">
                <a:latin typeface="+mn-ea"/>
              </a:rPr>
              <a:t>神戸</a:t>
            </a:r>
            <a:r>
              <a:rPr lang="ja-JP" altLang="en-US" sz="1000" dirty="0">
                <a:latin typeface="+mn-ea"/>
              </a:rPr>
              <a:t>国際協力交流センターで、地域日本語教育コーディネーターとして、神戸市の地域</a:t>
            </a:r>
            <a:r>
              <a:rPr lang="ja-JP" altLang="en-US" sz="1000" dirty="0" smtClean="0">
                <a:latin typeface="+mn-ea"/>
              </a:rPr>
              <a:t>日本語</a:t>
            </a:r>
            <a:endParaRPr lang="en-US" altLang="ja-JP" sz="1000" dirty="0" smtClean="0">
              <a:latin typeface="+mn-ea"/>
            </a:endParaRPr>
          </a:p>
          <a:p>
            <a:r>
              <a:rPr lang="ja-JP" altLang="en-US" sz="1000" dirty="0" smtClean="0">
                <a:latin typeface="+mn-ea"/>
              </a:rPr>
              <a:t>教育の体制づくり</a:t>
            </a:r>
            <a:r>
              <a:rPr lang="ja-JP" altLang="en-US" sz="1000" dirty="0">
                <a:latin typeface="+mn-ea"/>
              </a:rPr>
              <a:t>に関わっている。</a:t>
            </a:r>
          </a:p>
          <a:p>
            <a:endParaRPr lang="en-US" altLang="ja-JP" sz="1300" dirty="0"/>
          </a:p>
          <a:p>
            <a:r>
              <a:rPr lang="ja-JP" altLang="en-US" sz="1300" b="1" u="sng" dirty="0" smtClean="0"/>
              <a:t>４．　</a:t>
            </a:r>
            <a:r>
              <a:rPr lang="ja-JP" altLang="ja-JP" sz="1300" b="1" u="sng" dirty="0" smtClean="0"/>
              <a:t>質疑</a:t>
            </a:r>
            <a:r>
              <a:rPr lang="ja-JP" altLang="ja-JP" sz="1300" b="1" u="sng" dirty="0"/>
              <a:t>応答 </a:t>
            </a:r>
            <a:r>
              <a:rPr lang="ja-JP" altLang="en-US" sz="1300" b="1" u="sng" dirty="0"/>
              <a:t>（</a:t>
            </a:r>
            <a:r>
              <a:rPr lang="en-US" altLang="ja-JP" sz="1300" b="1" u="sng" dirty="0"/>
              <a:t>16</a:t>
            </a:r>
            <a:r>
              <a:rPr lang="ja-JP" altLang="en-US" sz="1300" b="1" u="sng" dirty="0" smtClean="0"/>
              <a:t>：</a:t>
            </a:r>
            <a:r>
              <a:rPr lang="en-US" altLang="ja-JP" sz="1300" b="1" u="sng" dirty="0"/>
              <a:t>5</a:t>
            </a:r>
            <a:r>
              <a:rPr lang="en-US" altLang="ja-JP" sz="1300" b="1" u="sng" dirty="0" smtClean="0"/>
              <a:t>0 </a:t>
            </a:r>
            <a:r>
              <a:rPr lang="ja-JP" altLang="en-US" sz="1300" b="1" u="sng" dirty="0"/>
              <a:t>～ </a:t>
            </a:r>
            <a:r>
              <a:rPr lang="ja-JP" altLang="en-US" sz="1300" b="1" u="sng" dirty="0" smtClean="0"/>
              <a:t>）</a:t>
            </a:r>
            <a:endParaRPr lang="en-US" altLang="ja-JP" sz="1300" b="1" u="sng" dirty="0"/>
          </a:p>
          <a:p>
            <a:endParaRPr lang="en-US" altLang="ja-JP" sz="1300" b="1" u="sng" dirty="0"/>
          </a:p>
          <a:p>
            <a:endParaRPr lang="en-US" altLang="ja-JP" sz="1300" dirty="0" smtClean="0"/>
          </a:p>
          <a:p>
            <a:r>
              <a:rPr lang="ja-JP" altLang="en-US" sz="1300" dirty="0"/>
              <a:t>　</a:t>
            </a:r>
            <a:r>
              <a:rPr lang="ja-JP" altLang="en-US" sz="1300" dirty="0" smtClean="0"/>
              <a:t>　　　</a:t>
            </a:r>
            <a:endParaRPr lang="en-US" altLang="ja-JP" sz="1000" dirty="0"/>
          </a:p>
        </p:txBody>
      </p:sp>
      <p:sp>
        <p:nvSpPr>
          <p:cNvPr id="4" name="テキスト ボックス 3"/>
          <p:cNvSpPr txBox="1"/>
          <p:nvPr/>
        </p:nvSpPr>
        <p:spPr>
          <a:xfrm>
            <a:off x="194199" y="1742643"/>
            <a:ext cx="6355651" cy="477054"/>
          </a:xfrm>
          <a:prstGeom prst="rect">
            <a:avLst/>
          </a:prstGeom>
          <a:noFill/>
          <a:ln>
            <a:prstDash val="dash"/>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ja-JP" altLang="en-US" sz="1400" dirty="0"/>
              <a:t>　</a:t>
            </a:r>
            <a:r>
              <a:rPr lang="ja-JP" altLang="en-US" sz="1100" dirty="0" smtClean="0"/>
              <a:t>本セミナー</a:t>
            </a:r>
            <a:r>
              <a:rPr lang="ja-JP" altLang="en-US" sz="1100" dirty="0"/>
              <a:t>では</a:t>
            </a:r>
            <a:r>
              <a:rPr lang="ja-JP" altLang="en-US" sz="1100" dirty="0" smtClean="0"/>
              <a:t>、コロナ禍での外国人雇用に関する最新情報を、専門家をお招きして解説いたします。</a:t>
            </a:r>
            <a:endParaRPr lang="en-US" altLang="ja-JP" sz="1100" dirty="0" smtClean="0"/>
          </a:p>
          <a:p>
            <a:r>
              <a:rPr lang="ja-JP" altLang="en-US" sz="1100" dirty="0" smtClean="0"/>
              <a:t>また併せて、企業のニーズの高い</a:t>
            </a:r>
            <a:r>
              <a:rPr lang="ja-JP" altLang="en-US" sz="1100" dirty="0"/>
              <a:t>神戸市</a:t>
            </a:r>
            <a:r>
              <a:rPr lang="ja-JP" altLang="en-US" sz="1100" dirty="0" smtClean="0"/>
              <a:t>の企業向け日本語教師の派遣サービスについて説明いたします。</a:t>
            </a:r>
            <a:endParaRPr lang="en-US" altLang="ja-JP" sz="1100" dirty="0"/>
          </a:p>
        </p:txBody>
      </p:sp>
      <p:sp>
        <p:nvSpPr>
          <p:cNvPr id="11" name="正方形/長方形 10"/>
          <p:cNvSpPr/>
          <p:nvPr/>
        </p:nvSpPr>
        <p:spPr>
          <a:xfrm>
            <a:off x="4510985" y="2346988"/>
            <a:ext cx="2060941" cy="469359"/>
          </a:xfrm>
          <a:prstGeom prst="rect">
            <a:avLst/>
          </a:prstGeom>
          <a:solidFill>
            <a:schemeClr val="accent1">
              <a:lumMod val="40000"/>
              <a:lumOff val="60000"/>
            </a:schemeClr>
          </a:solidFill>
          <a:ln>
            <a:solidFill>
              <a:schemeClr val="tx2"/>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ja-JP" altLang="en-US" sz="1400" b="1" dirty="0" smtClean="0">
                <a:solidFill>
                  <a:schemeClr val="tx1"/>
                </a:solidFill>
                <a:latin typeface="+mn-ea"/>
              </a:rPr>
              <a:t>参加無料☆定員</a:t>
            </a:r>
            <a:r>
              <a:rPr lang="en-US" altLang="ja-JP" sz="1400" b="1" dirty="0" smtClean="0">
                <a:solidFill>
                  <a:schemeClr val="tx1"/>
                </a:solidFill>
                <a:latin typeface="+mn-ea"/>
              </a:rPr>
              <a:t>30</a:t>
            </a:r>
            <a:r>
              <a:rPr lang="ja-JP" altLang="en-US" sz="1400" b="1" dirty="0" smtClean="0">
                <a:solidFill>
                  <a:schemeClr val="tx1"/>
                </a:solidFill>
                <a:latin typeface="+mn-ea"/>
              </a:rPr>
              <a:t>名</a:t>
            </a:r>
            <a:endParaRPr lang="en-US" altLang="ja-JP" sz="1200" dirty="0" smtClean="0">
              <a:solidFill>
                <a:schemeClr val="tx1"/>
              </a:solidFill>
              <a:latin typeface="+mn-ea"/>
            </a:endParaRPr>
          </a:p>
          <a:p>
            <a:pPr algn="ctr"/>
            <a:r>
              <a:rPr lang="ja-JP" altLang="en-US" sz="1050" dirty="0" smtClean="0">
                <a:solidFill>
                  <a:schemeClr val="tx1"/>
                </a:solidFill>
                <a:latin typeface="+mn-ea"/>
              </a:rPr>
              <a:t>　</a:t>
            </a:r>
            <a:r>
              <a:rPr lang="en-US" altLang="ja-JP" sz="1050" dirty="0" smtClean="0">
                <a:solidFill>
                  <a:schemeClr val="tx1"/>
                </a:solidFill>
                <a:latin typeface="+mn-ea"/>
              </a:rPr>
              <a:t>※</a:t>
            </a:r>
            <a:r>
              <a:rPr lang="ja-JP" altLang="en-US" sz="1050" dirty="0">
                <a:solidFill>
                  <a:schemeClr val="tx2">
                    <a:lumMod val="50000"/>
                  </a:schemeClr>
                </a:solidFill>
                <a:latin typeface="+mn-ea"/>
              </a:rPr>
              <a:t>受講票は発行しません</a:t>
            </a:r>
            <a:r>
              <a:rPr lang="ja-JP" altLang="en-US" sz="1050" dirty="0" smtClean="0">
                <a:solidFill>
                  <a:schemeClr val="tx2">
                    <a:lumMod val="50000"/>
                  </a:schemeClr>
                </a:solidFill>
                <a:latin typeface="+mn-ea"/>
              </a:rPr>
              <a:t>。</a:t>
            </a:r>
            <a:endParaRPr lang="en-US" altLang="ja-JP" sz="1050" dirty="0" smtClean="0">
              <a:solidFill>
                <a:schemeClr val="tx2">
                  <a:lumMod val="50000"/>
                </a:schemeClr>
              </a:solidFill>
              <a:latin typeface="+mn-ea"/>
            </a:endParaRPr>
          </a:p>
        </p:txBody>
      </p:sp>
      <p:pic>
        <p:nvPicPr>
          <p:cNvPr id="7" name="Picture 2" descr="\\LS210D3F2\share\庶務事務\印刷物（リーフレット・ロゴ等）\デザイン都市ロゴ\街並みライン.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22" y="9713344"/>
            <a:ext cx="6889375" cy="386331"/>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162024" y="246588"/>
            <a:ext cx="2501267" cy="338554"/>
          </a:xfrm>
          <a:prstGeom prst="rect">
            <a:avLst/>
          </a:prstGeom>
          <a:noFill/>
        </p:spPr>
        <p:txBody>
          <a:bodyPr wrap="square" rtlCol="0">
            <a:spAutoFit/>
          </a:bodyPr>
          <a:lstStyle/>
          <a:p>
            <a:r>
              <a:rPr kumimoji="1" lang="ja-JP" altLang="en-US" sz="1600" b="1" dirty="0" smtClean="0"/>
              <a:t>参加者募集！！</a:t>
            </a:r>
            <a:endParaRPr kumimoji="1" lang="ja-JP" altLang="en-US" sz="1600" b="1" dirty="0"/>
          </a:p>
        </p:txBody>
      </p:sp>
      <p:sp>
        <p:nvSpPr>
          <p:cNvPr id="9" name="正方形/長方形 18"/>
          <p:cNvSpPr>
            <a:spLocks noChangeArrowheads="1"/>
          </p:cNvSpPr>
          <p:nvPr/>
        </p:nvSpPr>
        <p:spPr bwMode="auto">
          <a:xfrm>
            <a:off x="3772643" y="236001"/>
            <a:ext cx="2784475" cy="283517"/>
          </a:xfrm>
          <a:prstGeom prst="rect">
            <a:avLst/>
          </a:prstGeom>
          <a:solidFill>
            <a:srgbClr val="FFFFFF"/>
          </a:solidFill>
          <a:ln w="25400" algn="ctr">
            <a:solidFill>
              <a:srgbClr val="B51B8D"/>
            </a:solidFill>
            <a:prstDash val="dash"/>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500"/>
              </a:spcBef>
              <a:spcAft>
                <a:spcPts val="500"/>
              </a:spcAft>
              <a:buClrTx/>
              <a:buSzTx/>
              <a:buFontTx/>
              <a:buNone/>
              <a:tabLst/>
            </a:pPr>
            <a:r>
              <a:rPr kumimoji="1" lang="ja-JP" altLang="en-US" sz="1400" b="1" i="0" u="none" strike="noStrike" cap="none" normalizeH="0" baseline="0" smtClean="0">
                <a:ln>
                  <a:noFill/>
                </a:ln>
                <a:solidFill>
                  <a:srgbClr val="B51B8D"/>
                </a:solidFill>
                <a:effectLst/>
                <a:latin typeface="ＭＳ ゴシック" pitchFamily="49" charset="-128"/>
                <a:ea typeface="ＭＳ ゴシック" pitchFamily="49" charset="-128"/>
                <a:cs typeface="ＭＳ Ｐゴシック" pitchFamily="50" charset="-128"/>
              </a:rPr>
              <a:t>神戸グローバル人材ワーキング</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12" name="図 11"/>
          <p:cNvPicPr>
            <a:picLocks noChangeAspect="1"/>
          </p:cNvPicPr>
          <p:nvPr/>
        </p:nvPicPr>
        <p:blipFill>
          <a:blip r:embed="rId4"/>
          <a:stretch>
            <a:fillRect/>
          </a:stretch>
        </p:blipFill>
        <p:spPr>
          <a:xfrm>
            <a:off x="5626406" y="4999315"/>
            <a:ext cx="1004547" cy="1092171"/>
          </a:xfrm>
          <a:prstGeom prst="rect">
            <a:avLst/>
          </a:prstGeom>
        </p:spPr>
      </p:pic>
      <p:pic>
        <p:nvPicPr>
          <p:cNvPr id="15"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30251" y="6381632"/>
            <a:ext cx="963536" cy="11789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図 15">
            <a:extLst>
              <a:ext uri="{FF2B5EF4-FFF2-40B4-BE49-F238E27FC236}">
                <a16:creationId xmlns:a16="http://schemas.microsoft.com/office/drawing/2014/main" id="{A415582C-6B0E-4C85-875D-FE13736DAEBF}"/>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16981" t="2269" r="21380" b="36798"/>
          <a:stretch/>
        </p:blipFill>
        <p:spPr>
          <a:xfrm>
            <a:off x="5626406" y="7877106"/>
            <a:ext cx="967381" cy="1195654"/>
          </a:xfrm>
          <a:prstGeom prst="rect">
            <a:avLst/>
          </a:prstGeom>
        </p:spPr>
      </p:pic>
    </p:spTree>
    <p:extLst>
      <p:ext uri="{BB962C8B-B14F-4D97-AF65-F5344CB8AC3E}">
        <p14:creationId xmlns:p14="http://schemas.microsoft.com/office/powerpoint/2010/main" val="2410739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409575" y="4947520"/>
            <a:ext cx="6220270" cy="769441"/>
          </a:xfrm>
          <a:prstGeom prst="rect">
            <a:avLst/>
          </a:prstGeom>
          <a:noFill/>
        </p:spPr>
        <p:txBody>
          <a:bodyPr wrap="square" rtlCol="0">
            <a:spAutoFit/>
          </a:bodyPr>
          <a:lstStyle/>
          <a:p>
            <a:pPr>
              <a:defRPr/>
            </a:pPr>
            <a:r>
              <a:rPr lang="en-US" altLang="ja-JP" sz="1100" dirty="0" smtClean="0">
                <a:latin typeface="+mj-ea"/>
              </a:rPr>
              <a:t>※</a:t>
            </a:r>
            <a:r>
              <a:rPr lang="ja-JP" altLang="en-US" sz="1100" dirty="0" smtClean="0">
                <a:latin typeface="+mj-ea"/>
              </a:rPr>
              <a:t>コロナ対策により、当日はマスク着用でお願いします。</a:t>
            </a:r>
            <a:endParaRPr lang="en-US" altLang="ja-JP" sz="1100" dirty="0" smtClean="0">
              <a:latin typeface="+mj-ea"/>
            </a:endParaRPr>
          </a:p>
          <a:p>
            <a:pPr>
              <a:defRPr/>
            </a:pPr>
            <a:r>
              <a:rPr lang="en-US" altLang="ja-JP" sz="1100" dirty="0" smtClean="0">
                <a:latin typeface="+mj-ea"/>
              </a:rPr>
              <a:t>※</a:t>
            </a:r>
            <a:r>
              <a:rPr lang="ja-JP" altLang="en-US" sz="1100" dirty="0" smtClean="0">
                <a:latin typeface="+mj-ea"/>
              </a:rPr>
              <a:t>コロナ感染拡大状況により延期となる場合がありますのでご了承ください。</a:t>
            </a:r>
            <a:r>
              <a:rPr lang="ja-JP" altLang="en-US" sz="1100" dirty="0"/>
              <a:t>　</a:t>
            </a:r>
            <a:endParaRPr lang="en-US" altLang="ja-JP" sz="1100" dirty="0" smtClean="0"/>
          </a:p>
          <a:p>
            <a:pPr>
              <a:defRPr/>
            </a:pPr>
            <a:r>
              <a:rPr lang="en-US" altLang="ja-JP" sz="1100" dirty="0" smtClean="0"/>
              <a:t>※</a:t>
            </a:r>
            <a:r>
              <a:rPr lang="ja-JP" altLang="en-US" sz="1100" dirty="0" smtClean="0"/>
              <a:t>ご記入</a:t>
            </a:r>
            <a:r>
              <a:rPr lang="ja-JP" altLang="ja-JP" sz="1100" dirty="0" smtClean="0"/>
              <a:t>いただいた</a:t>
            </a:r>
            <a:r>
              <a:rPr lang="ja-JP" altLang="ja-JP" sz="1100" dirty="0"/>
              <a:t>情報は、当セミナー運営</a:t>
            </a:r>
            <a:r>
              <a:rPr lang="ja-JP" altLang="ja-JP" sz="1100" dirty="0" smtClean="0"/>
              <a:t>・管理</a:t>
            </a:r>
            <a:r>
              <a:rPr lang="ja-JP" altLang="ja-JP" sz="1100" dirty="0"/>
              <a:t>のために利用し、他の目的には使用いたしません。</a:t>
            </a:r>
          </a:p>
          <a:p>
            <a:pPr>
              <a:defRPr/>
            </a:pPr>
            <a:endParaRPr lang="en-US" altLang="ja-JP" sz="1100" dirty="0" smtClean="0">
              <a:latin typeface="+mj-ea"/>
            </a:endParaRPr>
          </a:p>
        </p:txBody>
      </p:sp>
      <p:sp>
        <p:nvSpPr>
          <p:cNvPr id="9" name="テキスト ボックス 8"/>
          <p:cNvSpPr txBox="1"/>
          <p:nvPr/>
        </p:nvSpPr>
        <p:spPr>
          <a:xfrm>
            <a:off x="323056" y="8469296"/>
            <a:ext cx="4367411" cy="1292662"/>
          </a:xfrm>
          <a:prstGeom prst="rect">
            <a:avLst/>
          </a:prstGeom>
          <a:noFill/>
        </p:spPr>
        <p:txBody>
          <a:bodyPr wrap="square" rtlCol="0">
            <a:spAutoFit/>
          </a:bodyPr>
          <a:lstStyle/>
          <a:p>
            <a:r>
              <a:rPr lang="ja-JP" altLang="en-US" sz="1200" b="1" dirty="0">
                <a:solidFill>
                  <a:schemeClr val="tx2"/>
                </a:solidFill>
              </a:rPr>
              <a:t>■</a:t>
            </a:r>
            <a:r>
              <a:rPr lang="ja-JP" altLang="en-US" sz="1200" b="1" u="sng" dirty="0">
                <a:solidFill>
                  <a:schemeClr val="tx2"/>
                </a:solidFill>
              </a:rPr>
              <a:t>お申込み・問い合わせ先</a:t>
            </a:r>
            <a:r>
              <a:rPr lang="ja-JP" altLang="en-US" sz="1200" b="1" dirty="0">
                <a:solidFill>
                  <a:schemeClr val="tx2"/>
                </a:solidFill>
              </a:rPr>
              <a:t>　</a:t>
            </a:r>
            <a:endParaRPr lang="en-US" altLang="ja-JP" sz="1200" b="1" dirty="0">
              <a:solidFill>
                <a:schemeClr val="tx2"/>
              </a:solidFill>
            </a:endParaRPr>
          </a:p>
          <a:p>
            <a:r>
              <a:rPr lang="ja-JP" altLang="en-US" sz="1400" b="1" dirty="0"/>
              <a:t>神戸市海外ビジネスセンター</a:t>
            </a:r>
            <a:endParaRPr lang="en-US" altLang="ja-JP" sz="1400" b="1" dirty="0"/>
          </a:p>
          <a:p>
            <a:r>
              <a:rPr lang="ja-JP" altLang="en-US" sz="1400" dirty="0"/>
              <a:t>（</a:t>
            </a:r>
            <a:r>
              <a:rPr lang="ja-JP" altLang="en-US" sz="1400" dirty="0" smtClean="0"/>
              <a:t>神戸市経済観光局経済政策課）</a:t>
            </a:r>
            <a:endParaRPr lang="en-US" altLang="ja-JP" sz="1400" dirty="0"/>
          </a:p>
          <a:p>
            <a:r>
              <a:rPr lang="ja-JP" altLang="en-US" sz="1200" dirty="0" smtClean="0"/>
              <a:t>ＴＥＬ　０７８－２３１－０２２２</a:t>
            </a:r>
            <a:endParaRPr lang="en-US" altLang="ja-JP" sz="1200" dirty="0" smtClean="0"/>
          </a:p>
          <a:p>
            <a:r>
              <a:rPr lang="ja-JP" altLang="en-US" sz="1200" dirty="0" smtClean="0"/>
              <a:t>ＦＡＸ　０７８－２３１－０２５６</a:t>
            </a:r>
            <a:endParaRPr lang="en-US" altLang="ja-JP" sz="1200" dirty="0" smtClean="0"/>
          </a:p>
          <a:p>
            <a:r>
              <a:rPr lang="ja-JP" altLang="en-US" sz="1400" b="1" dirty="0" smtClean="0"/>
              <a:t>ＨＰ </a:t>
            </a:r>
            <a:r>
              <a:rPr lang="en-US" altLang="ja-JP" sz="1400" b="1" dirty="0">
                <a:latin typeface="+mn-ea"/>
              </a:rPr>
              <a:t>https://</a:t>
            </a:r>
            <a:r>
              <a:rPr lang="en-US" altLang="ja-JP" sz="1400" b="1" dirty="0" smtClean="0">
                <a:latin typeface="+mn-ea"/>
              </a:rPr>
              <a:t>www.kobe-obc.lg.jp</a:t>
            </a:r>
            <a:endParaRPr lang="en-US" altLang="ja-JP" sz="1200" dirty="0" smtClean="0"/>
          </a:p>
        </p:txBody>
      </p:sp>
      <p:sp>
        <p:nvSpPr>
          <p:cNvPr id="13" name="Rectangle 37"/>
          <p:cNvSpPr>
            <a:spLocks noChangeArrowheads="1"/>
          </p:cNvSpPr>
          <p:nvPr/>
        </p:nvSpPr>
        <p:spPr bwMode="auto">
          <a:xfrm>
            <a:off x="260648" y="459216"/>
            <a:ext cx="6273152" cy="563362"/>
          </a:xfrm>
          <a:prstGeom prst="rect">
            <a:avLst/>
          </a:prstGeom>
          <a:noFill/>
          <a:ln>
            <a:solidFill>
              <a:schemeClr val="tx2"/>
            </a:solidFill>
            <a:headEnd/>
            <a:tailEnd/>
          </a:ln>
          <a:extLst/>
        </p:spPr>
        <p:style>
          <a:lnRef idx="1">
            <a:schemeClr val="accent1"/>
          </a:lnRef>
          <a:fillRef idx="2">
            <a:schemeClr val="accent1"/>
          </a:fillRef>
          <a:effectRef idx="1">
            <a:schemeClr val="accent1"/>
          </a:effectRef>
          <a:fontRef idx="minor">
            <a:schemeClr val="dk1"/>
          </a:fontRef>
        </p:style>
        <p:txBody>
          <a:bodyPr wrap="none" lIns="82912" tIns="41455" rIns="82912" bIns="41455" anchor="ctr"/>
          <a:lstStyle>
            <a:lvl1pPr algn="l" eaLnBrk="0" hangingPunct="0">
              <a:spcBef>
                <a:spcPct val="20000"/>
              </a:spcBef>
              <a:buChar char="•"/>
              <a:defRPr kumimoji="1" sz="36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30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6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3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3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9pPr>
          </a:lstStyle>
          <a:p>
            <a:pPr algn="ctr">
              <a:buNone/>
            </a:pPr>
            <a:r>
              <a:rPr lang="ja-JP" altLang="en-US" sz="2400" b="1" dirty="0">
                <a:ln w="12700" cmpd="sng">
                  <a:solidFill>
                    <a:schemeClr val="tx2"/>
                  </a:solidFill>
                  <a:prstDash val="solid"/>
                  <a:miter lim="800000"/>
                </a:ln>
                <a:solidFill>
                  <a:schemeClr val="tx2">
                    <a:lumMod val="40000"/>
                    <a:lumOff val="60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コロナ禍での外国人材雇用セミナー</a:t>
            </a:r>
          </a:p>
        </p:txBody>
      </p:sp>
      <p:sp>
        <p:nvSpPr>
          <p:cNvPr id="14" name="正方形/長方形 13"/>
          <p:cNvSpPr/>
          <p:nvPr/>
        </p:nvSpPr>
        <p:spPr>
          <a:xfrm>
            <a:off x="186505" y="1022578"/>
            <a:ext cx="6339333" cy="869467"/>
          </a:xfrm>
          <a:prstGeom prst="rect">
            <a:avLst/>
          </a:prstGeom>
        </p:spPr>
        <p:txBody>
          <a:bodyPr wrap="square" lIns="91437" tIns="45719" rIns="91437" bIns="45719">
            <a:spAutoFit/>
          </a:bodyPr>
          <a:lstStyle/>
          <a:p>
            <a:pPr fontAlgn="auto">
              <a:spcBef>
                <a:spcPct val="0"/>
              </a:spcBef>
              <a:spcAft>
                <a:spcPts val="0"/>
              </a:spcAft>
              <a:buFontTx/>
              <a:buNone/>
              <a:defRPr/>
            </a:pPr>
            <a:r>
              <a:rPr lang="ja-JP" altLang="en-US" sz="1100" b="1" dirty="0">
                <a:solidFill>
                  <a:srgbClr val="000000"/>
                </a:solidFill>
                <a:latin typeface="Century" pitchFamily="18" charset="0"/>
                <a:ea typeface="HG丸ｺﾞｼｯｸM-PRO" pitchFamily="50" charset="-128"/>
                <a:cs typeface="Times New Roman" pitchFamily="18" charset="0"/>
              </a:rPr>
              <a:t>ＦＡＸ、</a:t>
            </a:r>
            <a:r>
              <a:rPr lang="en-US" altLang="ja-JP" sz="1100" b="1" dirty="0">
                <a:solidFill>
                  <a:srgbClr val="000000"/>
                </a:solidFill>
                <a:latin typeface="Century" pitchFamily="18" charset="0"/>
                <a:ea typeface="HG丸ｺﾞｼｯｸM-PRO" pitchFamily="50" charset="-128"/>
                <a:cs typeface="Times New Roman" pitchFamily="18" charset="0"/>
              </a:rPr>
              <a:t>E-mail </a:t>
            </a:r>
            <a:r>
              <a:rPr lang="ja-JP" altLang="en-US" sz="1100" b="1" dirty="0">
                <a:solidFill>
                  <a:srgbClr val="000000"/>
                </a:solidFill>
                <a:latin typeface="Century" pitchFamily="18" charset="0"/>
                <a:ea typeface="HG丸ｺﾞｼｯｸM-PRO" pitchFamily="50" charset="-128"/>
                <a:cs typeface="Times New Roman" pitchFamily="18" charset="0"/>
              </a:rPr>
              <a:t>又は</a:t>
            </a:r>
            <a:r>
              <a:rPr lang="en-US" altLang="ja-JP" sz="1100" b="1" dirty="0" smtClean="0">
                <a:solidFill>
                  <a:srgbClr val="000000"/>
                </a:solidFill>
                <a:latin typeface="Century" pitchFamily="18" charset="0"/>
                <a:ea typeface="HG丸ｺﾞｼｯｸM-PRO" pitchFamily="50" charset="-128"/>
                <a:cs typeface="Times New Roman" pitchFamily="18" charset="0"/>
              </a:rPr>
              <a:t>HP</a:t>
            </a:r>
            <a:r>
              <a:rPr lang="ja-JP" altLang="en-US" sz="1100" b="1" dirty="0" smtClean="0">
                <a:solidFill>
                  <a:srgbClr val="000000"/>
                </a:solidFill>
                <a:latin typeface="Century" pitchFamily="18" charset="0"/>
                <a:ea typeface="HG丸ｺﾞｼｯｸM-PRO" pitchFamily="50" charset="-128"/>
                <a:cs typeface="Times New Roman" pitchFamily="18" charset="0"/>
              </a:rPr>
              <a:t>より、</a:t>
            </a:r>
            <a:r>
              <a:rPr lang="ja-JP" altLang="en-US" sz="1100" b="1" dirty="0" smtClean="0">
                <a:latin typeface="+mj-ea"/>
              </a:rPr>
              <a:t>神戸市</a:t>
            </a:r>
            <a:r>
              <a:rPr lang="ja-JP" altLang="en-US" sz="1100" b="1" dirty="0">
                <a:latin typeface="+mj-ea"/>
              </a:rPr>
              <a:t>海外ビジネスセンター　宛　</a:t>
            </a:r>
            <a:r>
              <a:rPr lang="ja-JP" altLang="en-US" sz="1100" b="1" dirty="0">
                <a:solidFill>
                  <a:srgbClr val="000000"/>
                </a:solidFill>
                <a:latin typeface="Century" pitchFamily="18" charset="0"/>
                <a:ea typeface="HG丸ｺﾞｼｯｸM-PRO" pitchFamily="50" charset="-128"/>
                <a:cs typeface="Times New Roman" pitchFamily="18" charset="0"/>
              </a:rPr>
              <a:t>まで</a:t>
            </a:r>
            <a:r>
              <a:rPr lang="ja-JP" altLang="en-US" sz="1100" b="1" dirty="0" smtClean="0">
                <a:solidFill>
                  <a:srgbClr val="000000"/>
                </a:solidFill>
                <a:latin typeface="Century" pitchFamily="18" charset="0"/>
                <a:ea typeface="HG丸ｺﾞｼｯｸM-PRO" pitchFamily="50" charset="-128"/>
                <a:cs typeface="Times New Roman" pitchFamily="18" charset="0"/>
              </a:rPr>
              <a:t>お申込ください。</a:t>
            </a:r>
            <a:endParaRPr lang="en-US" altLang="ja-JP" sz="1100" b="1" dirty="0" smtClean="0">
              <a:solidFill>
                <a:srgbClr val="000000"/>
              </a:solidFill>
              <a:latin typeface="HGPｺﾞｼｯｸE" pitchFamily="50" charset="-128"/>
              <a:ea typeface="HGPｺﾞｼｯｸE" pitchFamily="50" charset="-128"/>
              <a:cs typeface="Times New Roman" pitchFamily="18" charset="0"/>
            </a:endParaRPr>
          </a:p>
          <a:p>
            <a:pPr algn="ctr" fontAlgn="auto">
              <a:spcBef>
                <a:spcPct val="0"/>
              </a:spcBef>
              <a:spcAft>
                <a:spcPts val="0"/>
              </a:spcAft>
              <a:buFontTx/>
              <a:buNone/>
              <a:defRPr/>
            </a:pPr>
            <a:r>
              <a:rPr lang="ja-JP" altLang="en-US" sz="1100" b="1" dirty="0" smtClean="0">
                <a:solidFill>
                  <a:srgbClr val="000000"/>
                </a:solidFill>
                <a:latin typeface="HGPｺﾞｼｯｸE" pitchFamily="50" charset="-128"/>
                <a:ea typeface="HGPｺﾞｼｯｸE" pitchFamily="50" charset="-128"/>
                <a:cs typeface="Times New Roman" pitchFamily="18" charset="0"/>
              </a:rPr>
              <a:t>ＦＡＸ：</a:t>
            </a:r>
            <a:r>
              <a:rPr lang="ja-JP" altLang="en-US" sz="1100" b="1" u="sng" dirty="0" smtClean="0">
                <a:solidFill>
                  <a:srgbClr val="000000"/>
                </a:solidFill>
                <a:latin typeface="HGPｺﾞｼｯｸE" pitchFamily="50" charset="-128"/>
                <a:ea typeface="HGPｺﾞｼｯｸE" pitchFamily="50" charset="-128"/>
                <a:cs typeface="Times New Roman" pitchFamily="18" charset="0"/>
              </a:rPr>
              <a:t>０７８－２３１－０２５６ </a:t>
            </a:r>
            <a:r>
              <a:rPr lang="ja-JP" altLang="en-US" sz="1100" b="1" dirty="0" smtClean="0">
                <a:solidFill>
                  <a:srgbClr val="000000"/>
                </a:solidFill>
                <a:latin typeface="HGPｺﾞｼｯｸE" pitchFamily="50" charset="-128"/>
                <a:ea typeface="HGPｺﾞｼｯｸE" pitchFamily="50" charset="-128"/>
                <a:cs typeface="Times New Roman" pitchFamily="18" charset="0"/>
              </a:rPr>
              <a:t> 　</a:t>
            </a:r>
            <a:r>
              <a:rPr lang="en-US" altLang="ja-JP" sz="1100" b="1" dirty="0" smtClean="0">
                <a:solidFill>
                  <a:srgbClr val="000000"/>
                </a:solidFill>
                <a:latin typeface="HGPｺﾞｼｯｸE" panose="020B0900000000000000" pitchFamily="50" charset="-128"/>
                <a:ea typeface="HGPｺﾞｼｯｸE" panose="020B0900000000000000" pitchFamily="50" charset="-128"/>
                <a:cs typeface="Times New Roman" pitchFamily="18" charset="0"/>
              </a:rPr>
              <a:t>E-mail </a:t>
            </a:r>
            <a:r>
              <a:rPr lang="en-US" altLang="ja-JP" sz="1100" b="1" dirty="0">
                <a:solidFill>
                  <a:srgbClr val="000000"/>
                </a:solidFill>
                <a:latin typeface="HGPｺﾞｼｯｸE" panose="020B0900000000000000" pitchFamily="50" charset="-128"/>
                <a:ea typeface="HGPｺﾞｼｯｸE" panose="020B0900000000000000" pitchFamily="50" charset="-128"/>
                <a:cs typeface="Times New Roman" pitchFamily="18" charset="0"/>
              </a:rPr>
              <a:t>: </a:t>
            </a:r>
            <a:r>
              <a:rPr lang="en-US" altLang="ja-JP" sz="1100" dirty="0" smtClean="0">
                <a:solidFill>
                  <a:srgbClr val="000000"/>
                </a:solidFill>
                <a:latin typeface="HGPｺﾞｼｯｸE" panose="020B0900000000000000" pitchFamily="50" charset="-128"/>
                <a:ea typeface="HGPｺﾞｼｯｸE" panose="020B0900000000000000" pitchFamily="50" charset="-128"/>
                <a:cs typeface="Times New Roman" pitchFamily="18" charset="0"/>
                <a:hlinkClick r:id="rId3"/>
              </a:rPr>
              <a:t>asia-biz@office.city.kobe.lg.jp</a:t>
            </a:r>
            <a:r>
              <a:rPr lang="ja-JP" altLang="en-US" sz="1100" dirty="0" smtClean="0">
                <a:solidFill>
                  <a:srgbClr val="000000"/>
                </a:solidFill>
                <a:latin typeface="HGPｺﾞｼｯｸE" panose="020B0900000000000000" pitchFamily="50" charset="-128"/>
                <a:ea typeface="HGPｺﾞｼｯｸE" panose="020B0900000000000000" pitchFamily="50" charset="-128"/>
                <a:cs typeface="Times New Roman" pitchFamily="18" charset="0"/>
              </a:rPr>
              <a:t>　　</a:t>
            </a:r>
            <a:r>
              <a:rPr lang="en-US" altLang="ja-JP" sz="1100" b="1" dirty="0" smtClean="0">
                <a:solidFill>
                  <a:srgbClr val="000000"/>
                </a:solidFill>
                <a:latin typeface="HGPｺﾞｼｯｸE" panose="020B0900000000000000" pitchFamily="50" charset="-128"/>
                <a:ea typeface="HGPｺﾞｼｯｸE" panose="020B0900000000000000" pitchFamily="50" charset="-128"/>
                <a:cs typeface="Times New Roman" pitchFamily="18" charset="0"/>
              </a:rPr>
              <a:t>HP</a:t>
            </a:r>
            <a:r>
              <a:rPr lang="ja-JP" altLang="en-US" sz="1100" b="1" dirty="0" smtClean="0">
                <a:solidFill>
                  <a:srgbClr val="000000"/>
                </a:solidFill>
                <a:latin typeface="HGPｺﾞｼｯｸE" panose="020B0900000000000000" pitchFamily="50" charset="-128"/>
                <a:ea typeface="HGPｺﾞｼｯｸE" panose="020B0900000000000000" pitchFamily="50" charset="-128"/>
                <a:cs typeface="Times New Roman" pitchFamily="18" charset="0"/>
              </a:rPr>
              <a:t>：</a:t>
            </a:r>
            <a:r>
              <a:rPr lang="en-US" altLang="ja-JP" sz="1100" b="1" u="sng" dirty="0" smtClean="0">
                <a:solidFill>
                  <a:srgbClr val="000000"/>
                </a:solidFill>
                <a:latin typeface="HGPｺﾞｼｯｸE" panose="020B0900000000000000" pitchFamily="50" charset="-128"/>
                <a:ea typeface="HGPｺﾞｼｯｸE" panose="020B0900000000000000" pitchFamily="50" charset="-128"/>
                <a:cs typeface="Times New Roman" pitchFamily="18" charset="0"/>
              </a:rPr>
              <a:t>https</a:t>
            </a:r>
            <a:r>
              <a:rPr lang="en-US" altLang="ja-JP" sz="1100" b="1" u="sng" dirty="0">
                <a:solidFill>
                  <a:srgbClr val="000000"/>
                </a:solidFill>
                <a:latin typeface="HGPｺﾞｼｯｸE" panose="020B0900000000000000" pitchFamily="50" charset="-128"/>
                <a:ea typeface="HGPｺﾞｼｯｸE" panose="020B0900000000000000" pitchFamily="50" charset="-128"/>
                <a:cs typeface="Times New Roman" pitchFamily="18" charset="0"/>
              </a:rPr>
              <a:t>://www.kobe-obc.lg.jp</a:t>
            </a:r>
            <a:endParaRPr lang="en-US" altLang="ja-JP" sz="1100" b="1" u="sng" dirty="0">
              <a:latin typeface="HGPｺﾞｼｯｸE" panose="020B0900000000000000" pitchFamily="50" charset="-128"/>
              <a:ea typeface="HGPｺﾞｼｯｸE" panose="020B0900000000000000" pitchFamily="50" charset="-128"/>
            </a:endParaRPr>
          </a:p>
          <a:p>
            <a:pPr algn="r" fontAlgn="auto">
              <a:spcBef>
                <a:spcPct val="0"/>
              </a:spcBef>
              <a:spcAft>
                <a:spcPts val="0"/>
              </a:spcAft>
              <a:buFontTx/>
              <a:buNone/>
              <a:defRPr/>
            </a:pPr>
            <a:r>
              <a:rPr lang="ja-JP" altLang="en-US" sz="1050" b="1" dirty="0" smtClean="0">
                <a:solidFill>
                  <a:srgbClr val="000000"/>
                </a:solidFill>
                <a:latin typeface="Century" pitchFamily="18" charset="0"/>
                <a:ea typeface="HG丸ｺﾞｼｯｸM-PRO" pitchFamily="50" charset="-128"/>
                <a:cs typeface="Times New Roman" pitchFamily="18" charset="0"/>
              </a:rPr>
              <a:t>（</a:t>
            </a:r>
            <a:r>
              <a:rPr lang="ja-JP" altLang="en-US" sz="1050" b="1" dirty="0">
                <a:solidFill>
                  <a:srgbClr val="000000"/>
                </a:solidFill>
                <a:latin typeface="Century" pitchFamily="18" charset="0"/>
                <a:ea typeface="HG丸ｺﾞｼｯｸM-PRO" pitchFamily="50" charset="-128"/>
                <a:cs typeface="Times New Roman" pitchFamily="18" charset="0"/>
              </a:rPr>
              <a:t>申込み締切</a:t>
            </a:r>
            <a:r>
              <a:rPr lang="ja-JP" altLang="en-US" sz="1050" b="1" dirty="0" smtClean="0">
                <a:solidFill>
                  <a:srgbClr val="000000"/>
                </a:solidFill>
                <a:latin typeface="Century" pitchFamily="18" charset="0"/>
                <a:ea typeface="HG丸ｺﾞｼｯｸM-PRO" pitchFamily="50" charset="-128"/>
                <a:cs typeface="Times New Roman" pitchFamily="18" charset="0"/>
              </a:rPr>
              <a:t>：１月２９日（金）</a:t>
            </a:r>
            <a:r>
              <a:rPr lang="ja-JP" altLang="en-US" sz="1050" b="1" dirty="0">
                <a:solidFill>
                  <a:srgbClr val="000000"/>
                </a:solidFill>
                <a:latin typeface="Century" pitchFamily="18" charset="0"/>
                <a:ea typeface="HG丸ｺﾞｼｯｸM-PRO" pitchFamily="50" charset="-128"/>
                <a:cs typeface="Times New Roman" pitchFamily="18" charset="0"/>
              </a:rPr>
              <a:t>）</a:t>
            </a:r>
          </a:p>
          <a:p>
            <a:pPr>
              <a:defRPr/>
            </a:pPr>
            <a:r>
              <a:rPr lang="ja-JP" altLang="en-US" sz="900" dirty="0" smtClean="0">
                <a:latin typeface="+mj-ea"/>
                <a:ea typeface="+mj-ea"/>
              </a:rPr>
              <a:t>なお</a:t>
            </a:r>
            <a:r>
              <a:rPr lang="ja-JP" altLang="en-US" sz="900" dirty="0">
                <a:latin typeface="+mj-ea"/>
                <a:ea typeface="+mj-ea"/>
              </a:rPr>
              <a:t>、申込者数が定員を大幅に超えた場合はお断りさせていただくこともございます</a:t>
            </a:r>
            <a:r>
              <a:rPr lang="ja-JP" altLang="en-US" sz="900" dirty="0" smtClean="0">
                <a:latin typeface="+mj-ea"/>
                <a:ea typeface="+mj-ea"/>
              </a:rPr>
              <a:t>のでご容赦</a:t>
            </a:r>
            <a:r>
              <a:rPr lang="ja-JP" altLang="en-US" sz="900" dirty="0">
                <a:latin typeface="+mj-ea"/>
                <a:ea typeface="+mj-ea"/>
              </a:rPr>
              <a:t>下さい</a:t>
            </a:r>
            <a:r>
              <a:rPr lang="ja-JP" altLang="en-US" sz="900" dirty="0" smtClean="0">
                <a:latin typeface="+mj-ea"/>
                <a:ea typeface="+mj-ea"/>
              </a:rPr>
              <a:t>。</a:t>
            </a:r>
            <a:endParaRPr lang="en-US" altLang="ja-JP" sz="900" dirty="0">
              <a:latin typeface="+mj-ea"/>
              <a:ea typeface="+mj-ea"/>
            </a:endParaRPr>
          </a:p>
          <a:p>
            <a:pPr>
              <a:defRPr/>
            </a:pPr>
            <a:r>
              <a:rPr lang="en-US" altLang="ja-JP" sz="900" b="1" dirty="0" smtClean="0">
                <a:solidFill>
                  <a:srgbClr val="FF0000"/>
                </a:solidFill>
                <a:latin typeface="+mj-ea"/>
                <a:ea typeface="+mj-ea"/>
              </a:rPr>
              <a:t>※</a:t>
            </a:r>
            <a:r>
              <a:rPr lang="ja-JP" altLang="en-US" sz="900" b="1" dirty="0">
                <a:solidFill>
                  <a:srgbClr val="FF0000"/>
                </a:solidFill>
                <a:latin typeface="+mj-ea"/>
                <a:ea typeface="+mj-ea"/>
              </a:rPr>
              <a:t>参加証は発行いたしません。お断りさせていただく場合のみ、当方よりご連絡をいたします。</a:t>
            </a:r>
          </a:p>
        </p:txBody>
      </p:sp>
      <p:graphicFrame>
        <p:nvGraphicFramePr>
          <p:cNvPr id="2" name="表 1"/>
          <p:cNvGraphicFramePr>
            <a:graphicFrameLocks noGrp="1"/>
          </p:cNvGraphicFramePr>
          <p:nvPr>
            <p:extLst>
              <p:ext uri="{D42A27DB-BD31-4B8C-83A1-F6EECF244321}">
                <p14:modId xmlns:p14="http://schemas.microsoft.com/office/powerpoint/2010/main" val="1622955555"/>
              </p:ext>
            </p:extLst>
          </p:nvPr>
        </p:nvGraphicFramePr>
        <p:xfrm>
          <a:off x="260648" y="1923184"/>
          <a:ext cx="6336704" cy="2973112"/>
        </p:xfrm>
        <a:graphic>
          <a:graphicData uri="http://schemas.openxmlformats.org/drawingml/2006/table">
            <a:tbl>
              <a:tblPr firstRow="1" bandRow="1">
                <a:tableStyleId>{5940675A-B579-460E-94D1-54222C63F5DA}</a:tableStyleId>
              </a:tblPr>
              <a:tblGrid>
                <a:gridCol w="1500758">
                  <a:extLst>
                    <a:ext uri="{9D8B030D-6E8A-4147-A177-3AD203B41FA5}">
                      <a16:colId xmlns:a16="http://schemas.microsoft.com/office/drawing/2014/main" val="20000"/>
                    </a:ext>
                  </a:extLst>
                </a:gridCol>
                <a:gridCol w="4835946">
                  <a:extLst>
                    <a:ext uri="{9D8B030D-6E8A-4147-A177-3AD203B41FA5}">
                      <a16:colId xmlns:a16="http://schemas.microsoft.com/office/drawing/2014/main" val="20001"/>
                    </a:ext>
                  </a:extLst>
                </a:gridCol>
              </a:tblGrid>
              <a:tr h="469919">
                <a:tc>
                  <a:txBody>
                    <a:bodyPr/>
                    <a:lstStyle/>
                    <a:p>
                      <a:r>
                        <a:rPr kumimoji="1" lang="ja-JP" altLang="en-US" sz="1200" dirty="0"/>
                        <a:t>住所</a:t>
                      </a:r>
                    </a:p>
                  </a:txBody>
                  <a:tcPr marT="50403" marB="50403"/>
                </a:tc>
                <a:tc>
                  <a:txBody>
                    <a:bodyPr/>
                    <a:lstStyle/>
                    <a:p>
                      <a:r>
                        <a:rPr kumimoji="1" lang="ja-JP" altLang="en-US" sz="1200" i="1" dirty="0"/>
                        <a:t>〒</a:t>
                      </a:r>
                    </a:p>
                  </a:txBody>
                  <a:tcPr marT="50403" marB="50403"/>
                </a:tc>
                <a:extLst>
                  <a:ext uri="{0D108BD9-81ED-4DB2-BD59-A6C34878D82A}">
                    <a16:rowId xmlns:a16="http://schemas.microsoft.com/office/drawing/2014/main" val="10000"/>
                  </a:ext>
                </a:extLst>
              </a:tr>
              <a:tr h="558977">
                <a:tc>
                  <a:txBody>
                    <a:bodyPr/>
                    <a:lstStyle/>
                    <a:p>
                      <a:r>
                        <a:rPr kumimoji="1" lang="ja-JP" altLang="en-US" sz="1200" dirty="0"/>
                        <a:t>企業名・団体名</a:t>
                      </a:r>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1"/>
                  </a:ext>
                </a:extLst>
              </a:tr>
              <a:tr h="576064">
                <a:tc>
                  <a:txBody>
                    <a:bodyPr/>
                    <a:lstStyle/>
                    <a:p>
                      <a:r>
                        <a:rPr kumimoji="1" lang="ja-JP" altLang="en-US" sz="1200" dirty="0"/>
                        <a:t>参加者</a:t>
                      </a:r>
                      <a:r>
                        <a:rPr kumimoji="1" lang="ja-JP" altLang="en-US" sz="1200" dirty="0" smtClean="0"/>
                        <a:t>役職</a:t>
                      </a:r>
                      <a:endParaRPr kumimoji="1" lang="en-US" altLang="ja-JP" sz="1200" dirty="0" smtClean="0"/>
                    </a:p>
                    <a:p>
                      <a:r>
                        <a:rPr kumimoji="1" lang="ja-JP" altLang="en-US" sz="1200" dirty="0" smtClean="0"/>
                        <a:t>お名前①</a:t>
                      </a:r>
                      <a:endParaRPr kumimoji="1" lang="ja-JP" altLang="en-US" sz="1200" dirty="0"/>
                    </a:p>
                  </a:txBody>
                  <a:tcPr marT="50403" marB="50403"/>
                </a:tc>
                <a:tc>
                  <a:txBody>
                    <a:bodyPr/>
                    <a:lstStyle/>
                    <a:p>
                      <a:r>
                        <a:rPr kumimoji="1" lang="ja-JP" altLang="en-US" sz="1200" dirty="0"/>
                        <a:t>　　　　　　　　　　　　　　　　　　　　　　</a:t>
                      </a:r>
                    </a:p>
                  </a:txBody>
                  <a:tcPr marT="50403" marB="50403"/>
                </a:tc>
                <a:extLst>
                  <a:ext uri="{0D108BD9-81ED-4DB2-BD59-A6C34878D82A}">
                    <a16:rowId xmlns:a16="http://schemas.microsoft.com/office/drawing/2014/main" val="10002"/>
                  </a:ext>
                </a:extLst>
              </a:tr>
              <a:tr h="504056">
                <a:tc>
                  <a:txBody>
                    <a:bodyPr/>
                    <a:lstStyle/>
                    <a:p>
                      <a:r>
                        <a:rPr kumimoji="1" lang="ja-JP" altLang="en-US" sz="1200" dirty="0"/>
                        <a:t>参加者</a:t>
                      </a:r>
                      <a:r>
                        <a:rPr kumimoji="1" lang="ja-JP" altLang="en-US" sz="1200" dirty="0" smtClean="0"/>
                        <a:t>役職</a:t>
                      </a:r>
                      <a:endParaRPr kumimoji="1" lang="en-US" altLang="ja-JP" sz="1200" dirty="0" smtClean="0"/>
                    </a:p>
                    <a:p>
                      <a:r>
                        <a:rPr kumimoji="1" lang="ja-JP" altLang="en-US" sz="1200" smtClean="0"/>
                        <a:t>お名前②</a:t>
                      </a:r>
                      <a:endParaRPr kumimoji="1" lang="ja-JP" altLang="en-US" sz="1200" dirty="0"/>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3"/>
                  </a:ext>
                </a:extLst>
              </a:tr>
              <a:tr h="432048">
                <a:tc>
                  <a:txBody>
                    <a:bodyPr/>
                    <a:lstStyle/>
                    <a:p>
                      <a:r>
                        <a:rPr kumimoji="1" lang="ja-JP" altLang="en-US" sz="1200" dirty="0"/>
                        <a:t>電話・ＦＡＸ</a:t>
                      </a:r>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4"/>
                  </a:ext>
                </a:extLst>
              </a:tr>
              <a:tr h="432048">
                <a:tc>
                  <a:txBody>
                    <a:bodyPr/>
                    <a:lstStyle/>
                    <a:p>
                      <a:r>
                        <a:rPr kumimoji="1" lang="ja-JP" altLang="en-US" sz="1200" dirty="0"/>
                        <a:t>Ｅ－ｍａｉｌ</a:t>
                      </a:r>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5"/>
                  </a:ext>
                </a:extLst>
              </a:tr>
            </a:tbl>
          </a:graphicData>
        </a:graphic>
      </p:graphicFrame>
      <p:sp>
        <p:nvSpPr>
          <p:cNvPr id="15" name="角丸四角形吹き出し 14"/>
          <p:cNvSpPr/>
          <p:nvPr/>
        </p:nvSpPr>
        <p:spPr>
          <a:xfrm>
            <a:off x="3553033" y="8352681"/>
            <a:ext cx="3163360" cy="360039"/>
          </a:xfrm>
          <a:prstGeom prst="wedgeRoundRectCallout">
            <a:avLst>
              <a:gd name="adj1" fmla="val 22300"/>
              <a:gd name="adj2" fmla="val 154125"/>
              <a:gd name="adj3" fmla="val 16667"/>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その他セミナー情報等はこちらから確認できます</a:t>
            </a:r>
            <a:endParaRPr kumimoji="1" lang="ja-JP" altLang="en-US" sz="1100" dirty="0">
              <a:solidFill>
                <a:schemeClr val="tx1"/>
              </a:solidFill>
            </a:endParaRPr>
          </a:p>
        </p:txBody>
      </p:sp>
      <p:pic>
        <p:nvPicPr>
          <p:cNvPr id="16" name="Picture 3" descr="\\LS210D3F2\share\庶務事務\広報\ホームページＱＲコード.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73216" y="9097612"/>
            <a:ext cx="677999" cy="67799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 descr="\\LS210D3F2\share\庶務事務\印刷物（リーフレット・ロゴ等）\ロゴマーク（最終版）\A4_PDF_JPG\A4-2.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87050" y="9083647"/>
            <a:ext cx="1315782" cy="612442"/>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4"/>
          <p:cNvSpPr>
            <a:spLocks noChangeArrowheads="1"/>
          </p:cNvSpPr>
          <p:nvPr/>
        </p:nvSpPr>
        <p:spPr bwMode="auto">
          <a:xfrm>
            <a:off x="0" y="254045"/>
            <a:ext cx="6858000" cy="392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2" tIns="45703" rIns="91402" bIns="190362" anchor="ctr">
            <a:spAutoFit/>
          </a:bodyPr>
          <a:lstStyle>
            <a:lvl1pPr>
              <a:spcBef>
                <a:spcPct val="20000"/>
              </a:spcBef>
              <a:buChar char="•"/>
              <a:tabLst>
                <a:tab pos="2754313" algn="l"/>
              </a:tabLst>
              <a:defRPr kumimoji="1" sz="3200">
                <a:solidFill>
                  <a:schemeClr val="tx1"/>
                </a:solidFill>
                <a:latin typeface="Times New Roman" pitchFamily="18" charset="0"/>
                <a:ea typeface="ＭＳ Ｐゴシック" pitchFamily="50" charset="-128"/>
              </a:defRPr>
            </a:lvl1pPr>
            <a:lvl2pPr marL="742950" indent="-285750">
              <a:spcBef>
                <a:spcPct val="20000"/>
              </a:spcBef>
              <a:buChar char="–"/>
              <a:tabLst>
                <a:tab pos="2754313" algn="l"/>
              </a:tabLst>
              <a:defRPr kumimoji="1" sz="2800">
                <a:solidFill>
                  <a:schemeClr val="tx1"/>
                </a:solidFill>
                <a:latin typeface="Times New Roman" pitchFamily="18" charset="0"/>
                <a:ea typeface="ＭＳ Ｐゴシック" pitchFamily="50" charset="-128"/>
              </a:defRPr>
            </a:lvl2pPr>
            <a:lvl3pPr marL="1143000" indent="-228600">
              <a:spcBef>
                <a:spcPct val="20000"/>
              </a:spcBef>
              <a:buChar char="•"/>
              <a:tabLst>
                <a:tab pos="2754313" algn="l"/>
              </a:tabLst>
              <a:defRPr kumimoji="1" sz="2400">
                <a:solidFill>
                  <a:schemeClr val="tx1"/>
                </a:solidFill>
                <a:latin typeface="Times New Roman" pitchFamily="18" charset="0"/>
                <a:ea typeface="ＭＳ Ｐゴシック" pitchFamily="50" charset="-128"/>
              </a:defRPr>
            </a:lvl3pPr>
            <a:lvl4pPr marL="16002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4pPr>
            <a:lvl5pPr marL="20574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9pPr>
          </a:lstStyle>
          <a:p>
            <a:pPr algn="r" eaLnBrk="1" hangingPunct="1">
              <a:spcBef>
                <a:spcPct val="0"/>
              </a:spcBef>
              <a:buFontTx/>
              <a:buNone/>
            </a:pPr>
            <a:r>
              <a:rPr lang="en-US" altLang="ja-JP" sz="1000" dirty="0">
                <a:solidFill>
                  <a:srgbClr val="000000"/>
                </a:solidFill>
                <a:latin typeface="Century" pitchFamily="18" charset="0"/>
                <a:ea typeface="FGP平成角ｺﾞｼｯｸ体W9" charset="-128"/>
                <a:cs typeface="Times New Roman" pitchFamily="18" charset="0"/>
              </a:rPr>
              <a:t>	</a:t>
            </a:r>
            <a:r>
              <a:rPr lang="ja-JP" altLang="en-US" sz="1000" dirty="0" smtClean="0">
                <a:solidFill>
                  <a:srgbClr val="000000"/>
                </a:solidFill>
                <a:latin typeface="Century" pitchFamily="18" charset="0"/>
                <a:ea typeface="HG丸ｺﾞｼｯｸM-PRO" pitchFamily="50" charset="-128"/>
                <a:cs typeface="Times New Roman" pitchFamily="18" charset="0"/>
              </a:rPr>
              <a:t>令和３年</a:t>
            </a:r>
            <a:r>
              <a:rPr lang="ja-JP" altLang="en-US" sz="1000" dirty="0">
                <a:solidFill>
                  <a:srgbClr val="000000"/>
                </a:solidFill>
                <a:latin typeface="Century" pitchFamily="18" charset="0"/>
                <a:ea typeface="HG丸ｺﾞｼｯｸM-PRO" pitchFamily="50" charset="-128"/>
                <a:cs typeface="Times New Roman" pitchFamily="18" charset="0"/>
              </a:rPr>
              <a:t>　　　月　　　</a:t>
            </a:r>
            <a:r>
              <a:rPr lang="ja-JP" altLang="en-US" sz="1000" dirty="0" smtClean="0">
                <a:solidFill>
                  <a:srgbClr val="000000"/>
                </a:solidFill>
                <a:latin typeface="Century" pitchFamily="18" charset="0"/>
                <a:ea typeface="HG丸ｺﾞｼｯｸM-PRO" pitchFamily="50" charset="-128"/>
                <a:cs typeface="Times New Roman" pitchFamily="18" charset="0"/>
              </a:rPr>
              <a:t>日</a:t>
            </a:r>
            <a:endParaRPr lang="en-US" altLang="ja-JP" sz="1000" dirty="0">
              <a:solidFill>
                <a:srgbClr val="000000"/>
              </a:solidFill>
              <a:latin typeface="Century" pitchFamily="18" charset="0"/>
              <a:ea typeface="HG丸ｺﾞｼｯｸM-PRO" pitchFamily="50" charset="-128"/>
              <a:cs typeface="Times New Roman" pitchFamily="18" charset="0"/>
            </a:endParaRPr>
          </a:p>
        </p:txBody>
      </p:sp>
      <p:sp>
        <p:nvSpPr>
          <p:cNvPr id="3" name="正方形/長方形 2"/>
          <p:cNvSpPr/>
          <p:nvPr/>
        </p:nvSpPr>
        <p:spPr>
          <a:xfrm>
            <a:off x="3010644" y="5688384"/>
            <a:ext cx="3429000" cy="1200329"/>
          </a:xfrm>
          <a:prstGeom prst="rect">
            <a:avLst/>
          </a:prstGeom>
        </p:spPr>
        <p:txBody>
          <a:bodyPr>
            <a:spAutoFit/>
          </a:bodyPr>
          <a:lstStyle/>
          <a:p>
            <a:r>
              <a:rPr lang="ja-JP" altLang="en-US" dirty="0"/>
              <a:t>■会場のご案内</a:t>
            </a:r>
            <a:endParaRPr lang="en-US" altLang="ja-JP" dirty="0"/>
          </a:p>
          <a:p>
            <a:r>
              <a:rPr lang="ja-JP" altLang="en-US" sz="1400" dirty="0">
                <a:latin typeface="+mn-ea"/>
              </a:rPr>
              <a:t>　</a:t>
            </a:r>
            <a:r>
              <a:rPr lang="ja-JP" altLang="en-US" sz="1400" dirty="0" smtClean="0">
                <a:latin typeface="+mn-ea"/>
              </a:rPr>
              <a:t>神戸</a:t>
            </a:r>
            <a:r>
              <a:rPr lang="ja-JP" altLang="en-US" sz="1400" dirty="0">
                <a:latin typeface="+mn-ea"/>
              </a:rPr>
              <a:t>商工貿易</a:t>
            </a:r>
            <a:r>
              <a:rPr lang="ja-JP" altLang="en-US" sz="1400" dirty="0" smtClean="0">
                <a:latin typeface="+mn-ea"/>
              </a:rPr>
              <a:t>センタービル</a:t>
            </a:r>
            <a:r>
              <a:rPr lang="ja-JP" altLang="en-US" sz="1400" dirty="0">
                <a:latin typeface="+mn-ea"/>
              </a:rPr>
              <a:t>２６</a:t>
            </a:r>
            <a:r>
              <a:rPr lang="ja-JP" altLang="en-US" sz="1400" dirty="0" smtClean="0">
                <a:latin typeface="+mn-ea"/>
              </a:rPr>
              <a:t>階会議室</a:t>
            </a:r>
            <a:endParaRPr lang="ja-JP" altLang="en-US" sz="1400" dirty="0">
              <a:latin typeface="+mn-ea"/>
            </a:endParaRPr>
          </a:p>
          <a:p>
            <a:r>
              <a:rPr lang="ja-JP" altLang="en-US" sz="1400" dirty="0">
                <a:latin typeface="+mn-ea"/>
              </a:rPr>
              <a:t>　</a:t>
            </a:r>
            <a:r>
              <a:rPr lang="ja-JP" altLang="en-US" sz="1400" dirty="0" smtClean="0">
                <a:latin typeface="+mn-ea"/>
              </a:rPr>
              <a:t>神戸市</a:t>
            </a:r>
            <a:r>
              <a:rPr lang="ja-JP" altLang="en-US" sz="1400" dirty="0">
                <a:latin typeface="+mn-ea"/>
              </a:rPr>
              <a:t>中央区浜辺通</a:t>
            </a:r>
            <a:r>
              <a:rPr lang="en-US" altLang="ja-JP" sz="1400" dirty="0">
                <a:latin typeface="+mn-ea"/>
              </a:rPr>
              <a:t>5</a:t>
            </a:r>
            <a:r>
              <a:rPr lang="ja-JP" altLang="en-US" sz="1400" dirty="0">
                <a:latin typeface="+mn-ea"/>
              </a:rPr>
              <a:t>丁目</a:t>
            </a:r>
            <a:r>
              <a:rPr lang="en-US" altLang="ja-JP" sz="1400" dirty="0">
                <a:latin typeface="+mn-ea"/>
              </a:rPr>
              <a:t>1-14</a:t>
            </a:r>
          </a:p>
          <a:p>
            <a:r>
              <a:rPr lang="ja-JP" altLang="en-US" sz="1400" dirty="0">
                <a:latin typeface="+mn-ea"/>
              </a:rPr>
              <a:t>　・</a:t>
            </a:r>
            <a:r>
              <a:rPr lang="ja-JP" altLang="en-US" sz="1200" dirty="0" smtClean="0">
                <a:latin typeface="+mn-ea"/>
              </a:rPr>
              <a:t>ポートライナー貿易</a:t>
            </a:r>
            <a:r>
              <a:rPr lang="ja-JP" altLang="en-US" sz="1200" dirty="0">
                <a:latin typeface="+mn-ea"/>
              </a:rPr>
              <a:t>センター駅より徒歩３分</a:t>
            </a:r>
            <a:endParaRPr lang="en-US" altLang="ja-JP" sz="1200" dirty="0">
              <a:latin typeface="+mn-ea"/>
            </a:endParaRPr>
          </a:p>
          <a:p>
            <a:r>
              <a:rPr lang="ja-JP" altLang="en-US" sz="1200" dirty="0">
                <a:latin typeface="+mn-ea"/>
              </a:rPr>
              <a:t>　</a:t>
            </a:r>
            <a:r>
              <a:rPr lang="ja-JP" altLang="en-US" sz="1200" dirty="0" smtClean="0">
                <a:latin typeface="+mn-ea"/>
              </a:rPr>
              <a:t>・ＪＲ</a:t>
            </a:r>
            <a:r>
              <a:rPr lang="ja-JP" altLang="en-US" sz="1200" dirty="0">
                <a:latin typeface="+mn-ea"/>
              </a:rPr>
              <a:t>三ノ宮駅より徒歩１０分</a:t>
            </a:r>
            <a:endParaRPr lang="en-US" altLang="ja-JP" sz="1200" dirty="0">
              <a:latin typeface="+mn-ea"/>
            </a:endParaRPr>
          </a:p>
        </p:txBody>
      </p:sp>
      <p:pic>
        <p:nvPicPr>
          <p:cNvPr id="19" name="図 18"/>
          <p:cNvPicPr>
            <a:picLocks noChangeAspect="1"/>
          </p:cNvPicPr>
          <p:nvPr/>
        </p:nvPicPr>
        <p:blipFill>
          <a:blip r:embed="rId6"/>
          <a:stretch>
            <a:fillRect/>
          </a:stretch>
        </p:blipFill>
        <p:spPr>
          <a:xfrm>
            <a:off x="357733" y="5504184"/>
            <a:ext cx="2729317" cy="2848497"/>
          </a:xfrm>
          <a:prstGeom prst="rect">
            <a:avLst/>
          </a:prstGeom>
        </p:spPr>
      </p:pic>
    </p:spTree>
    <p:extLst>
      <p:ext uri="{BB962C8B-B14F-4D97-AF65-F5344CB8AC3E}">
        <p14:creationId xmlns:p14="http://schemas.microsoft.com/office/powerpoint/2010/main" val="2345905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2597</TotalTime>
  <Words>865</Words>
  <Application>Microsoft Office PowerPoint</Application>
  <PresentationFormat>ユーザー設定</PresentationFormat>
  <Paragraphs>79</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FGP平成角ｺﾞｼｯｸ体W9</vt:lpstr>
      <vt:lpstr>HGPｺﾞｼｯｸE</vt:lpstr>
      <vt:lpstr>HG丸ｺﾞｼｯｸM-PRO</vt:lpstr>
      <vt:lpstr>ＭＳ Ｐゴシック</vt:lpstr>
      <vt:lpstr>ＭＳ ゴシック</vt:lpstr>
      <vt:lpstr>Arial</vt:lpstr>
      <vt:lpstr>Calibri</vt:lpstr>
      <vt:lpstr>Century</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0204グローバル人材セミナｰチラシ</dc:title>
  <dc:creator>Administrator</dc:creator>
  <cp:lastModifiedBy>山田 有紗</cp:lastModifiedBy>
  <cp:revision>322</cp:revision>
  <cp:lastPrinted>2021-01-07T06:42:14Z</cp:lastPrinted>
  <dcterms:created xsi:type="dcterms:W3CDTF">2014-02-28T06:32:11Z</dcterms:created>
  <dcterms:modified xsi:type="dcterms:W3CDTF">2021-01-07T07:38:48Z</dcterms:modified>
</cp:coreProperties>
</file>