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0" r:id="rId3"/>
  </p:sldIdLst>
  <p:sldSz cx="6858000" cy="10080625"/>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FFB3"/>
    <a:srgbClr val="CCFF99"/>
    <a:srgbClr val="CCFFCC"/>
    <a:srgbClr val="99FF66"/>
    <a:srgbClr val="2702AE"/>
    <a:srgbClr val="0D0D0D"/>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366" y="-696"/>
      </p:cViewPr>
      <p:guideLst>
        <p:guide orient="horz" pos="317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guchi kana" userId="be213a008eb0859f" providerId="LiveId" clId="{D4B2DBF2-7CDA-458F-89CF-64786D678467}"/>
    <pc:docChg chg="modSld">
      <pc:chgData name="noguchi kana" userId="be213a008eb0859f" providerId="LiveId" clId="{D4B2DBF2-7CDA-458F-89CF-64786D678467}" dt="2021-02-22T09:07:27.132" v="196" actId="20577"/>
      <pc:docMkLst>
        <pc:docMk/>
      </pc:docMkLst>
      <pc:sldChg chg="modSp mod">
        <pc:chgData name="noguchi kana" userId="be213a008eb0859f" providerId="LiveId" clId="{D4B2DBF2-7CDA-458F-89CF-64786D678467}" dt="2021-02-22T09:07:27.132" v="196" actId="20577"/>
        <pc:sldMkLst>
          <pc:docMk/>
          <pc:sldMk cId="2410739402" sldId="258"/>
        </pc:sldMkLst>
        <pc:spChg chg="mod">
          <ac:chgData name="noguchi kana" userId="be213a008eb0859f" providerId="LiveId" clId="{D4B2DBF2-7CDA-458F-89CF-64786D678467}" dt="2021-02-22T09:07:27.132" v="196" actId="20577"/>
          <ac:spMkLst>
            <pc:docMk/>
            <pc:sldMk cId="2410739402" sldId="258"/>
            <ac:spMk id="1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9413" cy="493713"/>
          </a:xfrm>
          <a:prstGeom prst="rect">
            <a:avLst/>
          </a:prstGeom>
        </p:spPr>
        <p:txBody>
          <a:bodyPr vert="horz" lIns="91412" tIns="45706" rIns="91412" bIns="45706" rtlCol="0"/>
          <a:lstStyle>
            <a:lvl1pPr algn="l">
              <a:defRPr sz="13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12" tIns="45706" rIns="91412" bIns="45706" rtlCol="0"/>
          <a:lstStyle>
            <a:lvl1pPr algn="r">
              <a:defRPr sz="1300"/>
            </a:lvl1pPr>
          </a:lstStyle>
          <a:p>
            <a:fld id="{0F89EF13-7771-4B8A-9E56-55921ED87A44}" type="datetimeFigureOut">
              <a:rPr kumimoji="1" lang="ja-JP" altLang="en-US" smtClean="0"/>
              <a:pPr/>
              <a:t>2021/3/1</a:t>
            </a:fld>
            <a:endParaRPr kumimoji="1" lang="ja-JP" altLang="en-US"/>
          </a:p>
        </p:txBody>
      </p:sp>
      <p:sp>
        <p:nvSpPr>
          <p:cNvPr id="4" name="スライド イメージ プレースホルダー 3"/>
          <p:cNvSpPr>
            <a:spLocks noGrp="1" noRot="1" noChangeAspect="1"/>
          </p:cNvSpPr>
          <p:nvPr>
            <p:ph type="sldImg" idx="2"/>
          </p:nvPr>
        </p:nvSpPr>
        <p:spPr>
          <a:xfrm>
            <a:off x="2109788" y="739775"/>
            <a:ext cx="2516187" cy="37004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73102" y="4686300"/>
            <a:ext cx="5389563" cy="444023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014"/>
            <a:ext cx="2919413" cy="493712"/>
          </a:xfrm>
          <a:prstGeom prst="rect">
            <a:avLst/>
          </a:prstGeom>
        </p:spPr>
        <p:txBody>
          <a:bodyPr vert="horz" lIns="91412" tIns="45706" rIns="91412" bIns="4570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3712"/>
          </a:xfrm>
          <a:prstGeom prst="rect">
            <a:avLst/>
          </a:prstGeom>
        </p:spPr>
        <p:txBody>
          <a:bodyPr vert="horz" lIns="91412" tIns="45706" rIns="91412" bIns="45706" rtlCol="0" anchor="b"/>
          <a:lstStyle>
            <a:lvl1pPr algn="r">
              <a:defRPr sz="1300"/>
            </a:lvl1pPr>
          </a:lstStyle>
          <a:p>
            <a:fld id="{816F0840-9377-4A7D-9405-971A8686CEE6}" type="slidenum">
              <a:rPr kumimoji="1" lang="ja-JP" altLang="en-US" smtClean="0"/>
              <a:pPr/>
              <a:t>‹#›</a:t>
            </a:fld>
            <a:endParaRPr kumimoji="1" lang="ja-JP" altLang="en-US"/>
          </a:p>
        </p:txBody>
      </p:sp>
    </p:spTree>
    <p:extLst>
      <p:ext uri="{BB962C8B-B14F-4D97-AF65-F5344CB8AC3E}">
        <p14:creationId xmlns:p14="http://schemas.microsoft.com/office/powerpoint/2010/main" val="10982099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16F0840-9377-4A7D-9405-971A8686CEE6}" type="slidenum">
              <a:rPr kumimoji="1" lang="ja-JP" altLang="en-US" smtClean="0"/>
              <a:pPr/>
              <a:t>1</a:t>
            </a:fld>
            <a:endParaRPr kumimoji="1" lang="ja-JP" altLang="en-US"/>
          </a:p>
        </p:txBody>
      </p:sp>
    </p:spTree>
    <p:extLst>
      <p:ext uri="{BB962C8B-B14F-4D97-AF65-F5344CB8AC3E}">
        <p14:creationId xmlns:p14="http://schemas.microsoft.com/office/powerpoint/2010/main" val="859203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16F0840-9377-4A7D-9405-971A8686CEE6}" type="slidenum">
              <a:rPr kumimoji="1" lang="ja-JP" altLang="en-US" smtClean="0"/>
              <a:pPr/>
              <a:t>2</a:t>
            </a:fld>
            <a:endParaRPr kumimoji="1" lang="ja-JP" altLang="en-US"/>
          </a:p>
        </p:txBody>
      </p:sp>
    </p:spTree>
    <p:extLst>
      <p:ext uri="{BB962C8B-B14F-4D97-AF65-F5344CB8AC3E}">
        <p14:creationId xmlns:p14="http://schemas.microsoft.com/office/powerpoint/2010/main" val="3210649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131530"/>
            <a:ext cx="5829300" cy="216080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712354"/>
            <a:ext cx="4800600" cy="257616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09785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69899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39034"/>
            <a:ext cx="1157288" cy="11466711"/>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39034"/>
            <a:ext cx="3357563" cy="11466711"/>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62653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595865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477735"/>
            <a:ext cx="5829300" cy="2002124"/>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272600"/>
            <a:ext cx="5829300" cy="22051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302662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136195"/>
            <a:ext cx="2257425" cy="88695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136195"/>
            <a:ext cx="2257425" cy="88695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327344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403693"/>
            <a:ext cx="6172200" cy="168010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56474"/>
            <a:ext cx="303014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96864"/>
            <a:ext cx="303014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56474"/>
            <a:ext cx="303133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96864"/>
            <a:ext cx="303133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FC00079-0771-4374-A0F8-BBA6C99B7205}" type="datetimeFigureOut">
              <a:rPr kumimoji="1" lang="ja-JP" altLang="en-US" smtClean="0"/>
              <a:pPr/>
              <a:t>2021/3/1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263094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FC00079-0771-4374-A0F8-BBA6C99B7205}" type="datetimeFigureOut">
              <a:rPr kumimoji="1" lang="ja-JP" altLang="en-US" smtClean="0"/>
              <a:pPr/>
              <a:t>2021/3/1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65188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C00079-0771-4374-A0F8-BBA6C99B7205}" type="datetimeFigureOut">
              <a:rPr kumimoji="1" lang="ja-JP" altLang="en-US" smtClean="0"/>
              <a:pPr/>
              <a:t>2021/3/1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370869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401359"/>
            <a:ext cx="2256235" cy="1708106"/>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401359"/>
            <a:ext cx="3833813" cy="86035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109465"/>
            <a:ext cx="2256235" cy="689542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57094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7056438"/>
            <a:ext cx="4114800" cy="833053"/>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900722"/>
            <a:ext cx="4114800" cy="604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889491"/>
            <a:ext cx="4114800" cy="118307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832185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403693"/>
            <a:ext cx="6172200" cy="168010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52148"/>
            <a:ext cx="6172200" cy="665274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343247"/>
            <a:ext cx="1600200" cy="536700"/>
          </a:xfrm>
          <a:prstGeom prst="rect">
            <a:avLst/>
          </a:prstGeom>
        </p:spPr>
        <p:txBody>
          <a:bodyPr vert="horz" lIns="91440" tIns="45720" rIns="91440" bIns="45720" rtlCol="0" anchor="ctr"/>
          <a:lstStyle>
            <a:lvl1pPr algn="l">
              <a:defRPr sz="1200">
                <a:solidFill>
                  <a:schemeClr val="tx1">
                    <a:tint val="75000"/>
                  </a:schemeClr>
                </a:solidFill>
              </a:defRPr>
            </a:lvl1pPr>
          </a:lstStyle>
          <a:p>
            <a:fld id="{3FC00079-0771-4374-A0F8-BBA6C99B7205}" type="datetimeFigureOut">
              <a:rPr kumimoji="1" lang="ja-JP" altLang="en-US" smtClean="0"/>
              <a:pPr/>
              <a:t>2021/3/1</a:t>
            </a:fld>
            <a:endParaRPr kumimoji="1" lang="ja-JP" altLang="en-US"/>
          </a:p>
        </p:txBody>
      </p:sp>
      <p:sp>
        <p:nvSpPr>
          <p:cNvPr id="5" name="フッター プレースホルダー 4"/>
          <p:cNvSpPr>
            <a:spLocks noGrp="1"/>
          </p:cNvSpPr>
          <p:nvPr>
            <p:ph type="ftr" sz="quarter" idx="3"/>
          </p:nvPr>
        </p:nvSpPr>
        <p:spPr>
          <a:xfrm>
            <a:off x="2343150" y="9343247"/>
            <a:ext cx="2171700" cy="5367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343247"/>
            <a:ext cx="1600200" cy="536700"/>
          </a:xfrm>
          <a:prstGeom prst="rect">
            <a:avLst/>
          </a:prstGeom>
        </p:spPr>
        <p:txBody>
          <a:bodyPr vert="horz" lIns="91440" tIns="45720" rIns="91440" bIns="45720" rtlCol="0" anchor="ctr"/>
          <a:lstStyle>
            <a:lvl1pPr algn="r">
              <a:defRPr sz="1200">
                <a:solidFill>
                  <a:schemeClr val="tx1">
                    <a:tint val="75000"/>
                  </a:schemeClr>
                </a:solidFill>
              </a:defRPr>
            </a:lvl1p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55368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mailto:asia-biz@office.city.kobe.lg.j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822" y="719832"/>
            <a:ext cx="6858000" cy="584775"/>
          </a:xfrm>
          <a:prstGeom prst="rect">
            <a:avLst/>
          </a:prstGeom>
          <a:noFill/>
        </p:spPr>
        <p:txBody>
          <a:bodyPr wrap="square" lIns="91440" tIns="45720" rIns="91440" bIns="45720">
            <a:spAutoFit/>
          </a:bodyPr>
          <a:lstStyle/>
          <a:p>
            <a:pPr algn="ctr"/>
            <a:r>
              <a:rPr lang="ja-JP" altLang="en-US" sz="3200" b="1" u="sng" dirty="0">
                <a:ln w="12700" cmpd="sng">
                  <a:solidFill>
                    <a:schemeClr val="tx2"/>
                  </a:solidFill>
                  <a:prstDash val="solid"/>
                  <a:miter lim="800000"/>
                </a:ln>
                <a:solidFill>
                  <a:schemeClr val="tx2">
                    <a:lumMod val="60000"/>
                    <a:lumOff val="40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コロナ禍での外国人材雇用セミナー</a:t>
            </a:r>
            <a:r>
              <a:rPr lang="en-US" altLang="ja-JP" sz="3200" b="1" u="sng" dirty="0">
                <a:ln w="12700" cmpd="sng">
                  <a:solidFill>
                    <a:schemeClr val="tx2"/>
                  </a:solidFill>
                  <a:prstDash val="solid"/>
                  <a:miter lim="800000"/>
                </a:ln>
                <a:solidFill>
                  <a:schemeClr val="tx2">
                    <a:lumMod val="60000"/>
                    <a:lumOff val="40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(2)</a:t>
            </a:r>
            <a:endParaRPr lang="ja-JP" altLang="en-US" sz="3200" b="1" u="sng" cap="none" spc="0" dirty="0">
              <a:ln w="12700" cmpd="sng">
                <a:solidFill>
                  <a:schemeClr val="tx2"/>
                </a:solidFill>
                <a:prstDash val="solid"/>
                <a:miter lim="800000"/>
              </a:ln>
              <a:solidFill>
                <a:schemeClr val="tx2">
                  <a:lumMod val="60000"/>
                  <a:lumOff val="40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p:txBody>
      </p:sp>
      <p:sp>
        <p:nvSpPr>
          <p:cNvPr id="3" name="サブタイトル 2"/>
          <p:cNvSpPr>
            <a:spLocks noGrp="1"/>
          </p:cNvSpPr>
          <p:nvPr>
            <p:ph type="subTitle" idx="1"/>
          </p:nvPr>
        </p:nvSpPr>
        <p:spPr>
          <a:xfrm>
            <a:off x="116633" y="2370762"/>
            <a:ext cx="6512768" cy="2200072"/>
          </a:xfrm>
        </p:spPr>
        <p:txBody>
          <a:bodyPr>
            <a:normAutofit fontScale="85000" lnSpcReduction="10000"/>
          </a:bodyPr>
          <a:lstStyle/>
          <a:p>
            <a:pPr algn="l"/>
            <a:r>
              <a:rPr lang="ja-JP" altLang="en-US" sz="1800" dirty="0">
                <a:solidFill>
                  <a:schemeClr val="tx1"/>
                </a:solidFill>
                <a:latin typeface="+mn-ea"/>
              </a:rPr>
              <a:t>日　時：</a:t>
            </a:r>
            <a:r>
              <a:rPr lang="en-US" altLang="ja-JP" sz="1800" dirty="0">
                <a:solidFill>
                  <a:schemeClr val="tx1"/>
                </a:solidFill>
                <a:latin typeface="+mn-ea"/>
              </a:rPr>
              <a:t>2021</a:t>
            </a:r>
            <a:r>
              <a:rPr lang="ja-JP" altLang="en-US" sz="1800" dirty="0">
                <a:solidFill>
                  <a:schemeClr val="tx1"/>
                </a:solidFill>
                <a:latin typeface="+mn-ea"/>
              </a:rPr>
              <a:t>年</a:t>
            </a:r>
            <a:r>
              <a:rPr lang="en-US" altLang="ja-JP" sz="1800" dirty="0">
                <a:solidFill>
                  <a:schemeClr val="tx1"/>
                </a:solidFill>
                <a:latin typeface="+mn-ea"/>
              </a:rPr>
              <a:t>3</a:t>
            </a:r>
            <a:r>
              <a:rPr lang="ja-JP" altLang="en-US" sz="1800" dirty="0">
                <a:solidFill>
                  <a:schemeClr val="tx1"/>
                </a:solidFill>
                <a:latin typeface="+mn-ea"/>
              </a:rPr>
              <a:t>月</a:t>
            </a:r>
            <a:r>
              <a:rPr lang="en-US" altLang="ja-JP" sz="1800" dirty="0">
                <a:solidFill>
                  <a:schemeClr val="tx1"/>
                </a:solidFill>
                <a:latin typeface="+mn-ea"/>
              </a:rPr>
              <a:t>23</a:t>
            </a:r>
            <a:r>
              <a:rPr lang="ja-JP" altLang="en-US" sz="1800" dirty="0">
                <a:solidFill>
                  <a:schemeClr val="tx1"/>
                </a:solidFill>
                <a:latin typeface="+mn-ea"/>
              </a:rPr>
              <a:t>日（火）</a:t>
            </a:r>
            <a:r>
              <a:rPr lang="en-US" altLang="ja-JP" sz="1800" dirty="0">
                <a:solidFill>
                  <a:schemeClr val="tx1"/>
                </a:solidFill>
                <a:latin typeface="+mn-ea"/>
              </a:rPr>
              <a:t>15</a:t>
            </a:r>
            <a:r>
              <a:rPr lang="ja-JP" altLang="en-US" sz="1800" dirty="0">
                <a:solidFill>
                  <a:schemeClr val="tx1"/>
                </a:solidFill>
                <a:latin typeface="+mn-ea"/>
              </a:rPr>
              <a:t>：</a:t>
            </a:r>
            <a:r>
              <a:rPr lang="en-US" altLang="ja-JP" sz="1800" dirty="0">
                <a:solidFill>
                  <a:schemeClr val="tx1"/>
                </a:solidFill>
                <a:latin typeface="+mn-ea"/>
              </a:rPr>
              <a:t>00</a:t>
            </a:r>
            <a:r>
              <a:rPr lang="ja-JP" altLang="en-US" sz="1800" dirty="0">
                <a:solidFill>
                  <a:schemeClr val="tx1"/>
                </a:solidFill>
                <a:latin typeface="+mn-ea"/>
              </a:rPr>
              <a:t>～</a:t>
            </a:r>
            <a:r>
              <a:rPr lang="en-US" altLang="ja-JP" sz="1800" dirty="0">
                <a:solidFill>
                  <a:schemeClr val="tx1"/>
                </a:solidFill>
                <a:latin typeface="+mn-ea"/>
              </a:rPr>
              <a:t>17</a:t>
            </a:r>
            <a:r>
              <a:rPr lang="ja-JP" altLang="en-US" sz="1800" dirty="0">
                <a:solidFill>
                  <a:schemeClr val="tx1"/>
                </a:solidFill>
                <a:latin typeface="+mn-ea"/>
              </a:rPr>
              <a:t>：</a:t>
            </a:r>
            <a:r>
              <a:rPr lang="en-US" altLang="ja-JP" sz="1800" dirty="0">
                <a:solidFill>
                  <a:schemeClr val="tx1"/>
                </a:solidFill>
                <a:latin typeface="+mn-ea"/>
              </a:rPr>
              <a:t>00</a:t>
            </a:r>
          </a:p>
          <a:p>
            <a:pPr algn="l"/>
            <a:r>
              <a:rPr lang="ja-JP" altLang="en-US" sz="1800" dirty="0">
                <a:solidFill>
                  <a:schemeClr val="tx1"/>
                </a:solidFill>
                <a:latin typeface="+mn-ea"/>
              </a:rPr>
              <a:t>開催方法：オンラインセミナー（</a:t>
            </a:r>
            <a:r>
              <a:rPr lang="en-US" altLang="ja-JP" sz="1800" dirty="0">
                <a:solidFill>
                  <a:schemeClr val="tx1"/>
                </a:solidFill>
                <a:latin typeface="+mn-ea"/>
              </a:rPr>
              <a:t>Zoom)</a:t>
            </a:r>
          </a:p>
          <a:p>
            <a:pPr algn="l"/>
            <a:endParaRPr lang="ja-JP" altLang="en-US" sz="1800" dirty="0">
              <a:solidFill>
                <a:schemeClr val="tx1"/>
              </a:solidFill>
              <a:latin typeface="+mn-ea"/>
            </a:endParaRPr>
          </a:p>
          <a:p>
            <a:pPr algn="l"/>
            <a:r>
              <a:rPr lang="ja-JP" altLang="en-US" sz="1800" dirty="0">
                <a:solidFill>
                  <a:schemeClr val="tx1"/>
                </a:solidFill>
                <a:latin typeface="+mn-ea"/>
              </a:rPr>
              <a:t>主　催：神戸市、ひょうご・神戸国際ビジネススクエア</a:t>
            </a:r>
            <a:endParaRPr lang="en-US" altLang="ja-JP" sz="1800" dirty="0">
              <a:solidFill>
                <a:schemeClr val="tx1"/>
              </a:solidFill>
              <a:latin typeface="+mn-ea"/>
            </a:endParaRPr>
          </a:p>
          <a:p>
            <a:pPr algn="l"/>
            <a:r>
              <a:rPr lang="ja-JP" altLang="en-US" sz="1800" dirty="0">
                <a:solidFill>
                  <a:schemeClr val="tx1"/>
                </a:solidFill>
                <a:latin typeface="+mn-ea"/>
              </a:rPr>
              <a:t>　　　　　　　　　　</a:t>
            </a:r>
            <a:r>
              <a:rPr lang="ja-JP" altLang="en-US" sz="1400" dirty="0">
                <a:solidFill>
                  <a:schemeClr val="tx1"/>
                </a:solidFill>
                <a:latin typeface="+mn-ea"/>
              </a:rPr>
              <a:t>（神戸市海外ビジネスセンター、ジェトロ神戸、ひょうご海外ビジネスセンター）</a:t>
            </a:r>
          </a:p>
          <a:p>
            <a:pPr algn="l"/>
            <a:r>
              <a:rPr lang="ja-JP" altLang="en-US" sz="1800" dirty="0">
                <a:solidFill>
                  <a:schemeClr val="tx1"/>
                </a:solidFill>
                <a:latin typeface="+mn-ea"/>
              </a:rPr>
              <a:t>共　催： 神戸商工会議所、（公社）兵庫工業会、（一社）神戸市機械金属工業会</a:t>
            </a:r>
            <a:endParaRPr lang="en-US" altLang="ja-JP" sz="1800" dirty="0">
              <a:solidFill>
                <a:schemeClr val="tx1"/>
              </a:solidFill>
              <a:latin typeface="+mn-ea"/>
            </a:endParaRPr>
          </a:p>
          <a:p>
            <a:pPr algn="l"/>
            <a:r>
              <a:rPr lang="ja-JP" altLang="en-US" sz="1800" dirty="0">
                <a:solidFill>
                  <a:schemeClr val="tx1"/>
                </a:solidFill>
                <a:latin typeface="+mn-ea"/>
              </a:rPr>
              <a:t>　　　　　（公財）神戸国際協力交流センター</a:t>
            </a:r>
          </a:p>
          <a:p>
            <a:pPr algn="l"/>
            <a:r>
              <a:rPr lang="ja-JP" altLang="en-US" sz="1100" dirty="0">
                <a:solidFill>
                  <a:schemeClr val="tx1"/>
                </a:solidFill>
                <a:latin typeface="+mn-ea"/>
              </a:rPr>
              <a:t>　　　　　</a:t>
            </a:r>
            <a:endParaRPr kumimoji="1" lang="ja-JP" altLang="en-US" sz="1800" dirty="0">
              <a:solidFill>
                <a:schemeClr val="tx1"/>
              </a:solidFill>
              <a:latin typeface="+mn-ea"/>
            </a:endParaRPr>
          </a:p>
        </p:txBody>
      </p:sp>
      <p:sp>
        <p:nvSpPr>
          <p:cNvPr id="6" name="テキスト ボックス 5"/>
          <p:cNvSpPr txBox="1"/>
          <p:nvPr/>
        </p:nvSpPr>
        <p:spPr>
          <a:xfrm>
            <a:off x="3560763" y="4802161"/>
            <a:ext cx="461665" cy="92398"/>
          </a:xfrm>
          <a:prstGeom prst="rect">
            <a:avLst/>
          </a:prstGeom>
          <a:noFill/>
        </p:spPr>
        <p:txBody>
          <a:bodyPr vert="eaVert" wrap="none" rtlCol="0">
            <a:spAutoFit/>
          </a:bodyPr>
          <a:lstStyle/>
          <a:p>
            <a:endParaRPr kumimoji="1" lang="ja-JP" altLang="en-US" dirty="0"/>
          </a:p>
        </p:txBody>
      </p:sp>
      <p:sp>
        <p:nvSpPr>
          <p:cNvPr id="18" name="正方形/長方形 17"/>
          <p:cNvSpPr/>
          <p:nvPr/>
        </p:nvSpPr>
        <p:spPr>
          <a:xfrm>
            <a:off x="219475" y="4486456"/>
            <a:ext cx="6442694" cy="5184576"/>
          </a:xfrm>
          <a:prstGeom prst="rect">
            <a:avLst/>
          </a:prstGeom>
          <a:solidFill>
            <a:schemeClr val="accent2">
              <a:lumMod val="60000"/>
              <a:lumOff val="40000"/>
            </a:schemeClr>
          </a:solidFill>
          <a:ln>
            <a:solidFill>
              <a:schemeClr val="tx2"/>
            </a:solidFill>
          </a:ln>
        </p:spPr>
        <p:style>
          <a:lnRef idx="1">
            <a:schemeClr val="accent1"/>
          </a:lnRef>
          <a:fillRef idx="2">
            <a:schemeClr val="accent1"/>
          </a:fillRef>
          <a:effectRef idx="1">
            <a:schemeClr val="accent1"/>
          </a:effectRef>
          <a:fontRef idx="minor">
            <a:schemeClr val="dk1"/>
          </a:fontRef>
        </p:style>
        <p:txBody>
          <a:bodyPr wrap="square">
            <a:noAutofit/>
          </a:bodyPr>
          <a:lstStyle/>
          <a:p>
            <a:pPr algn="ctr"/>
            <a:r>
              <a:rPr lang="ja-JP" altLang="en-US" b="1" dirty="0"/>
              <a:t>～セミナープログラム～</a:t>
            </a:r>
            <a:endParaRPr lang="en-US" altLang="ja-JP" b="1" dirty="0"/>
          </a:p>
          <a:p>
            <a:pPr algn="ctr"/>
            <a:endParaRPr lang="en-US" altLang="ja-JP" sz="1000" dirty="0"/>
          </a:p>
          <a:p>
            <a:r>
              <a:rPr lang="ja-JP" altLang="en-US" sz="1300" b="1" u="sng" dirty="0"/>
              <a:t>１．「企業向け　</a:t>
            </a:r>
            <a:r>
              <a:rPr lang="en-US" altLang="ja-JP" sz="1300" b="1" u="sng" dirty="0"/>
              <a:t>Web</a:t>
            </a:r>
            <a:r>
              <a:rPr lang="ja-JP" altLang="en-US" sz="1300" b="1" u="sng" dirty="0"/>
              <a:t>面接の上手なやり方」（</a:t>
            </a:r>
            <a:r>
              <a:rPr lang="en-US" altLang="ja-JP" sz="1300" b="1" u="sng" dirty="0"/>
              <a:t>15</a:t>
            </a:r>
            <a:r>
              <a:rPr lang="ja-JP" altLang="en-US" sz="1300" b="1" u="sng" dirty="0"/>
              <a:t>：</a:t>
            </a:r>
            <a:r>
              <a:rPr lang="en-US" altLang="ja-JP" sz="1300" b="1" u="sng" dirty="0"/>
              <a:t>00 </a:t>
            </a:r>
            <a:r>
              <a:rPr lang="ja-JP" altLang="en-US" sz="1300" b="1" u="sng" dirty="0"/>
              <a:t>～ </a:t>
            </a:r>
            <a:r>
              <a:rPr lang="en-US" altLang="ja-JP" sz="1300" b="1" u="sng" dirty="0"/>
              <a:t>15</a:t>
            </a:r>
            <a:r>
              <a:rPr lang="ja-JP" altLang="en-US" sz="1300" b="1" u="sng" dirty="0"/>
              <a:t>：</a:t>
            </a:r>
            <a:r>
              <a:rPr lang="en-US" altLang="ja-JP" sz="1300" b="1" u="sng" dirty="0"/>
              <a:t>50</a:t>
            </a:r>
            <a:r>
              <a:rPr lang="ja-JP" altLang="en-US" sz="1300" b="1" u="sng" dirty="0"/>
              <a:t>）</a:t>
            </a:r>
            <a:endParaRPr lang="en-US" altLang="ja-JP" sz="1300" b="1" u="sng" dirty="0"/>
          </a:p>
          <a:p>
            <a:r>
              <a:rPr lang="ja-JP" altLang="en-US" sz="1300" dirty="0"/>
              <a:t>　</a:t>
            </a:r>
            <a:r>
              <a:rPr lang="ja-JP" altLang="en-US" sz="1300" b="1" dirty="0"/>
              <a:t>　</a:t>
            </a:r>
            <a:r>
              <a:rPr lang="en-US" altLang="ja-JP" sz="1300" b="1" dirty="0"/>
              <a:t>【</a:t>
            </a:r>
            <a:r>
              <a:rPr lang="ja-JP" altLang="ja-JP" sz="1300" b="1" dirty="0"/>
              <a:t>講師</a:t>
            </a:r>
            <a:r>
              <a:rPr lang="en-US" altLang="ja-JP" sz="1300" b="1" dirty="0"/>
              <a:t>】</a:t>
            </a:r>
            <a:r>
              <a:rPr lang="ja-JP" altLang="en-US" sz="1300" b="1" dirty="0"/>
              <a:t>　キャリアトランプⓇ認定校　関西中央校　</a:t>
            </a:r>
            <a:endParaRPr lang="en-US" altLang="ja-JP" sz="1300" b="1" dirty="0"/>
          </a:p>
          <a:p>
            <a:r>
              <a:rPr lang="ja-JP" altLang="en-US" sz="1300" b="1" dirty="0"/>
              <a:t>　　　　　　　　代表　野口　香奈　氏 </a:t>
            </a:r>
            <a:endParaRPr lang="en-US" altLang="ja-JP" sz="1300" b="1" dirty="0"/>
          </a:p>
          <a:p>
            <a:r>
              <a:rPr lang="ja-JP" altLang="en-US" sz="1300" b="1" dirty="0"/>
              <a:t>　</a:t>
            </a:r>
            <a:r>
              <a:rPr lang="ja-JP" altLang="en-US" sz="1200" dirty="0"/>
              <a:t>就職情報会社及び大手人材会社</a:t>
            </a:r>
            <a:r>
              <a:rPr lang="ja-JP" altLang="en-US" sz="1200" dirty="0" smtClean="0"/>
              <a:t>で営業</a:t>
            </a:r>
            <a:r>
              <a:rPr lang="ja-JP" altLang="en-US" sz="1200" dirty="0"/>
              <a:t>・コーディネーター職と</a:t>
            </a:r>
            <a:r>
              <a:rPr lang="ja-JP" altLang="en-US" sz="1200" dirty="0" smtClean="0"/>
              <a:t>して、企業の</a:t>
            </a:r>
            <a:endParaRPr lang="en-US" altLang="ja-JP" sz="1200" dirty="0" smtClean="0"/>
          </a:p>
          <a:p>
            <a:r>
              <a:rPr lang="ja-JP" altLang="en-US" sz="1200" dirty="0" smtClean="0"/>
              <a:t>採用</a:t>
            </a:r>
            <a:r>
              <a:rPr lang="ja-JP" altLang="en-US" sz="1200" dirty="0"/>
              <a:t>支援や求職者の就労支援を</a:t>
            </a:r>
            <a:r>
              <a:rPr lang="ja-JP" altLang="en-US" sz="1200" dirty="0" smtClean="0"/>
              <a:t>行う。その後、</a:t>
            </a:r>
            <a:r>
              <a:rPr lang="ja-JP" altLang="ja-JP" sz="1200" dirty="0" smtClean="0"/>
              <a:t>大手</a:t>
            </a:r>
            <a:r>
              <a:rPr lang="ja-JP" altLang="ja-JP" sz="1200" dirty="0"/>
              <a:t>人材会社の外国人</a:t>
            </a:r>
            <a:r>
              <a:rPr lang="ja-JP" altLang="ja-JP" sz="1200" dirty="0" smtClean="0"/>
              <a:t>就労</a:t>
            </a:r>
            <a:endParaRPr lang="en-US" altLang="ja-JP" sz="1200" dirty="0" smtClean="0"/>
          </a:p>
          <a:p>
            <a:r>
              <a:rPr lang="ja-JP" altLang="ja-JP" sz="1200" dirty="0" smtClean="0"/>
              <a:t>支援</a:t>
            </a:r>
            <a:r>
              <a:rPr lang="ja-JP" altLang="ja-JP" sz="1200" dirty="0"/>
              <a:t>部門の営業・キャリアカウンセラーと</a:t>
            </a:r>
            <a:r>
              <a:rPr lang="ja-JP" altLang="ja-JP" sz="1200" dirty="0" smtClean="0"/>
              <a:t>して</a:t>
            </a:r>
            <a:r>
              <a:rPr lang="ja-JP" altLang="en-US" sz="1200" dirty="0" smtClean="0"/>
              <a:t>、</a:t>
            </a:r>
            <a:r>
              <a:rPr lang="ja-JP" altLang="ja-JP" sz="1200" dirty="0" smtClean="0"/>
              <a:t>企業</a:t>
            </a:r>
            <a:r>
              <a:rPr lang="ja-JP" altLang="ja-JP" sz="1200" dirty="0"/>
              <a:t>の外国人採用支援</a:t>
            </a:r>
            <a:r>
              <a:rPr lang="ja-JP" altLang="ja-JP" sz="1200" dirty="0" smtClean="0"/>
              <a:t>及び</a:t>
            </a:r>
            <a:endParaRPr lang="en-US" altLang="ja-JP" sz="1200" dirty="0" smtClean="0"/>
          </a:p>
          <a:p>
            <a:r>
              <a:rPr lang="ja-JP" altLang="ja-JP" sz="1200" dirty="0" smtClean="0"/>
              <a:t>外国人</a:t>
            </a:r>
            <a:r>
              <a:rPr lang="ja-JP" altLang="ja-JP" sz="1200" dirty="0"/>
              <a:t>の就職支援に携わ</a:t>
            </a:r>
            <a:r>
              <a:rPr lang="ja-JP" altLang="en-US" sz="1200" dirty="0"/>
              <a:t>る。</a:t>
            </a:r>
            <a:endParaRPr lang="en-US" altLang="ja-JP" sz="1200" dirty="0"/>
          </a:p>
          <a:p>
            <a:r>
              <a:rPr lang="ja-JP" altLang="en-US" sz="1200" dirty="0" smtClean="0"/>
              <a:t>　現在は、外国人</a:t>
            </a:r>
            <a:r>
              <a:rPr lang="ja-JP" altLang="en-US" sz="1200" dirty="0"/>
              <a:t>の人材紹介や合同企業説明会運営、キャリアカウンセリング経験を</a:t>
            </a:r>
            <a:endParaRPr lang="en-US" altLang="ja-JP" sz="1200" dirty="0"/>
          </a:p>
          <a:p>
            <a:r>
              <a:rPr lang="ja-JP" altLang="en-US" sz="1200" dirty="0"/>
              <a:t>活かし、</a:t>
            </a:r>
            <a:r>
              <a:rPr lang="ja-JP" altLang="ja-JP" sz="1200" dirty="0"/>
              <a:t>企業・人材の両面から支援を行い、研修やカウンセリングを</a:t>
            </a:r>
            <a:r>
              <a:rPr lang="ja-JP" altLang="ja-JP" sz="1200" dirty="0" smtClean="0"/>
              <a:t>通して</a:t>
            </a:r>
            <a:endParaRPr lang="en-US" altLang="ja-JP" sz="1200" dirty="0" smtClean="0"/>
          </a:p>
          <a:p>
            <a:r>
              <a:rPr lang="ja-JP" altLang="ja-JP" sz="1200" dirty="0" smtClean="0"/>
              <a:t>人材</a:t>
            </a:r>
            <a:r>
              <a:rPr lang="ja-JP" altLang="ja-JP" sz="1200" dirty="0"/>
              <a:t>の採用から定着</a:t>
            </a:r>
            <a:r>
              <a:rPr lang="ja-JP" altLang="ja-JP" sz="1200" dirty="0" smtClean="0"/>
              <a:t>まで総合的</a:t>
            </a:r>
            <a:r>
              <a:rPr lang="ja-JP" altLang="ja-JP" sz="1200" dirty="0"/>
              <a:t>なサポートを</a:t>
            </a:r>
            <a:r>
              <a:rPr lang="ja-JP" altLang="ja-JP" sz="1200" dirty="0" smtClean="0"/>
              <a:t>行</a:t>
            </a:r>
            <a:r>
              <a:rPr lang="ja-JP" altLang="en-US" sz="1200" dirty="0" smtClean="0"/>
              <a:t>っている</a:t>
            </a:r>
            <a:r>
              <a:rPr lang="ja-JP" altLang="ja-JP" sz="1200" dirty="0" smtClean="0"/>
              <a:t>。</a:t>
            </a:r>
            <a:endParaRPr lang="ja-JP" altLang="ja-JP" sz="1200" dirty="0"/>
          </a:p>
          <a:p>
            <a:endParaRPr lang="ja-JP" altLang="ja-JP" sz="1050" dirty="0"/>
          </a:p>
          <a:p>
            <a:endParaRPr lang="en-US" altLang="ja-JP" sz="1300" b="1" u="sng" dirty="0"/>
          </a:p>
          <a:p>
            <a:r>
              <a:rPr lang="ja-JP" altLang="en-US" sz="1300" b="1" u="sng" dirty="0"/>
              <a:t>２． 「留学生採用の効果的なアプローチ 」（</a:t>
            </a:r>
            <a:r>
              <a:rPr lang="en-US" altLang="ja-JP" sz="1300" b="1" u="sng" dirty="0"/>
              <a:t>16</a:t>
            </a:r>
            <a:r>
              <a:rPr lang="ja-JP" altLang="en-US" sz="1300" b="1" u="sng" dirty="0"/>
              <a:t>：</a:t>
            </a:r>
            <a:r>
              <a:rPr lang="en-US" altLang="ja-JP" sz="1300" b="1" u="sng" dirty="0"/>
              <a:t>00 </a:t>
            </a:r>
            <a:r>
              <a:rPr lang="ja-JP" altLang="en-US" sz="1300" b="1" u="sng" dirty="0"/>
              <a:t>～ </a:t>
            </a:r>
            <a:r>
              <a:rPr lang="en-US" altLang="ja-JP" sz="1300" b="1" u="sng" dirty="0"/>
              <a:t>16</a:t>
            </a:r>
            <a:r>
              <a:rPr lang="ja-JP" altLang="en-US" sz="1300" b="1" u="sng" dirty="0"/>
              <a:t>：</a:t>
            </a:r>
            <a:r>
              <a:rPr lang="en-US" altLang="ja-JP" sz="1300" b="1" u="sng" dirty="0"/>
              <a:t>50</a:t>
            </a:r>
            <a:r>
              <a:rPr lang="ja-JP" altLang="en-US" sz="1300" b="1" u="sng" dirty="0"/>
              <a:t>）</a:t>
            </a:r>
            <a:endParaRPr lang="en-US" altLang="ja-JP" sz="1300" b="1" u="sng" dirty="0"/>
          </a:p>
          <a:p>
            <a:r>
              <a:rPr lang="ja-JP" altLang="en-US" sz="1300" dirty="0"/>
              <a:t>　　</a:t>
            </a:r>
            <a:r>
              <a:rPr lang="ja-JP" altLang="en-US" sz="1300" b="1" dirty="0"/>
              <a:t> </a:t>
            </a:r>
            <a:r>
              <a:rPr lang="en-US" altLang="ja-JP" sz="1300" b="1" dirty="0"/>
              <a:t>【</a:t>
            </a:r>
            <a:r>
              <a:rPr lang="ja-JP" altLang="en-US" sz="1300" b="1" dirty="0"/>
              <a:t>講師</a:t>
            </a:r>
            <a:r>
              <a:rPr lang="en-US" altLang="ja-JP" sz="1300" b="1" dirty="0"/>
              <a:t>】</a:t>
            </a:r>
            <a:r>
              <a:rPr lang="ja-JP" altLang="en-US" sz="1300" b="1" dirty="0"/>
              <a:t>　クランプ㈱　代表取締役　門浦　智　氏</a:t>
            </a:r>
            <a:endParaRPr lang="en-US" altLang="ja-JP" sz="1300" b="1" dirty="0"/>
          </a:p>
          <a:p>
            <a:r>
              <a:rPr lang="ja-JP" altLang="en-US" sz="1050" dirty="0"/>
              <a:t>　</a:t>
            </a:r>
            <a:r>
              <a:rPr lang="ja-JP" altLang="ja-JP" sz="1200" dirty="0"/>
              <a:t>大学卒業後、就職情報</a:t>
            </a:r>
            <a:r>
              <a:rPr lang="ja-JP" altLang="en-US" sz="1200" dirty="0"/>
              <a:t>会社</a:t>
            </a:r>
            <a:r>
              <a:rPr lang="ja-JP" altLang="ja-JP" sz="1200" dirty="0"/>
              <a:t>にて、コンサルティング営業職としてクライアント企業</a:t>
            </a:r>
            <a:endParaRPr lang="en-US" altLang="ja-JP" sz="1200" dirty="0"/>
          </a:p>
          <a:p>
            <a:r>
              <a:rPr lang="ja-JP" altLang="ja-JP" sz="1200" dirty="0"/>
              <a:t>の採用活動支援を行う。その後、株式会社シンクロンの立ち上げメンバーとして</a:t>
            </a:r>
            <a:endParaRPr lang="en-US" altLang="ja-JP" sz="1200" dirty="0"/>
          </a:p>
          <a:p>
            <a:r>
              <a:rPr lang="ja-JP" altLang="ja-JP" sz="1200" dirty="0"/>
              <a:t>独立、企業の採用活動支援事業</a:t>
            </a:r>
            <a:r>
              <a:rPr lang="ja-JP" altLang="en-US" sz="1200" dirty="0"/>
              <a:t>と、</a:t>
            </a:r>
            <a:r>
              <a:rPr lang="ja-JP" altLang="ja-JP" sz="1200" dirty="0"/>
              <a:t>大学の就職支援・非常勤講師を務める。</a:t>
            </a:r>
          </a:p>
          <a:p>
            <a:r>
              <a:rPr lang="ja-JP" altLang="en-US" sz="1200" dirty="0" smtClean="0"/>
              <a:t>　</a:t>
            </a:r>
            <a:r>
              <a:rPr lang="en-US" altLang="ja-JP" sz="1200" dirty="0" smtClean="0"/>
              <a:t>2016</a:t>
            </a:r>
            <a:r>
              <a:rPr lang="ja-JP" altLang="en-US" sz="1200" dirty="0"/>
              <a:t>年に</a:t>
            </a:r>
            <a:r>
              <a:rPr lang="ja-JP" altLang="ja-JP" sz="1200" dirty="0"/>
              <a:t>クランプ株式会社を</a:t>
            </a:r>
            <a:r>
              <a:rPr lang="ja-JP" altLang="en-US" sz="1200" dirty="0"/>
              <a:t>設立し、</a:t>
            </a:r>
            <a:r>
              <a:rPr lang="ja-JP" altLang="ja-JP" sz="1200" dirty="0"/>
              <a:t>上記の活動をベースに学生団体のイベント</a:t>
            </a:r>
            <a:endParaRPr lang="en-US" altLang="ja-JP" sz="1200" dirty="0"/>
          </a:p>
          <a:p>
            <a:r>
              <a:rPr lang="ja-JP" altLang="ja-JP" sz="1200" dirty="0"/>
              <a:t>運営の支援、留学生の生活支援を行う。社名の通り、企業と学生・組織と人材</a:t>
            </a:r>
            <a:endParaRPr lang="en-US" altLang="ja-JP" sz="1200" dirty="0"/>
          </a:p>
          <a:p>
            <a:r>
              <a:rPr lang="ja-JP" altLang="ja-JP" sz="1200" dirty="0"/>
              <a:t>・世界と日本のクランプ</a:t>
            </a:r>
            <a:r>
              <a:rPr lang="en-US" altLang="ja-JP" sz="1200" dirty="0"/>
              <a:t>(=</a:t>
            </a:r>
            <a:r>
              <a:rPr lang="ja-JP" altLang="ja-JP" sz="1200" dirty="0"/>
              <a:t>かすが</a:t>
            </a:r>
            <a:r>
              <a:rPr lang="ja-JP" altLang="ja-JP" sz="1200" dirty="0" err="1"/>
              <a:t>い</a:t>
            </a:r>
            <a:r>
              <a:rPr lang="en-US" altLang="ja-JP" sz="1200" dirty="0"/>
              <a:t>)</a:t>
            </a:r>
            <a:r>
              <a:rPr lang="ja-JP" altLang="ja-JP" sz="1200" dirty="0"/>
              <a:t>となり新たな価値を創造している。</a:t>
            </a:r>
          </a:p>
          <a:p>
            <a:endParaRPr lang="en-US" altLang="ja-JP" sz="1200" b="1" dirty="0"/>
          </a:p>
          <a:p>
            <a:endParaRPr lang="en-US" altLang="ja-JP" sz="1000" dirty="0"/>
          </a:p>
          <a:p>
            <a:r>
              <a:rPr lang="ja-JP" altLang="en-US" sz="1300" b="1" u="sng" dirty="0"/>
              <a:t>３．　</a:t>
            </a:r>
            <a:r>
              <a:rPr lang="ja-JP" altLang="ja-JP" sz="1300" b="1" u="sng" dirty="0"/>
              <a:t>質疑応答 </a:t>
            </a:r>
            <a:r>
              <a:rPr lang="ja-JP" altLang="en-US" sz="1300" b="1" u="sng" dirty="0"/>
              <a:t>（</a:t>
            </a:r>
            <a:r>
              <a:rPr lang="en-US" altLang="ja-JP" sz="1300" b="1" u="sng" dirty="0"/>
              <a:t>16</a:t>
            </a:r>
            <a:r>
              <a:rPr lang="ja-JP" altLang="en-US" sz="1300" b="1" u="sng" dirty="0"/>
              <a:t>：</a:t>
            </a:r>
            <a:r>
              <a:rPr lang="en-US" altLang="ja-JP" sz="1300" b="1" u="sng" dirty="0"/>
              <a:t>50 </a:t>
            </a:r>
            <a:r>
              <a:rPr lang="ja-JP" altLang="en-US" sz="1300" b="1" u="sng" dirty="0"/>
              <a:t>～ ）</a:t>
            </a:r>
            <a:endParaRPr lang="en-US" altLang="ja-JP" sz="1300" b="1" u="sng" dirty="0"/>
          </a:p>
          <a:p>
            <a:endParaRPr lang="en-US" altLang="ja-JP" sz="1300" b="1" u="sng" dirty="0"/>
          </a:p>
          <a:p>
            <a:endParaRPr lang="en-US" altLang="ja-JP" sz="1300" dirty="0"/>
          </a:p>
          <a:p>
            <a:r>
              <a:rPr lang="ja-JP" altLang="en-US" sz="1300" dirty="0"/>
              <a:t>　　　　</a:t>
            </a:r>
            <a:endParaRPr lang="en-US" altLang="ja-JP" sz="1000" dirty="0"/>
          </a:p>
        </p:txBody>
      </p:sp>
      <p:sp>
        <p:nvSpPr>
          <p:cNvPr id="4" name="テキスト ボックス 3"/>
          <p:cNvSpPr txBox="1"/>
          <p:nvPr/>
        </p:nvSpPr>
        <p:spPr>
          <a:xfrm>
            <a:off x="194199" y="1742643"/>
            <a:ext cx="6355651" cy="646331"/>
          </a:xfrm>
          <a:prstGeom prst="rect">
            <a:avLst/>
          </a:prstGeom>
          <a:noFill/>
          <a:ln>
            <a:prstDash val="dash"/>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ja-JP" altLang="en-US" sz="1400" dirty="0"/>
              <a:t>　</a:t>
            </a:r>
            <a:r>
              <a:rPr lang="ja-JP" altLang="en-US" sz="1100" dirty="0"/>
              <a:t>本セミナーでは、コロナ禍での外国人材採用に向けて</a:t>
            </a:r>
            <a:r>
              <a:rPr lang="en-US" altLang="ja-JP" sz="1100" dirty="0"/>
              <a:t>Web</a:t>
            </a:r>
            <a:r>
              <a:rPr lang="ja-JP" altLang="en-US" sz="1100" dirty="0"/>
              <a:t>を使った効果的なアプローチ手法を専門家から解説いただきます。また、外国人材・留学生がどのような基準で企業を選んでいるかについてもポイントを絞ってお伝えいたします。</a:t>
            </a:r>
            <a:endParaRPr lang="en-US" altLang="ja-JP" sz="1100" dirty="0"/>
          </a:p>
        </p:txBody>
      </p:sp>
      <p:sp>
        <p:nvSpPr>
          <p:cNvPr id="11" name="正方形/長方形 10"/>
          <p:cNvSpPr/>
          <p:nvPr/>
        </p:nvSpPr>
        <p:spPr>
          <a:xfrm>
            <a:off x="4496177" y="2472229"/>
            <a:ext cx="2060941" cy="469359"/>
          </a:xfrm>
          <a:prstGeom prst="rect">
            <a:avLst/>
          </a:prstGeom>
          <a:solidFill>
            <a:schemeClr val="accent2">
              <a:lumMod val="40000"/>
              <a:lumOff val="60000"/>
            </a:schemeClr>
          </a:solidFill>
          <a:ln>
            <a:solidFill>
              <a:schemeClr val="tx2"/>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ja-JP" altLang="en-US" sz="1400" b="1" dirty="0">
                <a:solidFill>
                  <a:schemeClr val="tx1"/>
                </a:solidFill>
                <a:latin typeface="+mn-ea"/>
              </a:rPr>
              <a:t>参加無料☆定員</a:t>
            </a:r>
            <a:r>
              <a:rPr lang="en-US" altLang="ja-JP" sz="1400" b="1" dirty="0">
                <a:solidFill>
                  <a:schemeClr val="tx1"/>
                </a:solidFill>
                <a:latin typeface="+mn-ea"/>
              </a:rPr>
              <a:t>50</a:t>
            </a:r>
            <a:r>
              <a:rPr lang="ja-JP" altLang="en-US" sz="1400" b="1" dirty="0">
                <a:solidFill>
                  <a:schemeClr val="tx1"/>
                </a:solidFill>
                <a:latin typeface="+mn-ea"/>
              </a:rPr>
              <a:t>名</a:t>
            </a:r>
            <a:endParaRPr lang="en-US" altLang="ja-JP" sz="1200" dirty="0">
              <a:solidFill>
                <a:schemeClr val="tx1"/>
              </a:solidFill>
              <a:latin typeface="+mn-ea"/>
            </a:endParaRPr>
          </a:p>
          <a:p>
            <a:pPr algn="ctr"/>
            <a:r>
              <a:rPr lang="ja-JP" altLang="en-US" sz="1050" dirty="0">
                <a:solidFill>
                  <a:schemeClr val="tx1"/>
                </a:solidFill>
                <a:latin typeface="+mn-ea"/>
              </a:rPr>
              <a:t>　</a:t>
            </a:r>
            <a:r>
              <a:rPr lang="en-US" altLang="ja-JP" sz="1050" dirty="0">
                <a:solidFill>
                  <a:schemeClr val="tx1"/>
                </a:solidFill>
                <a:latin typeface="+mn-ea"/>
              </a:rPr>
              <a:t>※</a:t>
            </a:r>
            <a:r>
              <a:rPr lang="ja-JP" altLang="en-US" sz="1050" dirty="0">
                <a:solidFill>
                  <a:schemeClr val="tx2">
                    <a:lumMod val="50000"/>
                  </a:schemeClr>
                </a:solidFill>
                <a:latin typeface="+mn-ea"/>
              </a:rPr>
              <a:t>受講票は発行しません。</a:t>
            </a:r>
            <a:endParaRPr lang="en-US" altLang="ja-JP" sz="1050" dirty="0">
              <a:solidFill>
                <a:schemeClr val="tx2">
                  <a:lumMod val="50000"/>
                </a:schemeClr>
              </a:solidFill>
              <a:latin typeface="+mn-ea"/>
            </a:endParaRPr>
          </a:p>
        </p:txBody>
      </p:sp>
      <p:pic>
        <p:nvPicPr>
          <p:cNvPr id="7" name="Picture 2" descr="\\LS210D3F2\share\庶務事務\印刷物（リーフレット・ロゴ等）\デザイン都市ロゴ\街並みライン.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22" y="9713344"/>
            <a:ext cx="6889375" cy="386331"/>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162024" y="246588"/>
            <a:ext cx="2501267" cy="338554"/>
          </a:xfrm>
          <a:prstGeom prst="rect">
            <a:avLst/>
          </a:prstGeom>
          <a:noFill/>
        </p:spPr>
        <p:txBody>
          <a:bodyPr wrap="square" rtlCol="0">
            <a:spAutoFit/>
          </a:bodyPr>
          <a:lstStyle/>
          <a:p>
            <a:r>
              <a:rPr kumimoji="1" lang="ja-JP" altLang="en-US" sz="1600" b="1" dirty="0"/>
              <a:t>参加者募集！！</a:t>
            </a:r>
          </a:p>
        </p:txBody>
      </p:sp>
      <p:sp>
        <p:nvSpPr>
          <p:cNvPr id="9" name="正方形/長方形 18"/>
          <p:cNvSpPr>
            <a:spLocks noChangeArrowheads="1"/>
          </p:cNvSpPr>
          <p:nvPr/>
        </p:nvSpPr>
        <p:spPr bwMode="auto">
          <a:xfrm>
            <a:off x="3772643" y="236001"/>
            <a:ext cx="2784475" cy="283517"/>
          </a:xfrm>
          <a:prstGeom prst="rect">
            <a:avLst/>
          </a:prstGeom>
          <a:solidFill>
            <a:srgbClr val="FFFFFF"/>
          </a:solidFill>
          <a:ln w="25400" algn="ctr">
            <a:solidFill>
              <a:srgbClr val="B51B8D"/>
            </a:solidFill>
            <a:prstDash val="dash"/>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500"/>
              </a:spcBef>
              <a:spcAft>
                <a:spcPts val="500"/>
              </a:spcAft>
              <a:buClrTx/>
              <a:buSzTx/>
              <a:buFontTx/>
              <a:buNone/>
              <a:tabLst/>
            </a:pPr>
            <a:r>
              <a:rPr kumimoji="1" lang="ja-JP" altLang="en-US" sz="1400" b="1" i="0" u="none" strike="noStrike" cap="none" normalizeH="0" baseline="0">
                <a:ln>
                  <a:noFill/>
                </a:ln>
                <a:solidFill>
                  <a:srgbClr val="B51B8D"/>
                </a:solidFill>
                <a:effectLst/>
                <a:latin typeface="ＭＳ ゴシック" pitchFamily="49" charset="-128"/>
                <a:ea typeface="ＭＳ ゴシック" pitchFamily="49" charset="-128"/>
                <a:cs typeface="ＭＳ Ｐゴシック" pitchFamily="50" charset="-128"/>
              </a:rPr>
              <a:t>神戸グローバル人材ワーキング</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41455" y="4839792"/>
            <a:ext cx="980683" cy="1210579"/>
          </a:xfrm>
          <a:prstGeom prst="rect">
            <a:avLst/>
          </a:prstGeom>
          <a:solidFill>
            <a:schemeClr val="accent3">
              <a:lumMod val="75000"/>
            </a:schemeClr>
          </a:solidFill>
        </p:spPr>
      </p:pic>
      <p:pic>
        <p:nvPicPr>
          <p:cNvPr id="2" name="図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41455" y="6989913"/>
            <a:ext cx="980683" cy="1210651"/>
          </a:xfrm>
          <a:prstGeom prst="rect">
            <a:avLst/>
          </a:prstGeom>
        </p:spPr>
      </p:pic>
      <p:sp>
        <p:nvSpPr>
          <p:cNvPr id="14" name="正方形/長方形 13"/>
          <p:cNvSpPr/>
          <p:nvPr/>
        </p:nvSpPr>
        <p:spPr>
          <a:xfrm>
            <a:off x="4482807" y="3014858"/>
            <a:ext cx="2014687" cy="307777"/>
          </a:xfrm>
          <a:prstGeom prst="rect">
            <a:avLst/>
          </a:prstGeom>
          <a:solidFill>
            <a:schemeClr val="tx2">
              <a:lumMod val="40000"/>
              <a:lumOff val="60000"/>
            </a:schemeClr>
          </a:solidFill>
          <a:ln>
            <a:solidFill>
              <a:schemeClr val="tx2"/>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ja-JP" altLang="en-US" sz="1400" b="1" dirty="0">
                <a:solidFill>
                  <a:schemeClr val="tx1"/>
                </a:solidFill>
                <a:latin typeface="+mn-ea"/>
              </a:rPr>
              <a:t>申込締切 </a:t>
            </a:r>
            <a:r>
              <a:rPr lang="en-US" altLang="ja-JP" sz="1400" b="1" dirty="0">
                <a:solidFill>
                  <a:schemeClr val="tx1"/>
                </a:solidFill>
                <a:latin typeface="+mn-ea"/>
              </a:rPr>
              <a:t>3/18(</a:t>
            </a:r>
            <a:r>
              <a:rPr lang="ja-JP" altLang="en-US" sz="1400" b="1" dirty="0">
                <a:solidFill>
                  <a:schemeClr val="tx1"/>
                </a:solidFill>
                <a:latin typeface="+mn-ea"/>
              </a:rPr>
              <a:t>木</a:t>
            </a:r>
            <a:r>
              <a:rPr lang="en-US" altLang="ja-JP" sz="1400" b="1" dirty="0">
                <a:solidFill>
                  <a:schemeClr val="tx1"/>
                </a:solidFill>
                <a:latin typeface="+mn-ea"/>
              </a:rPr>
              <a:t>)</a:t>
            </a:r>
            <a:endParaRPr lang="en-US" altLang="ja-JP" sz="1200" dirty="0">
              <a:solidFill>
                <a:schemeClr val="tx1"/>
              </a:solidFill>
              <a:latin typeface="+mn-ea"/>
            </a:endParaRPr>
          </a:p>
        </p:txBody>
      </p:sp>
    </p:spTree>
    <p:extLst>
      <p:ext uri="{BB962C8B-B14F-4D97-AF65-F5344CB8AC3E}">
        <p14:creationId xmlns:p14="http://schemas.microsoft.com/office/powerpoint/2010/main" val="2410739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54609" y="5198504"/>
            <a:ext cx="6220270" cy="600164"/>
          </a:xfrm>
          <a:prstGeom prst="rect">
            <a:avLst/>
          </a:prstGeom>
          <a:noFill/>
        </p:spPr>
        <p:txBody>
          <a:bodyPr wrap="square" rtlCol="0">
            <a:spAutoFit/>
          </a:bodyPr>
          <a:lstStyle/>
          <a:p>
            <a:pPr>
              <a:defRPr/>
            </a:pPr>
            <a:r>
              <a:rPr lang="en-US" altLang="ja-JP" sz="1100" dirty="0">
                <a:latin typeface="+mj-ea"/>
              </a:rPr>
              <a:t>※</a:t>
            </a:r>
            <a:r>
              <a:rPr lang="ja-JP" altLang="en-US" sz="1100" dirty="0">
                <a:latin typeface="+mj-ea"/>
              </a:rPr>
              <a:t>コロナ感染拡大状況により延期となる場合がありますのでご了承ください。</a:t>
            </a:r>
            <a:r>
              <a:rPr lang="ja-JP" altLang="en-US" sz="1100" dirty="0"/>
              <a:t>　</a:t>
            </a:r>
            <a:endParaRPr lang="en-US" altLang="ja-JP" sz="1100" dirty="0"/>
          </a:p>
          <a:p>
            <a:pPr>
              <a:defRPr/>
            </a:pPr>
            <a:r>
              <a:rPr lang="en-US" altLang="ja-JP" sz="1100" dirty="0"/>
              <a:t>※</a:t>
            </a:r>
            <a:r>
              <a:rPr lang="ja-JP" altLang="en-US" sz="1100" dirty="0"/>
              <a:t>ご記入</a:t>
            </a:r>
            <a:r>
              <a:rPr lang="ja-JP" altLang="ja-JP" sz="1100" dirty="0"/>
              <a:t>いただいた情報は、当セミナー運営・管理のために利用し、他の目的には使用いたしません。</a:t>
            </a:r>
          </a:p>
          <a:p>
            <a:pPr>
              <a:defRPr/>
            </a:pPr>
            <a:endParaRPr lang="en-US" altLang="ja-JP" sz="1100" dirty="0">
              <a:latin typeface="+mj-ea"/>
            </a:endParaRPr>
          </a:p>
        </p:txBody>
      </p:sp>
      <p:sp>
        <p:nvSpPr>
          <p:cNvPr id="9" name="テキスト ボックス 8"/>
          <p:cNvSpPr txBox="1"/>
          <p:nvPr/>
        </p:nvSpPr>
        <p:spPr>
          <a:xfrm>
            <a:off x="180428" y="6794826"/>
            <a:ext cx="4367411" cy="1292662"/>
          </a:xfrm>
          <a:prstGeom prst="rect">
            <a:avLst/>
          </a:prstGeom>
          <a:noFill/>
        </p:spPr>
        <p:txBody>
          <a:bodyPr wrap="square" rtlCol="0">
            <a:spAutoFit/>
          </a:bodyPr>
          <a:lstStyle/>
          <a:p>
            <a:r>
              <a:rPr lang="ja-JP" altLang="en-US" sz="1200" b="1" dirty="0">
                <a:solidFill>
                  <a:schemeClr val="tx2"/>
                </a:solidFill>
              </a:rPr>
              <a:t>■</a:t>
            </a:r>
            <a:r>
              <a:rPr lang="ja-JP" altLang="en-US" sz="1200" b="1" u="sng" dirty="0">
                <a:solidFill>
                  <a:schemeClr val="tx2"/>
                </a:solidFill>
              </a:rPr>
              <a:t>お申込み・問い合わせ先</a:t>
            </a:r>
            <a:r>
              <a:rPr lang="ja-JP" altLang="en-US" sz="1200" b="1" dirty="0">
                <a:solidFill>
                  <a:schemeClr val="tx2"/>
                </a:solidFill>
              </a:rPr>
              <a:t>　</a:t>
            </a:r>
            <a:endParaRPr lang="en-US" altLang="ja-JP" sz="1200" b="1" dirty="0">
              <a:solidFill>
                <a:schemeClr val="tx2"/>
              </a:solidFill>
            </a:endParaRPr>
          </a:p>
          <a:p>
            <a:r>
              <a:rPr lang="ja-JP" altLang="en-US" sz="1400" b="1" dirty="0"/>
              <a:t>神戸市海外ビジネスセンター</a:t>
            </a:r>
            <a:endParaRPr lang="en-US" altLang="ja-JP" sz="1400" b="1" dirty="0"/>
          </a:p>
          <a:p>
            <a:r>
              <a:rPr lang="ja-JP" altLang="en-US" sz="1400" dirty="0"/>
              <a:t>（神戸市経済観光局経済政策課）</a:t>
            </a:r>
            <a:endParaRPr lang="en-US" altLang="ja-JP" sz="1400" dirty="0"/>
          </a:p>
          <a:p>
            <a:r>
              <a:rPr lang="ja-JP" altLang="en-US" sz="1200" dirty="0"/>
              <a:t>ＴＥＬ　０７８－２３１－０２２２</a:t>
            </a:r>
            <a:endParaRPr lang="en-US" altLang="ja-JP" sz="1200" dirty="0"/>
          </a:p>
          <a:p>
            <a:r>
              <a:rPr lang="ja-JP" altLang="en-US" sz="1200" dirty="0"/>
              <a:t>ＦＡＸ　０７８－２３１－０２５６</a:t>
            </a:r>
            <a:endParaRPr lang="en-US" altLang="ja-JP" sz="1200" dirty="0"/>
          </a:p>
          <a:p>
            <a:r>
              <a:rPr lang="ja-JP" altLang="en-US" sz="1400" b="1" dirty="0"/>
              <a:t>ＨＰ </a:t>
            </a:r>
            <a:r>
              <a:rPr lang="en-US" altLang="ja-JP" sz="1400" b="1" dirty="0">
                <a:latin typeface="+mn-ea"/>
              </a:rPr>
              <a:t>https://www.kobe-obc.lg.jp</a:t>
            </a:r>
            <a:endParaRPr lang="en-US" altLang="ja-JP" sz="1200" dirty="0"/>
          </a:p>
        </p:txBody>
      </p:sp>
      <p:sp>
        <p:nvSpPr>
          <p:cNvPr id="13" name="Rectangle 37"/>
          <p:cNvSpPr>
            <a:spLocks noChangeArrowheads="1"/>
          </p:cNvSpPr>
          <p:nvPr/>
        </p:nvSpPr>
        <p:spPr bwMode="auto">
          <a:xfrm>
            <a:off x="260648" y="459216"/>
            <a:ext cx="6273152" cy="563362"/>
          </a:xfrm>
          <a:prstGeom prst="rect">
            <a:avLst/>
          </a:prstGeom>
          <a:noFill/>
          <a:ln>
            <a:solidFill>
              <a:schemeClr val="tx2"/>
            </a:solidFill>
            <a:headEnd/>
            <a:tailEnd/>
          </a:ln>
        </p:spPr>
        <p:style>
          <a:lnRef idx="1">
            <a:schemeClr val="accent1"/>
          </a:lnRef>
          <a:fillRef idx="2">
            <a:schemeClr val="accent1"/>
          </a:fillRef>
          <a:effectRef idx="1">
            <a:schemeClr val="accent1"/>
          </a:effectRef>
          <a:fontRef idx="minor">
            <a:schemeClr val="dk1"/>
          </a:fontRef>
        </p:style>
        <p:txBody>
          <a:bodyPr wrap="none" lIns="82912" tIns="41455" rIns="82912" bIns="41455" anchor="ctr"/>
          <a:lstStyle>
            <a:lvl1pPr algn="l" eaLnBrk="0" hangingPunct="0">
              <a:spcBef>
                <a:spcPct val="20000"/>
              </a:spcBef>
              <a:buChar char="•"/>
              <a:defRPr kumimoji="1" sz="36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30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6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3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3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9pPr>
          </a:lstStyle>
          <a:p>
            <a:pPr algn="ctr">
              <a:buNone/>
            </a:pPr>
            <a:r>
              <a:rPr lang="ja-JP" altLang="en-US" sz="2400" b="1" dirty="0">
                <a:ln w="12700" cmpd="sng">
                  <a:solidFill>
                    <a:schemeClr val="tx2"/>
                  </a:solidFill>
                  <a:prstDash val="solid"/>
                  <a:miter lim="800000"/>
                </a:ln>
                <a:solidFill>
                  <a:schemeClr val="tx2">
                    <a:lumMod val="40000"/>
                    <a:lumOff val="60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コロナ禍での外国人材雇用セミナー　</a:t>
            </a:r>
            <a:r>
              <a:rPr lang="en-US" altLang="ja-JP" sz="2400" b="1" dirty="0">
                <a:ln w="12700" cmpd="sng">
                  <a:solidFill>
                    <a:schemeClr val="tx2"/>
                  </a:solidFill>
                  <a:prstDash val="solid"/>
                  <a:miter lim="800000"/>
                </a:ln>
                <a:solidFill>
                  <a:schemeClr val="tx2">
                    <a:lumMod val="40000"/>
                    <a:lumOff val="60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(2)</a:t>
            </a:r>
            <a:endParaRPr lang="ja-JP" altLang="en-US" sz="2400" b="1" dirty="0">
              <a:ln w="12700" cmpd="sng">
                <a:solidFill>
                  <a:schemeClr val="tx2"/>
                </a:solidFill>
                <a:prstDash val="solid"/>
                <a:miter lim="800000"/>
              </a:ln>
              <a:solidFill>
                <a:schemeClr val="tx2">
                  <a:lumMod val="40000"/>
                  <a:lumOff val="60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p:txBody>
      </p:sp>
      <p:sp>
        <p:nvSpPr>
          <p:cNvPr id="14" name="正方形/長方形 13"/>
          <p:cNvSpPr/>
          <p:nvPr/>
        </p:nvSpPr>
        <p:spPr>
          <a:xfrm>
            <a:off x="186505" y="1022578"/>
            <a:ext cx="6339333" cy="869467"/>
          </a:xfrm>
          <a:prstGeom prst="rect">
            <a:avLst/>
          </a:prstGeom>
        </p:spPr>
        <p:txBody>
          <a:bodyPr wrap="square" lIns="91437" tIns="45719" rIns="91437" bIns="45719">
            <a:spAutoFit/>
          </a:bodyPr>
          <a:lstStyle/>
          <a:p>
            <a:pPr fontAlgn="auto">
              <a:spcBef>
                <a:spcPct val="0"/>
              </a:spcBef>
              <a:spcAft>
                <a:spcPts val="0"/>
              </a:spcAft>
              <a:buFontTx/>
              <a:buNone/>
              <a:defRPr/>
            </a:pPr>
            <a:r>
              <a:rPr lang="ja-JP" altLang="en-US" sz="1100" b="1" dirty="0">
                <a:solidFill>
                  <a:srgbClr val="000000"/>
                </a:solidFill>
                <a:latin typeface="Century" pitchFamily="18" charset="0"/>
                <a:ea typeface="HG丸ｺﾞｼｯｸM-PRO" pitchFamily="50" charset="-128"/>
                <a:cs typeface="Times New Roman" pitchFamily="18" charset="0"/>
              </a:rPr>
              <a:t>ＦＡＸ、</a:t>
            </a:r>
            <a:r>
              <a:rPr lang="en-US" altLang="ja-JP" sz="1100" b="1" dirty="0">
                <a:solidFill>
                  <a:srgbClr val="000000"/>
                </a:solidFill>
                <a:latin typeface="Century" pitchFamily="18" charset="0"/>
                <a:ea typeface="HG丸ｺﾞｼｯｸM-PRO" pitchFamily="50" charset="-128"/>
                <a:cs typeface="Times New Roman" pitchFamily="18" charset="0"/>
              </a:rPr>
              <a:t>E-mail </a:t>
            </a:r>
            <a:r>
              <a:rPr lang="ja-JP" altLang="en-US" sz="1100" b="1" dirty="0">
                <a:solidFill>
                  <a:srgbClr val="000000"/>
                </a:solidFill>
                <a:latin typeface="Century" pitchFamily="18" charset="0"/>
                <a:ea typeface="HG丸ｺﾞｼｯｸM-PRO" pitchFamily="50" charset="-128"/>
                <a:cs typeface="Times New Roman" pitchFamily="18" charset="0"/>
              </a:rPr>
              <a:t>又は</a:t>
            </a:r>
            <a:r>
              <a:rPr lang="en-US" altLang="ja-JP" sz="1100" b="1" dirty="0">
                <a:solidFill>
                  <a:srgbClr val="000000"/>
                </a:solidFill>
                <a:latin typeface="Century" pitchFamily="18" charset="0"/>
                <a:ea typeface="HG丸ｺﾞｼｯｸM-PRO" pitchFamily="50" charset="-128"/>
                <a:cs typeface="Times New Roman" pitchFamily="18" charset="0"/>
              </a:rPr>
              <a:t>HP</a:t>
            </a:r>
            <a:r>
              <a:rPr lang="ja-JP" altLang="en-US" sz="1100" b="1" dirty="0">
                <a:solidFill>
                  <a:srgbClr val="000000"/>
                </a:solidFill>
                <a:latin typeface="Century" pitchFamily="18" charset="0"/>
                <a:ea typeface="HG丸ｺﾞｼｯｸM-PRO" pitchFamily="50" charset="-128"/>
                <a:cs typeface="Times New Roman" pitchFamily="18" charset="0"/>
              </a:rPr>
              <a:t>より、</a:t>
            </a:r>
            <a:r>
              <a:rPr lang="ja-JP" altLang="en-US" sz="1100" b="1" dirty="0">
                <a:latin typeface="+mj-ea"/>
              </a:rPr>
              <a:t>神戸市海外ビジネスセンター　宛　</a:t>
            </a:r>
            <a:r>
              <a:rPr lang="ja-JP" altLang="en-US" sz="1100" b="1" dirty="0">
                <a:solidFill>
                  <a:srgbClr val="000000"/>
                </a:solidFill>
                <a:latin typeface="Century" pitchFamily="18" charset="0"/>
                <a:ea typeface="HG丸ｺﾞｼｯｸM-PRO" pitchFamily="50" charset="-128"/>
                <a:cs typeface="Times New Roman" pitchFamily="18" charset="0"/>
              </a:rPr>
              <a:t>までお申込ください。</a:t>
            </a:r>
            <a:endParaRPr lang="en-US" altLang="ja-JP" sz="1100" b="1" dirty="0">
              <a:solidFill>
                <a:srgbClr val="000000"/>
              </a:solidFill>
              <a:latin typeface="HGPｺﾞｼｯｸE" pitchFamily="50" charset="-128"/>
              <a:ea typeface="HGPｺﾞｼｯｸE" pitchFamily="50" charset="-128"/>
              <a:cs typeface="Times New Roman" pitchFamily="18" charset="0"/>
            </a:endParaRPr>
          </a:p>
          <a:p>
            <a:pPr algn="ctr" fontAlgn="auto">
              <a:spcBef>
                <a:spcPct val="0"/>
              </a:spcBef>
              <a:spcAft>
                <a:spcPts val="0"/>
              </a:spcAft>
              <a:buFontTx/>
              <a:buNone/>
              <a:defRPr/>
            </a:pPr>
            <a:r>
              <a:rPr lang="ja-JP" altLang="en-US" sz="1100" b="1" dirty="0">
                <a:solidFill>
                  <a:srgbClr val="000000"/>
                </a:solidFill>
                <a:latin typeface="HGPｺﾞｼｯｸE" pitchFamily="50" charset="-128"/>
                <a:ea typeface="HGPｺﾞｼｯｸE" pitchFamily="50" charset="-128"/>
                <a:cs typeface="Times New Roman" pitchFamily="18" charset="0"/>
              </a:rPr>
              <a:t>ＦＡＸ：</a:t>
            </a:r>
            <a:r>
              <a:rPr lang="ja-JP" altLang="en-US" sz="1100" b="1" u="sng" dirty="0">
                <a:solidFill>
                  <a:srgbClr val="000000"/>
                </a:solidFill>
                <a:latin typeface="HGPｺﾞｼｯｸE" pitchFamily="50" charset="-128"/>
                <a:ea typeface="HGPｺﾞｼｯｸE" pitchFamily="50" charset="-128"/>
                <a:cs typeface="Times New Roman" pitchFamily="18" charset="0"/>
              </a:rPr>
              <a:t>０７８－２３１－０２５６ </a:t>
            </a:r>
            <a:r>
              <a:rPr lang="ja-JP" altLang="en-US" sz="1100" b="1" dirty="0">
                <a:solidFill>
                  <a:srgbClr val="000000"/>
                </a:solidFill>
                <a:latin typeface="HGPｺﾞｼｯｸE" pitchFamily="50" charset="-128"/>
                <a:ea typeface="HGPｺﾞｼｯｸE" pitchFamily="50" charset="-128"/>
                <a:cs typeface="Times New Roman" pitchFamily="18" charset="0"/>
              </a:rPr>
              <a:t> 　</a:t>
            </a:r>
            <a:r>
              <a:rPr lang="en-US" altLang="ja-JP" sz="1100" b="1" dirty="0">
                <a:solidFill>
                  <a:srgbClr val="000000"/>
                </a:solidFill>
                <a:latin typeface="HGPｺﾞｼｯｸE" panose="020B0900000000000000" pitchFamily="50" charset="-128"/>
                <a:ea typeface="HGPｺﾞｼｯｸE" panose="020B0900000000000000" pitchFamily="50" charset="-128"/>
                <a:cs typeface="Times New Roman" pitchFamily="18" charset="0"/>
              </a:rPr>
              <a:t>E-mail : </a:t>
            </a:r>
            <a:r>
              <a:rPr lang="en-US" altLang="ja-JP" sz="1100" dirty="0">
                <a:solidFill>
                  <a:srgbClr val="000000"/>
                </a:solidFill>
                <a:latin typeface="HGPｺﾞｼｯｸE" panose="020B0900000000000000" pitchFamily="50" charset="-128"/>
                <a:ea typeface="HGPｺﾞｼｯｸE" panose="020B0900000000000000" pitchFamily="50" charset="-128"/>
                <a:cs typeface="Times New Roman" pitchFamily="18" charset="0"/>
                <a:hlinkClick r:id="rId3"/>
              </a:rPr>
              <a:t>asia-biz@office.city.kobe.lg.jp</a:t>
            </a:r>
            <a:r>
              <a:rPr lang="ja-JP" altLang="en-US" sz="1100" dirty="0">
                <a:solidFill>
                  <a:srgbClr val="000000"/>
                </a:solidFill>
                <a:latin typeface="HGPｺﾞｼｯｸE" panose="020B0900000000000000" pitchFamily="50" charset="-128"/>
                <a:ea typeface="HGPｺﾞｼｯｸE" panose="020B0900000000000000" pitchFamily="50" charset="-128"/>
                <a:cs typeface="Times New Roman" pitchFamily="18" charset="0"/>
              </a:rPr>
              <a:t>　　</a:t>
            </a:r>
            <a:r>
              <a:rPr lang="en-US" altLang="ja-JP" sz="1100" b="1" dirty="0">
                <a:solidFill>
                  <a:srgbClr val="000000"/>
                </a:solidFill>
                <a:latin typeface="HGPｺﾞｼｯｸE" panose="020B0900000000000000" pitchFamily="50" charset="-128"/>
                <a:ea typeface="HGPｺﾞｼｯｸE" panose="020B0900000000000000" pitchFamily="50" charset="-128"/>
                <a:cs typeface="Times New Roman" pitchFamily="18" charset="0"/>
              </a:rPr>
              <a:t>HP</a:t>
            </a:r>
            <a:r>
              <a:rPr lang="ja-JP" altLang="en-US" sz="1100" b="1" dirty="0">
                <a:solidFill>
                  <a:srgbClr val="000000"/>
                </a:solidFill>
                <a:latin typeface="HGPｺﾞｼｯｸE" panose="020B0900000000000000" pitchFamily="50" charset="-128"/>
                <a:ea typeface="HGPｺﾞｼｯｸE" panose="020B0900000000000000" pitchFamily="50" charset="-128"/>
                <a:cs typeface="Times New Roman" pitchFamily="18" charset="0"/>
              </a:rPr>
              <a:t>：</a:t>
            </a:r>
            <a:r>
              <a:rPr lang="en-US" altLang="ja-JP" sz="1100" b="1" u="sng" dirty="0">
                <a:solidFill>
                  <a:srgbClr val="000000"/>
                </a:solidFill>
                <a:latin typeface="HGPｺﾞｼｯｸE" panose="020B0900000000000000" pitchFamily="50" charset="-128"/>
                <a:ea typeface="HGPｺﾞｼｯｸE" panose="020B0900000000000000" pitchFamily="50" charset="-128"/>
                <a:cs typeface="Times New Roman" pitchFamily="18" charset="0"/>
              </a:rPr>
              <a:t>https://www.kobe-obc.lg.jp</a:t>
            </a:r>
            <a:endParaRPr lang="en-US" altLang="ja-JP" sz="1100" b="1" u="sng" dirty="0">
              <a:latin typeface="HGPｺﾞｼｯｸE" panose="020B0900000000000000" pitchFamily="50" charset="-128"/>
              <a:ea typeface="HGPｺﾞｼｯｸE" panose="020B0900000000000000" pitchFamily="50" charset="-128"/>
            </a:endParaRPr>
          </a:p>
          <a:p>
            <a:pPr algn="r" fontAlgn="auto">
              <a:spcBef>
                <a:spcPct val="0"/>
              </a:spcBef>
              <a:spcAft>
                <a:spcPts val="0"/>
              </a:spcAft>
              <a:buFontTx/>
              <a:buNone/>
              <a:defRPr/>
            </a:pPr>
            <a:r>
              <a:rPr lang="ja-JP" altLang="en-US" sz="1050" b="1" dirty="0">
                <a:solidFill>
                  <a:srgbClr val="000000"/>
                </a:solidFill>
                <a:latin typeface="Century" pitchFamily="18" charset="0"/>
                <a:ea typeface="HG丸ｺﾞｼｯｸM-PRO" pitchFamily="50" charset="-128"/>
                <a:cs typeface="Times New Roman" pitchFamily="18" charset="0"/>
              </a:rPr>
              <a:t>（申込み締切：３月１８日（木））</a:t>
            </a:r>
          </a:p>
          <a:p>
            <a:pPr>
              <a:defRPr/>
            </a:pPr>
            <a:r>
              <a:rPr lang="ja-JP" altLang="en-US" sz="900" dirty="0">
                <a:latin typeface="+mj-ea"/>
                <a:ea typeface="+mj-ea"/>
              </a:rPr>
              <a:t>なお、申込者数が定員を大幅に超えた場合はお断りさせていただくこともございますのでご容赦下さい。</a:t>
            </a:r>
            <a:endParaRPr lang="en-US" altLang="ja-JP" sz="900" dirty="0">
              <a:latin typeface="+mj-ea"/>
              <a:ea typeface="+mj-ea"/>
            </a:endParaRPr>
          </a:p>
          <a:p>
            <a:pPr>
              <a:defRPr/>
            </a:pPr>
            <a:r>
              <a:rPr lang="en-US" altLang="ja-JP" sz="900" b="1" dirty="0">
                <a:solidFill>
                  <a:srgbClr val="FF0000"/>
                </a:solidFill>
                <a:latin typeface="+mj-ea"/>
                <a:ea typeface="+mj-ea"/>
              </a:rPr>
              <a:t>※</a:t>
            </a:r>
            <a:r>
              <a:rPr lang="ja-JP" altLang="en-US" sz="900" b="1" dirty="0">
                <a:solidFill>
                  <a:srgbClr val="FF0000"/>
                </a:solidFill>
                <a:latin typeface="+mj-ea"/>
                <a:ea typeface="+mj-ea"/>
              </a:rPr>
              <a:t>参加証は発行いたしません。お断りさせていただく場合のみ、当方よりご連絡をいたします。</a:t>
            </a:r>
          </a:p>
        </p:txBody>
      </p:sp>
      <p:graphicFrame>
        <p:nvGraphicFramePr>
          <p:cNvPr id="2" name="表 1"/>
          <p:cNvGraphicFramePr>
            <a:graphicFrameLocks noGrp="1"/>
          </p:cNvGraphicFramePr>
          <p:nvPr>
            <p:extLst>
              <p:ext uri="{D42A27DB-BD31-4B8C-83A1-F6EECF244321}">
                <p14:modId xmlns:p14="http://schemas.microsoft.com/office/powerpoint/2010/main" val="3725351216"/>
              </p:ext>
            </p:extLst>
          </p:nvPr>
        </p:nvGraphicFramePr>
        <p:xfrm>
          <a:off x="260648" y="1923184"/>
          <a:ext cx="6336704" cy="3190510"/>
        </p:xfrm>
        <a:graphic>
          <a:graphicData uri="http://schemas.openxmlformats.org/drawingml/2006/table">
            <a:tbl>
              <a:tblPr firstRow="1" bandRow="1">
                <a:tableStyleId>{5940675A-B579-460E-94D1-54222C63F5DA}</a:tableStyleId>
              </a:tblPr>
              <a:tblGrid>
                <a:gridCol w="1500758">
                  <a:extLst>
                    <a:ext uri="{9D8B030D-6E8A-4147-A177-3AD203B41FA5}">
                      <a16:colId xmlns:a16="http://schemas.microsoft.com/office/drawing/2014/main" val="20000"/>
                    </a:ext>
                  </a:extLst>
                </a:gridCol>
                <a:gridCol w="4835946">
                  <a:extLst>
                    <a:ext uri="{9D8B030D-6E8A-4147-A177-3AD203B41FA5}">
                      <a16:colId xmlns:a16="http://schemas.microsoft.com/office/drawing/2014/main" val="20001"/>
                    </a:ext>
                  </a:extLst>
                </a:gridCol>
              </a:tblGrid>
              <a:tr h="469919">
                <a:tc>
                  <a:txBody>
                    <a:bodyPr/>
                    <a:lstStyle/>
                    <a:p>
                      <a:r>
                        <a:rPr kumimoji="1" lang="ja-JP" altLang="en-US" sz="1200" dirty="0"/>
                        <a:t>住所</a:t>
                      </a:r>
                    </a:p>
                  </a:txBody>
                  <a:tcPr marT="50403" marB="50403"/>
                </a:tc>
                <a:tc>
                  <a:txBody>
                    <a:bodyPr/>
                    <a:lstStyle/>
                    <a:p>
                      <a:r>
                        <a:rPr kumimoji="1" lang="ja-JP" altLang="en-US" sz="1200" i="1" dirty="0"/>
                        <a:t>〒</a:t>
                      </a:r>
                    </a:p>
                  </a:txBody>
                  <a:tcPr marT="50403" marB="50403"/>
                </a:tc>
                <a:extLst>
                  <a:ext uri="{0D108BD9-81ED-4DB2-BD59-A6C34878D82A}">
                    <a16:rowId xmlns:a16="http://schemas.microsoft.com/office/drawing/2014/main" val="10000"/>
                  </a:ext>
                </a:extLst>
              </a:tr>
              <a:tr h="558977">
                <a:tc>
                  <a:txBody>
                    <a:bodyPr/>
                    <a:lstStyle/>
                    <a:p>
                      <a:r>
                        <a:rPr kumimoji="1" lang="ja-JP" altLang="en-US" sz="1200" dirty="0"/>
                        <a:t>企業名・団体名</a:t>
                      </a:r>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1"/>
                  </a:ext>
                </a:extLst>
              </a:tr>
              <a:tr h="576064">
                <a:tc>
                  <a:txBody>
                    <a:bodyPr/>
                    <a:lstStyle/>
                    <a:p>
                      <a:r>
                        <a:rPr kumimoji="1" lang="ja-JP" altLang="en-US" sz="1200" dirty="0"/>
                        <a:t>参加者役職</a:t>
                      </a:r>
                      <a:endParaRPr kumimoji="1" lang="en-US" altLang="ja-JP" sz="1200" dirty="0"/>
                    </a:p>
                    <a:p>
                      <a:r>
                        <a:rPr kumimoji="1" lang="ja-JP" altLang="en-US" sz="1200" dirty="0"/>
                        <a:t>お名前</a:t>
                      </a:r>
                    </a:p>
                  </a:txBody>
                  <a:tcPr marT="50403" marB="50403"/>
                </a:tc>
                <a:tc>
                  <a:txBody>
                    <a:bodyPr/>
                    <a:lstStyle/>
                    <a:p>
                      <a:r>
                        <a:rPr kumimoji="1" lang="ja-JP" altLang="en-US" sz="1200" dirty="0"/>
                        <a:t>　　　　　　　　　　　　　　　　　　　　　　</a:t>
                      </a:r>
                    </a:p>
                  </a:txBody>
                  <a:tcPr marT="50403" marB="50403"/>
                </a:tc>
                <a:extLst>
                  <a:ext uri="{0D108BD9-81ED-4DB2-BD59-A6C34878D82A}">
                    <a16:rowId xmlns:a16="http://schemas.microsoft.com/office/drawing/2014/main" val="10002"/>
                  </a:ext>
                </a:extLst>
              </a:tr>
              <a:tr h="5040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電話・ＦＡＸ</a:t>
                      </a:r>
                    </a:p>
                    <a:p>
                      <a:endParaRPr kumimoji="1" lang="ja-JP" altLang="en-US" sz="1200" dirty="0"/>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3"/>
                  </a:ext>
                </a:extLst>
              </a:tr>
              <a:tr h="432048">
                <a:tc>
                  <a:txBody>
                    <a:bodyPr/>
                    <a:lstStyle/>
                    <a:p>
                      <a:r>
                        <a:rPr kumimoji="1" lang="ja-JP" altLang="en-US" sz="1200" dirty="0"/>
                        <a:t>Ｅ－ｍａｉｌ</a:t>
                      </a:r>
                      <a:endParaRPr kumimoji="1" lang="en-US" altLang="ja-JP" sz="1200" dirty="0"/>
                    </a:p>
                    <a:p>
                      <a:r>
                        <a:rPr kumimoji="1" lang="ja-JP" altLang="en-US" sz="1200" dirty="0"/>
                        <a:t>（必ず記載ください）</a:t>
                      </a:r>
                    </a:p>
                    <a:p>
                      <a:endParaRPr kumimoji="1" lang="ja-JP" altLang="en-US" sz="1200" dirty="0"/>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4"/>
                  </a:ext>
                </a:extLst>
              </a:tr>
              <a:tr h="432048">
                <a:tc>
                  <a:txBody>
                    <a:bodyPr/>
                    <a:lstStyle/>
                    <a:p>
                      <a:endParaRPr kumimoji="1" lang="en-US" altLang="ja-JP" sz="1200" dirty="0"/>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5"/>
                  </a:ext>
                </a:extLst>
              </a:tr>
            </a:tbl>
          </a:graphicData>
        </a:graphic>
      </p:graphicFrame>
      <p:sp>
        <p:nvSpPr>
          <p:cNvPr id="15" name="角丸四角形吹き出し 14"/>
          <p:cNvSpPr/>
          <p:nvPr/>
        </p:nvSpPr>
        <p:spPr>
          <a:xfrm>
            <a:off x="3284984" y="6818374"/>
            <a:ext cx="3163360" cy="360039"/>
          </a:xfrm>
          <a:prstGeom prst="wedgeRoundRectCallout">
            <a:avLst>
              <a:gd name="adj1" fmla="val 22300"/>
              <a:gd name="adj2" fmla="val 154125"/>
              <a:gd name="adj3" fmla="val 16667"/>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その他セミナー情報等はこちらから確認できます</a:t>
            </a:r>
          </a:p>
        </p:txBody>
      </p:sp>
      <p:pic>
        <p:nvPicPr>
          <p:cNvPr id="16" name="Picture 3" descr="\\LS210D3F2\share\庶務事務\広報\ホームページＱＲコード.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29200" y="7704608"/>
            <a:ext cx="677999" cy="67799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 descr="\\LS210D3F2\share\庶務事務\印刷物（リーフレット・ロゴ等）\ロゴマーク（最終版）\A4_PDF_JPG\A4-2.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60848" y="8928744"/>
            <a:ext cx="2736303" cy="612442"/>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4"/>
          <p:cNvSpPr>
            <a:spLocks noChangeArrowheads="1"/>
          </p:cNvSpPr>
          <p:nvPr/>
        </p:nvSpPr>
        <p:spPr bwMode="auto">
          <a:xfrm>
            <a:off x="0" y="254045"/>
            <a:ext cx="6858000" cy="392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2" tIns="45703" rIns="91402" bIns="190362" anchor="ctr">
            <a:spAutoFit/>
          </a:bodyPr>
          <a:lstStyle>
            <a:lvl1pPr>
              <a:spcBef>
                <a:spcPct val="20000"/>
              </a:spcBef>
              <a:buChar char="•"/>
              <a:tabLst>
                <a:tab pos="2754313" algn="l"/>
              </a:tabLst>
              <a:defRPr kumimoji="1" sz="3200">
                <a:solidFill>
                  <a:schemeClr val="tx1"/>
                </a:solidFill>
                <a:latin typeface="Times New Roman" pitchFamily="18" charset="0"/>
                <a:ea typeface="ＭＳ Ｐゴシック" pitchFamily="50" charset="-128"/>
              </a:defRPr>
            </a:lvl1pPr>
            <a:lvl2pPr marL="742950" indent="-285750">
              <a:spcBef>
                <a:spcPct val="20000"/>
              </a:spcBef>
              <a:buChar char="–"/>
              <a:tabLst>
                <a:tab pos="2754313" algn="l"/>
              </a:tabLst>
              <a:defRPr kumimoji="1" sz="2800">
                <a:solidFill>
                  <a:schemeClr val="tx1"/>
                </a:solidFill>
                <a:latin typeface="Times New Roman" pitchFamily="18" charset="0"/>
                <a:ea typeface="ＭＳ Ｐゴシック" pitchFamily="50" charset="-128"/>
              </a:defRPr>
            </a:lvl2pPr>
            <a:lvl3pPr marL="1143000" indent="-228600">
              <a:spcBef>
                <a:spcPct val="20000"/>
              </a:spcBef>
              <a:buChar char="•"/>
              <a:tabLst>
                <a:tab pos="2754313" algn="l"/>
              </a:tabLst>
              <a:defRPr kumimoji="1" sz="2400">
                <a:solidFill>
                  <a:schemeClr val="tx1"/>
                </a:solidFill>
                <a:latin typeface="Times New Roman" pitchFamily="18" charset="0"/>
                <a:ea typeface="ＭＳ Ｐゴシック" pitchFamily="50" charset="-128"/>
              </a:defRPr>
            </a:lvl3pPr>
            <a:lvl4pPr marL="16002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4pPr>
            <a:lvl5pPr marL="20574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9pPr>
          </a:lstStyle>
          <a:p>
            <a:pPr algn="r" eaLnBrk="1" hangingPunct="1">
              <a:spcBef>
                <a:spcPct val="0"/>
              </a:spcBef>
              <a:buFontTx/>
              <a:buNone/>
            </a:pPr>
            <a:r>
              <a:rPr lang="en-US" altLang="ja-JP" sz="1000" dirty="0">
                <a:solidFill>
                  <a:srgbClr val="000000"/>
                </a:solidFill>
                <a:latin typeface="Century" pitchFamily="18" charset="0"/>
                <a:ea typeface="FGP平成角ｺﾞｼｯｸ体W9" charset="-128"/>
                <a:cs typeface="Times New Roman" pitchFamily="18" charset="0"/>
              </a:rPr>
              <a:t>	</a:t>
            </a:r>
            <a:r>
              <a:rPr lang="ja-JP" altLang="en-US" sz="1000" dirty="0">
                <a:solidFill>
                  <a:srgbClr val="000000"/>
                </a:solidFill>
                <a:latin typeface="Century" pitchFamily="18" charset="0"/>
                <a:ea typeface="HG丸ｺﾞｼｯｸM-PRO" pitchFamily="50" charset="-128"/>
                <a:cs typeface="Times New Roman" pitchFamily="18" charset="0"/>
              </a:rPr>
              <a:t>令和３年　　　月　　　日</a:t>
            </a:r>
            <a:endParaRPr lang="en-US" altLang="ja-JP" sz="1000" dirty="0">
              <a:solidFill>
                <a:srgbClr val="000000"/>
              </a:solidFill>
              <a:latin typeface="Century" pitchFamily="18" charset="0"/>
              <a:ea typeface="HG丸ｺﾞｼｯｸM-PRO" pitchFamily="50" charset="-128"/>
              <a:cs typeface="Times New Roman" pitchFamily="18" charset="0"/>
            </a:endParaRPr>
          </a:p>
        </p:txBody>
      </p:sp>
    </p:spTree>
    <p:extLst>
      <p:ext uri="{BB962C8B-B14F-4D97-AF65-F5344CB8AC3E}">
        <p14:creationId xmlns:p14="http://schemas.microsoft.com/office/powerpoint/2010/main" val="23459050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738</Words>
  <Application>Microsoft Office PowerPoint</Application>
  <PresentationFormat>ユーザー設定</PresentationFormat>
  <Paragraphs>70</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FGP平成角ｺﾞｼｯｸ体W9</vt:lpstr>
      <vt:lpstr>HGPｺﾞｼｯｸE</vt:lpstr>
      <vt:lpstr>HG丸ｺﾞｼｯｸM-PRO</vt:lpstr>
      <vt:lpstr>ＭＳ Ｐゴシック</vt:lpstr>
      <vt:lpstr>ＭＳ ゴシック</vt:lpstr>
      <vt:lpstr>Arial</vt:lpstr>
      <vt:lpstr>Calibri</vt:lpstr>
      <vt:lpstr>Century</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0323グローバル人材セミナｰ(2)チラシ</dc:title>
  <dc:creator>Administrator</dc:creator>
  <cp:lastModifiedBy>山田 有紗</cp:lastModifiedBy>
  <cp:revision>346</cp:revision>
  <cp:lastPrinted>2021-02-26T00:50:42Z</cp:lastPrinted>
  <dcterms:created xsi:type="dcterms:W3CDTF">2014-02-28T06:32:11Z</dcterms:created>
  <dcterms:modified xsi:type="dcterms:W3CDTF">2021-03-01T05:27:41Z</dcterms:modified>
</cp:coreProperties>
</file>