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6858000" cy="10080625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F6600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18" y="-1512"/>
      </p:cViewPr>
      <p:guideLst>
        <p:guide orient="horz" pos="317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565" cy="493868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9" y="0"/>
            <a:ext cx="2919565" cy="493868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CA95D810-6F10-48AB-8E08-20F0FCD16C97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39775"/>
            <a:ext cx="2516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2" tIns="45691" rIns="91382" bIns="4569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1382" tIns="45691" rIns="91382" bIns="4569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0868"/>
            <a:ext cx="2919565" cy="493867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9" y="9370868"/>
            <a:ext cx="2919565" cy="493867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9DAD489-FC80-499B-B0B4-6D03E3E128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1647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FC1CA2-F322-4D99-8DA1-4FB563FE890C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0"/>
            <a:ext cx="5829300" cy="216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2ECAF-3566-46BE-B829-8D1A13116CEE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1865-A610-4310-8971-D4975F6788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001B-B0E0-44A5-8FCA-5BD510DB9E3A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9C85-0549-4DCC-BED1-1E77811B45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4"/>
            <a:ext cx="1157288" cy="114667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39034"/>
            <a:ext cx="3357563" cy="114667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31712-BDAF-478A-95B0-410E0C9C7AE4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E0473-3237-4DFA-9FDA-6AE0712844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E394-D0A1-40F9-B44F-B8C8CFFF0C07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2CFA6-0825-4A8C-A00C-A60FCFE047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5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0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2CB1-523D-414E-AA73-20B4925049DF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B8267-BC02-47F1-9BBF-512D965F14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C8-365F-493C-AB60-3951F8D6EACA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C1BC-3691-471B-A08F-B70A6CCA39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96864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96864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7CF85-9DB2-4F31-BA65-C932A5C05769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6FE34-445E-4577-8095-EBC253FA80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1C148-2DFC-461E-A3DE-C2198DB1244F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FC51-9202-4233-B81B-3527070659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7858F-E156-495A-961F-C95C2A557AFD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42B07-6144-48F0-84AA-F28E6F972D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401359"/>
            <a:ext cx="2256235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401359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109465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4564A-56F0-442C-BB74-658110408A3E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55B56-9B7E-41C4-80BC-0A53C06D27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8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2"/>
            <a:ext cx="4114800" cy="604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E0874-73F4-4ABD-8ACF-1B050853329E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7D237-29F0-411F-8CC8-53FBE447AA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403225"/>
            <a:ext cx="6172200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52675"/>
            <a:ext cx="6172200" cy="665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4025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C2A727A-F379-47AD-A9EA-92B3D34FC146}" type="datetimeFigureOut">
              <a:rPr lang="ja-JP" altLang="en-US"/>
              <a:pPr>
                <a:defRPr/>
              </a:pPr>
              <a:t>2021/3/4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4025"/>
            <a:ext cx="21717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4025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73FB8B8-7C3C-4D7D-A2C8-2E3B5BBD83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テキスト ボックス 5"/>
          <p:cNvSpPr txBox="1">
            <a:spLocks noChangeArrowheads="1"/>
          </p:cNvSpPr>
          <p:nvPr/>
        </p:nvSpPr>
        <p:spPr bwMode="auto">
          <a:xfrm>
            <a:off x="3560763" y="4802188"/>
            <a:ext cx="4619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ja-JP" altLang="en-US">
              <a:latin typeface="Calibri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1839" y="2520032"/>
            <a:ext cx="6429573" cy="38884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ts val="1500"/>
              </a:lnSpc>
              <a:spcBef>
                <a:spcPts val="0"/>
              </a:spcBef>
            </a:pPr>
            <a:r>
              <a:rPr lang="ja-JP" altLang="ja-JP" sz="1200" dirty="0" smtClean="0">
                <a:solidFill>
                  <a:schemeClr val="tx1"/>
                </a:solidFill>
              </a:rPr>
              <a:t>日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</a:t>
            </a:r>
            <a:r>
              <a:rPr lang="ja-JP" altLang="ja-JP" sz="1200" dirty="0" smtClean="0">
                <a:solidFill>
                  <a:schemeClr val="tx1"/>
                </a:solidFill>
              </a:rPr>
              <a:t>時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：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２０２１</a:t>
            </a:r>
            <a:r>
              <a:rPr lang="ja-JP" altLang="ja-JP" sz="1400" b="1" dirty="0" smtClean="0">
                <a:solidFill>
                  <a:schemeClr val="tx1"/>
                </a:solidFill>
              </a:rPr>
              <a:t>年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６</a:t>
            </a:r>
            <a:r>
              <a:rPr lang="ja-JP" altLang="ja-JP" sz="1400" b="1" dirty="0" smtClean="0">
                <a:solidFill>
                  <a:schemeClr val="tx1"/>
                </a:solidFill>
              </a:rPr>
              <a:t>月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２</a:t>
            </a:r>
            <a:r>
              <a:rPr lang="ja-JP" altLang="en-US" sz="1400" b="1" dirty="0">
                <a:solidFill>
                  <a:schemeClr val="tx1"/>
                </a:solidFill>
              </a:rPr>
              <a:t>３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日（水）　</a:t>
            </a:r>
            <a:endParaRPr lang="ja-JP" altLang="ja-JP" sz="10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ja-JP" sz="1200" dirty="0" smtClean="0">
                <a:solidFill>
                  <a:schemeClr val="tx1"/>
                </a:solidFill>
              </a:rPr>
              <a:t>場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</a:t>
            </a:r>
            <a:r>
              <a:rPr lang="ja-JP" altLang="ja-JP" sz="1200" dirty="0" smtClean="0">
                <a:solidFill>
                  <a:schemeClr val="tx1"/>
                </a:solidFill>
              </a:rPr>
              <a:t>所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：　</a:t>
            </a:r>
            <a:r>
              <a:rPr lang="ja-JP" altLang="ja-JP" sz="1400" b="1" dirty="0" smtClean="0">
                <a:solidFill>
                  <a:schemeClr val="tx1"/>
                </a:solidFill>
              </a:rPr>
              <a:t>神戸サンボーホール</a:t>
            </a:r>
            <a:r>
              <a:rPr lang="ja-JP" altLang="en-US" sz="1000" dirty="0" smtClean="0">
                <a:solidFill>
                  <a:schemeClr val="tx1"/>
                </a:solidFill>
              </a:rPr>
              <a:t>（神戸市中央区浜辺通５）　三宮駅より徒歩</a:t>
            </a:r>
            <a:r>
              <a:rPr lang="en-US" altLang="ja-JP" sz="1000" dirty="0" smtClean="0">
                <a:solidFill>
                  <a:schemeClr val="tx1"/>
                </a:solidFill>
              </a:rPr>
              <a:t>10</a:t>
            </a:r>
            <a:r>
              <a:rPr lang="ja-JP" altLang="en-US" sz="1000" dirty="0" smtClean="0">
                <a:solidFill>
                  <a:schemeClr val="tx1"/>
                </a:solidFill>
              </a:rPr>
              <a:t>分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　　　　　　　　　　　</a:t>
            </a:r>
            <a:r>
              <a:rPr lang="en-US" altLang="ja-JP" sz="1000" dirty="0" smtClean="0">
                <a:solidFill>
                  <a:schemeClr val="tx1"/>
                </a:solidFill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</a:rPr>
              <a:t>新型コロナの状況によっては、オンライン方式になる場合があります。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対  象  企  業 ：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原則として神戸</a:t>
            </a:r>
            <a:r>
              <a:rPr lang="ja-JP" altLang="en-US" sz="1200" dirty="0">
                <a:solidFill>
                  <a:schemeClr val="tx1"/>
                </a:solidFill>
              </a:rPr>
              <a:t>市内に</a:t>
            </a:r>
            <a:r>
              <a:rPr lang="ja-JP" altLang="en-US" sz="1200" dirty="0" smtClean="0">
                <a:solidFill>
                  <a:schemeClr val="tx1"/>
                </a:solidFill>
              </a:rPr>
              <a:t>本社を</a:t>
            </a:r>
            <a:r>
              <a:rPr lang="ja-JP" altLang="en-US" sz="1200" dirty="0">
                <a:solidFill>
                  <a:schemeClr val="tx1"/>
                </a:solidFill>
              </a:rPr>
              <a:t>有し、外国人</a:t>
            </a:r>
            <a:r>
              <a:rPr lang="ja-JP" altLang="en-US" sz="1200" dirty="0" smtClean="0">
                <a:solidFill>
                  <a:schemeClr val="tx1"/>
                </a:solidFill>
              </a:rPr>
              <a:t>留学生の</a:t>
            </a:r>
            <a:r>
              <a:rPr lang="ja-JP" altLang="en-US" sz="1200" dirty="0">
                <a:solidFill>
                  <a:schemeClr val="tx1"/>
                </a:solidFill>
              </a:rPr>
              <a:t>採用</a:t>
            </a:r>
            <a:r>
              <a:rPr lang="ja-JP" altLang="en-US" sz="1200" dirty="0" smtClean="0">
                <a:solidFill>
                  <a:schemeClr val="tx1"/>
                </a:solidFill>
              </a:rPr>
              <a:t>を予定</a:t>
            </a:r>
            <a:r>
              <a:rPr lang="ja-JP" altLang="en-US" sz="1200" dirty="0">
                <a:solidFill>
                  <a:schemeClr val="tx1"/>
                </a:solidFill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</a:rPr>
              <a:t>いる企業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募 集 </a:t>
            </a:r>
            <a:r>
              <a:rPr lang="ja-JP" altLang="ja-JP" sz="1200" dirty="0" smtClean="0">
                <a:solidFill>
                  <a:schemeClr val="tx1"/>
                </a:solidFill>
              </a:rPr>
              <a:t>企業数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：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</a:rPr>
              <a:t>40</a:t>
            </a:r>
            <a:r>
              <a:rPr lang="ja-JP" altLang="ja-JP" sz="1200" dirty="0" smtClean="0">
                <a:solidFill>
                  <a:schemeClr val="tx1"/>
                </a:solidFill>
              </a:rPr>
              <a:t>社</a:t>
            </a:r>
            <a:r>
              <a:rPr lang="ja-JP" altLang="en-US" sz="1200" dirty="0" smtClean="0">
                <a:solidFill>
                  <a:schemeClr val="tx1"/>
                </a:solidFill>
              </a:rPr>
              <a:t>（予定）</a:t>
            </a:r>
            <a:endParaRPr lang="ja-JP" altLang="ja-JP" sz="12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来  場  学  生 ：   </a:t>
            </a:r>
            <a:r>
              <a:rPr lang="en-US" altLang="ja-JP" sz="1200" dirty="0" smtClean="0">
                <a:solidFill>
                  <a:schemeClr val="tx1"/>
                </a:solidFill>
              </a:rPr>
              <a:t>2022</a:t>
            </a:r>
            <a:r>
              <a:rPr lang="ja-JP" altLang="en-US" sz="1200" dirty="0" smtClean="0">
                <a:solidFill>
                  <a:schemeClr val="tx1"/>
                </a:solidFill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</a:rPr>
              <a:t>月</a:t>
            </a:r>
            <a:r>
              <a:rPr lang="ja-JP" altLang="en-US" sz="1200" dirty="0">
                <a:solidFill>
                  <a:schemeClr val="tx1"/>
                </a:solidFill>
              </a:rPr>
              <a:t>に大学院、大学、短大、専修</a:t>
            </a:r>
            <a:r>
              <a:rPr lang="ja-JP" altLang="en-US" sz="1200" dirty="0" smtClean="0">
                <a:solidFill>
                  <a:schemeClr val="tx1"/>
                </a:solidFill>
              </a:rPr>
              <a:t>学校、日本語学校（就労資格有）等を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　　 　　卒業</a:t>
            </a:r>
            <a:r>
              <a:rPr lang="ja-JP" altLang="en-US" sz="1200" dirty="0">
                <a:solidFill>
                  <a:schemeClr val="tx1"/>
                </a:solidFill>
              </a:rPr>
              <a:t>予定の</a:t>
            </a:r>
            <a:r>
              <a:rPr lang="ja-JP" altLang="en-US" sz="1200" dirty="0" smtClean="0">
                <a:solidFill>
                  <a:schemeClr val="tx1"/>
                </a:solidFill>
              </a:rPr>
              <a:t>留学生及び既卒</a:t>
            </a:r>
            <a:r>
              <a:rPr lang="ja-JP" altLang="en-US" sz="1200" dirty="0">
                <a:solidFill>
                  <a:schemeClr val="tx1"/>
                </a:solidFill>
              </a:rPr>
              <a:t>者</a:t>
            </a:r>
            <a:r>
              <a:rPr lang="ja-JP" altLang="en-US" sz="1200" dirty="0" smtClean="0">
                <a:solidFill>
                  <a:schemeClr val="tx1"/>
                </a:solidFill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</a:rPr>
              <a:t>30</a:t>
            </a:r>
            <a:r>
              <a:rPr lang="ja-JP" altLang="en-US" sz="1200" dirty="0" smtClean="0">
                <a:solidFill>
                  <a:schemeClr val="tx1"/>
                </a:solidFill>
              </a:rPr>
              <a:t>代</a:t>
            </a:r>
            <a:r>
              <a:rPr lang="ja-JP" altLang="en-US" sz="1200" dirty="0">
                <a:solidFill>
                  <a:schemeClr val="tx1"/>
                </a:solidFill>
              </a:rPr>
              <a:t>くらいまでの方</a:t>
            </a:r>
            <a:r>
              <a:rPr lang="ja-JP" altLang="en-US" sz="1200" dirty="0" smtClean="0">
                <a:solidFill>
                  <a:schemeClr val="tx1"/>
                </a:solidFill>
              </a:rPr>
              <a:t>） </a:t>
            </a:r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例年</a:t>
            </a:r>
            <a:r>
              <a:rPr lang="en-US" altLang="ja-JP" sz="1200" dirty="0" smtClean="0">
                <a:solidFill>
                  <a:schemeClr val="tx1"/>
                </a:solidFill>
              </a:rPr>
              <a:t>500</a:t>
            </a:r>
            <a:r>
              <a:rPr lang="ja-JP" altLang="en-US" sz="1200" dirty="0" smtClean="0">
                <a:solidFill>
                  <a:schemeClr val="tx1"/>
                </a:solidFill>
              </a:rPr>
              <a:t>名程度参加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出</a:t>
            </a:r>
            <a:r>
              <a:rPr lang="ja-JP" altLang="en-US" sz="1200" dirty="0">
                <a:solidFill>
                  <a:schemeClr val="tx1"/>
                </a:solidFill>
              </a:rPr>
              <a:t>　 </a:t>
            </a:r>
            <a:r>
              <a:rPr lang="ja-JP" altLang="en-US" sz="1200" dirty="0" smtClean="0">
                <a:solidFill>
                  <a:schemeClr val="tx1"/>
                </a:solidFill>
              </a:rPr>
              <a:t> 展  　料 ：　</a:t>
            </a:r>
            <a:r>
              <a:rPr lang="en-US" altLang="ja-JP" sz="1200" dirty="0" smtClean="0">
                <a:solidFill>
                  <a:schemeClr val="tx1"/>
                </a:solidFill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</a:rPr>
              <a:t>万</a:t>
            </a:r>
            <a:r>
              <a:rPr lang="en-US" altLang="ja-JP" sz="1200" dirty="0" smtClean="0">
                <a:solidFill>
                  <a:schemeClr val="tx1"/>
                </a:solidFill>
              </a:rPr>
              <a:t>5</a:t>
            </a:r>
            <a:r>
              <a:rPr lang="ja-JP" altLang="en-US" sz="1200" dirty="0" smtClean="0">
                <a:solidFill>
                  <a:schemeClr val="tx1"/>
                </a:solidFill>
              </a:rPr>
              <a:t>千円（税込）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締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切 ：　</a:t>
            </a:r>
            <a:r>
              <a:rPr lang="en-US" altLang="ja-JP" sz="1200" dirty="0" smtClean="0">
                <a:solidFill>
                  <a:schemeClr val="tx1"/>
                </a:solidFill>
              </a:rPr>
              <a:t>2021</a:t>
            </a:r>
            <a:r>
              <a:rPr lang="ja-JP" altLang="en-US" sz="1200" dirty="0" smtClean="0">
                <a:solidFill>
                  <a:schemeClr val="tx1"/>
                </a:solidFill>
              </a:rPr>
              <a:t>年</a:t>
            </a:r>
            <a:r>
              <a:rPr lang="en-US" altLang="ja-JP" sz="1200" dirty="0">
                <a:solidFill>
                  <a:schemeClr val="tx1"/>
                </a:solidFill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</a:rPr>
              <a:t>月２６日（金）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　　　　　　　 　　</a:t>
            </a:r>
            <a:r>
              <a:rPr lang="en-US" altLang="ja-JP" sz="900" dirty="0" smtClean="0">
                <a:solidFill>
                  <a:schemeClr val="tx1"/>
                </a:solidFill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</a:rPr>
              <a:t>お申込み</a:t>
            </a:r>
            <a:r>
              <a:rPr lang="ja-JP" altLang="en-US" sz="900" dirty="0">
                <a:solidFill>
                  <a:schemeClr val="tx1"/>
                </a:solidFill>
              </a:rPr>
              <a:t>多数の場合</a:t>
            </a:r>
            <a:r>
              <a:rPr lang="ja-JP" altLang="en-US" sz="900" dirty="0" smtClean="0">
                <a:solidFill>
                  <a:schemeClr val="tx1"/>
                </a:solidFill>
              </a:rPr>
              <a:t>は、お断りすることがあります</a:t>
            </a:r>
            <a:r>
              <a:rPr lang="ja-JP" altLang="en-US" sz="900" dirty="0">
                <a:solidFill>
                  <a:schemeClr val="tx1"/>
                </a:solidFill>
              </a:rPr>
              <a:t>。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　　　　　　　　　 </a:t>
            </a:r>
            <a:r>
              <a:rPr lang="en-US" altLang="ja-JP" sz="900" dirty="0" smtClean="0">
                <a:solidFill>
                  <a:schemeClr val="tx1"/>
                </a:solidFill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</a:rPr>
              <a:t>お申し込み後、</a:t>
            </a:r>
            <a:r>
              <a:rPr lang="en-US" altLang="ja-JP" sz="900" dirty="0" smtClean="0">
                <a:solidFill>
                  <a:schemeClr val="tx1"/>
                </a:solidFill>
              </a:rPr>
              <a:t>5/7</a:t>
            </a:r>
            <a:r>
              <a:rPr lang="ja-JP" altLang="en-US" sz="900" dirty="0" smtClean="0">
                <a:solidFill>
                  <a:schemeClr val="tx1"/>
                </a:solidFill>
              </a:rPr>
              <a:t>（</a:t>
            </a:r>
            <a:r>
              <a:rPr lang="ja-JP" altLang="en-US" sz="900" dirty="0">
                <a:solidFill>
                  <a:schemeClr val="tx1"/>
                </a:solidFill>
              </a:rPr>
              <a:t>金</a:t>
            </a:r>
            <a:r>
              <a:rPr lang="ja-JP" altLang="en-US" sz="900" dirty="0" smtClean="0">
                <a:solidFill>
                  <a:schemeClr val="tx1"/>
                </a:solidFill>
              </a:rPr>
              <a:t>）以降のキャンセルについては、出展料（全額）がかかります。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主　　　　　催 ：　神戸市</a:t>
            </a:r>
            <a:r>
              <a:rPr lang="ja-JP" altLang="en-US" sz="1200" dirty="0">
                <a:solidFill>
                  <a:schemeClr val="tx1"/>
                </a:solidFill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</a:rPr>
              <a:t>ひょうご・神戸国際ビジネススクエア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共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催 ：　</a:t>
            </a:r>
            <a:r>
              <a:rPr lang="ja-JP" altLang="en-US" sz="1200" dirty="0">
                <a:solidFill>
                  <a:schemeClr val="tx1"/>
                </a:solidFill>
              </a:rPr>
              <a:t>神戸商工</a:t>
            </a:r>
            <a:r>
              <a:rPr lang="ja-JP" altLang="en-US" sz="1200" dirty="0" smtClean="0">
                <a:solidFill>
                  <a:schemeClr val="tx1"/>
                </a:solidFill>
              </a:rPr>
              <a:t>会議所、（一社）大学コンソーシアムひょうご神戸ほか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問  合  せ 先  ：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神戸市海外ビジネスセンター（神戸市経済</a:t>
            </a:r>
            <a:r>
              <a:rPr lang="ja-JP" altLang="en-US" sz="1200" dirty="0" smtClean="0">
                <a:solidFill>
                  <a:schemeClr val="tx1"/>
                </a:solidFill>
              </a:rPr>
              <a:t>観光局）</a:t>
            </a:r>
            <a:r>
              <a:rPr lang="ja-JP" altLang="en-US" sz="1200" dirty="0" smtClean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担当：</a:t>
            </a:r>
            <a:r>
              <a:rPr lang="ja-JP" altLang="en-US" sz="1050" dirty="0">
                <a:solidFill>
                  <a:schemeClr val="tx1"/>
                </a:solidFill>
              </a:rPr>
              <a:t>中村</a:t>
            </a:r>
            <a:r>
              <a:rPr lang="ja-JP" altLang="en-US" sz="1050" dirty="0" smtClean="0">
                <a:solidFill>
                  <a:schemeClr val="tx1"/>
                </a:solidFill>
              </a:rPr>
              <a:t>、</a:t>
            </a:r>
            <a:r>
              <a:rPr lang="ja-JP" altLang="en-US" sz="1050" dirty="0">
                <a:solidFill>
                  <a:schemeClr val="tx1"/>
                </a:solidFill>
              </a:rPr>
              <a:t>山田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ＴＥＬ：</a:t>
            </a:r>
            <a:r>
              <a:rPr lang="en-US" altLang="ja-JP" sz="1200" dirty="0">
                <a:solidFill>
                  <a:schemeClr val="tx1"/>
                </a:solidFill>
                <a:latin typeface="Calibri" pitchFamily="34" charset="0"/>
              </a:rPr>
              <a:t>078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231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0222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　／　ＦＡＸ：</a:t>
            </a:r>
            <a:r>
              <a:rPr lang="en-US" altLang="ja-JP" sz="1200" dirty="0">
                <a:solidFill>
                  <a:schemeClr val="tx1"/>
                </a:solidFill>
                <a:latin typeface="Calibri" pitchFamily="34" charset="0"/>
              </a:rPr>
              <a:t>078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231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0256</a:t>
            </a:r>
            <a:endParaRPr lang="en-US" altLang="ja-JP" sz="12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プログラム内容：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①　参加企業による説明ブース　　　　　  　　　　　②　面接ブース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③　留学生向け相談コーナー（在留資格等）　　　④　留学生向け就活セミナー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7275" y="2131564"/>
            <a:ext cx="6434137" cy="253916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050" dirty="0" smtClean="0"/>
              <a:t>日本</a:t>
            </a:r>
            <a:r>
              <a:rPr lang="ja-JP" altLang="ja-JP" sz="1050" dirty="0"/>
              <a:t>での就職を希望</a:t>
            </a:r>
            <a:r>
              <a:rPr lang="ja-JP" altLang="ja-JP" sz="1050" dirty="0" smtClean="0"/>
              <a:t>する</a:t>
            </a:r>
            <a:r>
              <a:rPr lang="ja-JP" altLang="en-US" sz="1050" dirty="0" smtClean="0"/>
              <a:t>外国人</a:t>
            </a:r>
            <a:r>
              <a:rPr lang="ja-JP" altLang="ja-JP" sz="1050" dirty="0" smtClean="0"/>
              <a:t>と、</a:t>
            </a:r>
            <a:r>
              <a:rPr lang="ja-JP" altLang="en-US" sz="1050" dirty="0" smtClean="0"/>
              <a:t>地元</a:t>
            </a:r>
            <a:r>
              <a:rPr lang="ja-JP" altLang="ja-JP" sz="1050" dirty="0" smtClean="0"/>
              <a:t>企業との</a:t>
            </a:r>
            <a:r>
              <a:rPr lang="ja-JP" altLang="en-US" sz="1050" dirty="0" smtClean="0"/>
              <a:t>合同</a:t>
            </a:r>
            <a:r>
              <a:rPr lang="ja-JP" altLang="ja-JP" sz="1050" dirty="0" smtClean="0"/>
              <a:t>企業</a:t>
            </a:r>
            <a:r>
              <a:rPr lang="ja-JP" altLang="en-US" sz="1050" dirty="0" smtClean="0"/>
              <a:t>就職</a:t>
            </a:r>
            <a:r>
              <a:rPr lang="ja-JP" altLang="ja-JP" sz="1050" dirty="0" smtClean="0"/>
              <a:t>説明会を開催</a:t>
            </a:r>
            <a:r>
              <a:rPr lang="ja-JP" altLang="en-US" sz="1050" dirty="0" smtClean="0"/>
              <a:t>し、採用の機会を提供致します。</a:t>
            </a:r>
            <a:endParaRPr lang="en-US" altLang="ja-JP" sz="1050" dirty="0"/>
          </a:p>
        </p:txBody>
      </p:sp>
      <p:pic>
        <p:nvPicPr>
          <p:cNvPr id="14343" name="Picture 2" descr="\\LS210D3F2\share\庶務事務\印刷物（リーフレット・ロゴ等）\デザイン都市ロゴ\街並みライン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670903"/>
            <a:ext cx="688975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248604" y="6480473"/>
            <a:ext cx="5169535" cy="118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◆昨年度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実績（参考）</a:t>
            </a:r>
            <a:endParaRPr lang="en-US" altLang="ja-JP" sz="12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日　　　時　： 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令和２年６月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24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水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25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木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開催方法　： 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WEB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方式（「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Zoom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」を使用し、オンラインで実施）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参加企業数　： 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社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参加学生数　： 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510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名（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35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か国・地域）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624" y="1052026"/>
            <a:ext cx="6433199" cy="85054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>外国人留学生</a:t>
            </a:r>
            <a:r>
              <a:rPr lang="ja-JP" altLang="en-US" sz="2400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>のための</a:t>
            </a:r>
            <a:r>
              <a:rPr lang="en-US" altLang="ja-JP" sz="2400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/>
            </a:r>
            <a:br>
              <a:rPr lang="en-US" altLang="ja-JP" sz="2400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</a:br>
            <a:r>
              <a:rPr lang="ja-JP" altLang="en-US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>合同企業就職説明会</a:t>
            </a:r>
            <a:r>
              <a:rPr lang="en-US" altLang="ja-JP" sz="1800" dirty="0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/>
            </a:r>
            <a:br>
              <a:rPr lang="en-US" altLang="ja-JP" sz="1800" dirty="0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</a:br>
            <a:r>
              <a:rPr lang="ja-JP" altLang="ja-JP" sz="1400" dirty="0" smtClean="0"/>
              <a:t>　</a:t>
            </a:r>
            <a:endParaRPr lang="ja-JP" altLang="en-US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4" name="テキスト ボックス 7"/>
          <p:cNvSpPr txBox="1">
            <a:spLocks noChangeArrowheads="1"/>
          </p:cNvSpPr>
          <p:nvPr/>
        </p:nvSpPr>
        <p:spPr bwMode="auto">
          <a:xfrm>
            <a:off x="248604" y="175486"/>
            <a:ext cx="3312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参 加 企 業 募 集 </a:t>
            </a:r>
            <a:endParaRPr lang="ja-JP" altLang="en-US" sz="2800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1248" y="9576816"/>
            <a:ext cx="1073125" cy="39895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8139" y="296156"/>
            <a:ext cx="1203273" cy="27682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55" y="7706680"/>
            <a:ext cx="2473848" cy="164923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083" y="7699764"/>
            <a:ext cx="2484221" cy="1656148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875760" y="9395035"/>
            <a:ext cx="13700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9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令和元年度の会場風景</a:t>
            </a:r>
            <a:endParaRPr lang="en-US" altLang="ja-JP" sz="9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テキスト ボックス 8"/>
          <p:cNvSpPr txBox="1">
            <a:spLocks noChangeArrowheads="1"/>
          </p:cNvSpPr>
          <p:nvPr/>
        </p:nvSpPr>
        <p:spPr bwMode="auto">
          <a:xfrm>
            <a:off x="232657" y="8933036"/>
            <a:ext cx="5162747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ja-JP" altLang="en-US" sz="1200" b="1" u="sng" dirty="0">
                <a:solidFill>
                  <a:schemeClr val="tx2"/>
                </a:solidFill>
                <a:latin typeface="Calibri" pitchFamily="34" charset="0"/>
              </a:rPr>
              <a:t>お申込み・問い合わせ先</a:t>
            </a:r>
            <a:r>
              <a:rPr lang="ja-JP" altLang="en-US" sz="1200" b="1" dirty="0">
                <a:solidFill>
                  <a:schemeClr val="tx2"/>
                </a:solidFill>
                <a:latin typeface="Calibri" pitchFamily="34" charset="0"/>
              </a:rPr>
              <a:t>　</a:t>
            </a:r>
            <a:endParaRPr lang="en-US" altLang="ja-JP" sz="1200" b="1" dirty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ja-JP" altLang="en-US" sz="1400" b="1" dirty="0">
                <a:latin typeface="Calibri" pitchFamily="34" charset="0"/>
              </a:rPr>
              <a:t>神戸市海外</a:t>
            </a:r>
            <a:r>
              <a:rPr lang="ja-JP" altLang="en-US" sz="1400" b="1" dirty="0" smtClean="0">
                <a:latin typeface="Calibri" pitchFamily="34" charset="0"/>
              </a:rPr>
              <a:t>ビジネスセンター</a:t>
            </a:r>
            <a:r>
              <a:rPr lang="ja-JP" altLang="en-US" sz="1100" b="1" dirty="0" smtClean="0">
                <a:latin typeface="Calibri" pitchFamily="34" charset="0"/>
              </a:rPr>
              <a:t>（中村、</a:t>
            </a:r>
            <a:r>
              <a:rPr lang="ja-JP" altLang="en-US" sz="1100" b="1" dirty="0">
                <a:latin typeface="Calibri" pitchFamily="34" charset="0"/>
              </a:rPr>
              <a:t>山田</a:t>
            </a:r>
            <a:r>
              <a:rPr lang="ja-JP" altLang="en-US" sz="1100" b="1" dirty="0" smtClean="0">
                <a:latin typeface="Calibri" pitchFamily="34" charset="0"/>
              </a:rPr>
              <a:t>）</a:t>
            </a:r>
            <a:endParaRPr lang="en-US" altLang="ja-JP" sz="1100" b="1" dirty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（神戸市</a:t>
            </a:r>
            <a:r>
              <a:rPr lang="ja-JP" altLang="en-US" sz="1400" dirty="0">
                <a:latin typeface="Calibri" pitchFamily="34" charset="0"/>
              </a:rPr>
              <a:t>経済</a:t>
            </a:r>
            <a:r>
              <a:rPr lang="ja-JP" altLang="en-US" sz="1400" dirty="0" smtClean="0">
                <a:latin typeface="Calibri" pitchFamily="34" charset="0"/>
              </a:rPr>
              <a:t>観光局経済政策課）</a:t>
            </a:r>
            <a:endParaRPr lang="en-US" altLang="ja-JP" sz="1400" dirty="0">
              <a:latin typeface="Calibri" pitchFamily="34" charset="0"/>
            </a:endParaRPr>
          </a:p>
          <a:p>
            <a:r>
              <a:rPr lang="ja-JP" altLang="en-US" sz="1200" dirty="0">
                <a:latin typeface="Calibri" pitchFamily="34" charset="0"/>
              </a:rPr>
              <a:t>ＴＥＬ　０７８－２３１－０２２２　</a:t>
            </a:r>
            <a:r>
              <a:rPr lang="en-US" altLang="ja-JP" sz="1200" dirty="0" smtClean="0">
                <a:latin typeface="Calibri" pitchFamily="34" charset="0"/>
              </a:rPr>
              <a:t>/</a:t>
            </a:r>
            <a:r>
              <a:rPr lang="ja-JP" altLang="en-US" sz="1200" dirty="0" smtClean="0">
                <a:latin typeface="Calibri" pitchFamily="34" charset="0"/>
              </a:rPr>
              <a:t>　ＦＡＸ</a:t>
            </a:r>
            <a:r>
              <a:rPr lang="ja-JP" altLang="en-US" sz="1200" dirty="0">
                <a:latin typeface="Calibri" pitchFamily="34" charset="0"/>
              </a:rPr>
              <a:t>　０７８－２３１－０２５６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97602"/>
            <a:ext cx="6858000" cy="1838808"/>
          </a:xfrm>
          <a:prstGeom prst="rect">
            <a:avLst/>
          </a:prstGeom>
          <a:noFill/>
          <a:ln>
            <a:noFill/>
          </a:ln>
          <a:extLst/>
        </p:spPr>
        <p:txBody>
          <a:bodyPr lIns="91402" tIns="45703" rIns="91402" bIns="190362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754313" algn="l"/>
              </a:tabLs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754313" algn="l"/>
              </a:tabLs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543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2400" dirty="0">
                <a:solidFill>
                  <a:srgbClr val="000000"/>
                </a:solidFill>
                <a:latin typeface="Century" pitchFamily="18" charset="0"/>
                <a:ea typeface="FGP平成角ｺﾞｼｯｸ体W9" charset="-128"/>
                <a:cs typeface="Times New Roman" pitchFamily="18" charset="0"/>
              </a:rPr>
              <a:t>	</a:t>
            </a:r>
            <a:r>
              <a:rPr lang="ja-JP" altLang="en-US" sz="1000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　年</a:t>
            </a:r>
            <a:r>
              <a:rPr lang="ja-JP" altLang="en-US" sz="1000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　　月　　　</a:t>
            </a:r>
            <a:r>
              <a:rPr lang="ja-JP" altLang="en-US" sz="1000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日</a:t>
            </a:r>
            <a:endParaRPr lang="en-US" altLang="ja-JP" sz="1000" dirty="0" smtClean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  <a:p>
            <a:pPr algn="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ja-JP" sz="1000" dirty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2000" b="1" u="sng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FAX</a:t>
            </a:r>
            <a:r>
              <a:rPr lang="ja-JP" altLang="en-US" sz="2000" b="1" u="sng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　</a:t>
            </a:r>
            <a:r>
              <a:rPr lang="ja-JP" altLang="en-US" sz="2000" b="1" u="sng" dirty="0" smtClean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０７８－２３１－０２５６ </a:t>
            </a:r>
            <a:endParaRPr lang="en-US" altLang="ja-JP" sz="2000" b="1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  <a:cs typeface="Times New Roman" pitchFamily="18" charset="0"/>
            </a:endParaRP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18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E-mail </a:t>
            </a:r>
            <a:r>
              <a:rPr lang="en-US" altLang="ja-JP" sz="1800" b="1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: </a:t>
            </a:r>
            <a:r>
              <a:rPr lang="en-US" altLang="ja-JP" sz="1800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asia-biz@office.city.kobe.lg.jp</a:t>
            </a:r>
            <a:endParaRPr lang="en-US" altLang="ja-JP" sz="1800" b="1" dirty="0">
              <a:latin typeface="+mj-ea"/>
            </a:endParaRPr>
          </a:p>
          <a:p>
            <a:pPr algn="ctr" fontAlgn="auto"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100" b="1" dirty="0">
                <a:latin typeface="+mj-ea"/>
              </a:rPr>
              <a:t>神戸市海外ビジネスセンター　宛　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までＦＡＸ、</a:t>
            </a:r>
            <a:r>
              <a:rPr lang="en-US" altLang="ja-JP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E-mail 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よりお申込みください。</a:t>
            </a:r>
            <a:endParaRPr lang="en-US" altLang="ja-JP" sz="1100" b="1" dirty="0" smtClean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100" b="1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（申込み締切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：２０２１年３月２</a:t>
            </a:r>
            <a:r>
              <a:rPr lang="ja-JP" altLang="en-US" sz="1100" b="1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６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日</a:t>
            </a:r>
            <a:r>
              <a:rPr lang="en-US" altLang="ja-JP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金</a:t>
            </a:r>
            <a:r>
              <a:rPr lang="en-US" altLang="ja-JP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）</a:t>
            </a:r>
            <a:endParaRPr lang="ja-JP" altLang="en-US" sz="1100" b="1" dirty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259556" y="1928839"/>
            <a:ext cx="6338887" cy="376238"/>
          </a:xfrm>
          <a:prstGeom prst="rect">
            <a:avLst/>
          </a:prstGeom>
          <a:pattFill prst="ltVert">
            <a:fgClr>
              <a:srgbClr val="FFFF66"/>
            </a:fgClr>
            <a:bgClr>
              <a:schemeClr val="bg1"/>
            </a:bgClr>
          </a:pattFill>
          <a:ln>
            <a:solidFill>
              <a:schemeClr val="tx2"/>
            </a:solidFill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82912" tIns="41455" rIns="82912" bIns="41455" anchor="ctr"/>
          <a:lstStyle>
            <a:lvl1pPr algn="l" eaLnBrk="0" hangingPunct="0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defTabSz="1011238" fontAlgn="auto">
              <a:spcAft>
                <a:spcPts val="0"/>
              </a:spcAft>
              <a:buFontTx/>
              <a:buNone/>
              <a:defRPr/>
            </a:pPr>
            <a:r>
              <a:rPr lang="ja-JP" altLang="en-US" sz="1800" dirty="0" smtClean="0">
                <a:latin typeface="HGP創英角ｺﾞｼｯｸUB" pitchFamily="50" charset="-128"/>
                <a:ea typeface="HGPｺﾞｼｯｸE" pitchFamily="50" charset="-128"/>
              </a:rPr>
              <a:t>外国人留学生のための合同企業就職説明会 参加申込み</a:t>
            </a:r>
            <a:endParaRPr lang="ja-JP" altLang="en-US" sz="1700" dirty="0">
              <a:latin typeface="HGP創英角ｺﾞｼｯｸUB" pitchFamily="50" charset="-128"/>
              <a:ea typeface="HGPｺﾞｼｯｸE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8923" y="2520032"/>
            <a:ext cx="6026844" cy="654023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ja-JP" sz="1050" dirty="0" smtClean="0">
                <a:latin typeface="+mj-ea"/>
                <a:ea typeface="+mj-ea"/>
              </a:rPr>
              <a:t>※</a:t>
            </a:r>
            <a:r>
              <a:rPr lang="ja-JP" altLang="en-US" sz="1050" dirty="0" smtClean="0">
                <a:latin typeface="+mj-ea"/>
                <a:ea typeface="+mj-ea"/>
              </a:rPr>
              <a:t>参加決定後に改めて事務局から連絡致します。参加お申込み多数の場合は、参加決定までお時間を頂くこともありますのでご了承下さい。</a:t>
            </a:r>
            <a:endParaRPr lang="en-US" altLang="ja-JP" sz="1050" dirty="0" smtClean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050" dirty="0">
                <a:latin typeface="Calibri" pitchFamily="34" charset="0"/>
              </a:rPr>
              <a:t>※</a:t>
            </a:r>
            <a:r>
              <a:rPr lang="ja-JP" altLang="ja-JP" sz="1050" dirty="0" smtClean="0">
                <a:latin typeface="Calibri" pitchFamily="34" charset="0"/>
              </a:rPr>
              <a:t>ご記入</a:t>
            </a:r>
            <a:r>
              <a:rPr lang="ja-JP" altLang="en-US" sz="1050" dirty="0" smtClean="0">
                <a:latin typeface="Calibri" pitchFamily="34" charset="0"/>
              </a:rPr>
              <a:t>頂</a:t>
            </a:r>
            <a:r>
              <a:rPr lang="ja-JP" altLang="ja-JP" sz="1050" dirty="0" smtClean="0">
                <a:latin typeface="Calibri" pitchFamily="34" charset="0"/>
              </a:rPr>
              <a:t>いた</a:t>
            </a:r>
            <a:r>
              <a:rPr lang="ja-JP" altLang="ja-JP" sz="1050" dirty="0">
                <a:latin typeface="Calibri" pitchFamily="34" charset="0"/>
              </a:rPr>
              <a:t>情報は、当</a:t>
            </a:r>
            <a:r>
              <a:rPr lang="ja-JP" altLang="en-US" sz="1050" dirty="0">
                <a:latin typeface="Calibri" pitchFamily="34" charset="0"/>
              </a:rPr>
              <a:t>センターの</a:t>
            </a:r>
            <a:r>
              <a:rPr lang="ja-JP" altLang="ja-JP" sz="1050" dirty="0">
                <a:latin typeface="Calibri" pitchFamily="34" charset="0"/>
              </a:rPr>
              <a:t>セミナー運営・管理のために利用し、他の目的には</a:t>
            </a:r>
            <a:r>
              <a:rPr lang="ja-JP" altLang="ja-JP" sz="1050" dirty="0" smtClean="0">
                <a:latin typeface="Calibri" pitchFamily="34" charset="0"/>
              </a:rPr>
              <a:t>使用</a:t>
            </a:r>
            <a:r>
              <a:rPr lang="ja-JP" altLang="en-US" sz="1050" dirty="0" smtClean="0">
                <a:latin typeface="Calibri" pitchFamily="34" charset="0"/>
              </a:rPr>
              <a:t>致し</a:t>
            </a:r>
            <a:r>
              <a:rPr lang="ja-JP" altLang="ja-JP" sz="1050" dirty="0" smtClean="0">
                <a:latin typeface="Calibri" pitchFamily="34" charset="0"/>
              </a:rPr>
              <a:t>ません。</a:t>
            </a:r>
            <a:endParaRPr lang="ja-JP" altLang="ja-JP" sz="1050" dirty="0">
              <a:latin typeface="Calibri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170057"/>
              </p:ext>
            </p:extLst>
          </p:nvPr>
        </p:nvGraphicFramePr>
        <p:xfrm>
          <a:off x="260946" y="3600152"/>
          <a:ext cx="6336704" cy="3888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5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919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住所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i="1" dirty="0"/>
                        <a:t>〒</a:t>
                      </a: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201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企業名・団体名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担当者役職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お名前①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　　　　　　　　　　　　　　　　　　　　　　</a:t>
                      </a: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担当者役職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お名前②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電話・ＦＡＸ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Ｅ－ｍａｉｌ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外国人採用実績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有（　　　名）　　・　　無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募集職種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角丸四角形吹き出し 9"/>
          <p:cNvSpPr/>
          <p:nvPr/>
        </p:nvSpPr>
        <p:spPr>
          <a:xfrm>
            <a:off x="4496025" y="9001287"/>
            <a:ext cx="1805655" cy="503236"/>
          </a:xfrm>
          <a:prstGeom prst="wedgeRoundRectCallout">
            <a:avLst>
              <a:gd name="adj1" fmla="val -60579"/>
              <a:gd name="adj2" fmla="val 4440"/>
              <a:gd name="adj3" fmla="val 1666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その他セミナー情報等</a:t>
            </a:r>
            <a:r>
              <a:rPr lang="ja-JP" altLang="en-US" sz="1050" dirty="0" smtClean="0">
                <a:solidFill>
                  <a:schemeClr val="tx1"/>
                </a:solidFill>
              </a:rPr>
              <a:t>は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</a:rPr>
              <a:t>こちら</a:t>
            </a:r>
            <a:r>
              <a:rPr lang="ja-JP" altLang="en-US" sz="1050" dirty="0">
                <a:solidFill>
                  <a:schemeClr val="tx1"/>
                </a:solidFill>
              </a:rPr>
              <a:t>から確認できます</a:t>
            </a:r>
          </a:p>
        </p:txBody>
      </p:sp>
      <p:pic>
        <p:nvPicPr>
          <p:cNvPr id="16416" name="Picture 3" descr="\\LS210D3F2\share\庶務事務\広報\ホームページＱＲコード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6992" y="8708005"/>
            <a:ext cx="866392" cy="86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/>
        </p:nvSpPr>
        <p:spPr>
          <a:xfrm>
            <a:off x="415577" y="7556835"/>
            <a:ext cx="6026844" cy="253914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ja-JP" sz="1050" dirty="0" smtClean="0">
                <a:latin typeface="+mj-ea"/>
                <a:ea typeface="+mj-ea"/>
              </a:rPr>
              <a:t>※</a:t>
            </a:r>
            <a:r>
              <a:rPr lang="ja-JP" altLang="en-US" sz="1050" dirty="0" smtClean="0">
                <a:latin typeface="+mj-ea"/>
                <a:ea typeface="+mj-ea"/>
              </a:rPr>
              <a:t>本事業は、令和３年度神戸市予算の成立を前提としています。</a:t>
            </a:r>
            <a:endParaRPr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00808" y="8102706"/>
            <a:ext cx="4561705" cy="461663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ja-JP" sz="2400" dirty="0" smtClean="0">
                <a:latin typeface="+mj-ea"/>
                <a:ea typeface="+mj-ea"/>
              </a:rPr>
              <a:t>https://www.kobe-obc.lg.jp</a:t>
            </a:r>
            <a:endParaRPr lang="en-US" altLang="ja-JP" sz="24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59036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2540</TotalTime>
  <Words>737</Words>
  <Application>Microsoft Office PowerPoint</Application>
  <PresentationFormat>ユーザー設定</PresentationFormat>
  <Paragraphs>58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FGP平成角ｺﾞｼｯｸ体W9</vt:lpstr>
      <vt:lpstr>HGPｺﾞｼｯｸE</vt:lpstr>
      <vt:lpstr>HGP創英角ｺﾞｼｯｸUB</vt:lpstr>
      <vt:lpstr>HG丸ｺﾞｼｯｸM-PRO</vt:lpstr>
      <vt:lpstr>HG創英角ﾎﾟｯﾌﾟ体</vt:lpstr>
      <vt:lpstr>ＭＳ Ｐゴシック</vt:lpstr>
      <vt:lpstr>ＭＳ Ｐ明朝</vt:lpstr>
      <vt:lpstr>Arial</vt:lpstr>
      <vt:lpstr>Calibri</vt:lpstr>
      <vt:lpstr>Century</vt:lpstr>
      <vt:lpstr>Times New Roman</vt:lpstr>
      <vt:lpstr>Office ​​テーマ</vt:lpstr>
      <vt:lpstr>外国人留学生のための 合同企業就職説明会 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中小企業のための東南アジア勉強会 ～痛い目にあわないための法務基礎知識～</dc:title>
  <dc:creator>Administrator</dc:creator>
  <cp:lastModifiedBy>今井 俊幸</cp:lastModifiedBy>
  <cp:revision>358</cp:revision>
  <cp:lastPrinted>2021-03-04T05:29:40Z</cp:lastPrinted>
  <dcterms:created xsi:type="dcterms:W3CDTF">2014-02-28T06:32:11Z</dcterms:created>
  <dcterms:modified xsi:type="dcterms:W3CDTF">2021-03-04T06:02:11Z</dcterms:modified>
</cp:coreProperties>
</file>