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60" r:id="rId3"/>
  </p:sldIdLst>
  <p:sldSz cx="6858000" cy="10080625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75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FF99"/>
    <a:srgbClr val="FF6600"/>
    <a:srgbClr val="0D0D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1236" y="-72"/>
      </p:cViewPr>
      <p:guideLst>
        <p:guide orient="horz" pos="3175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19565" cy="493868"/>
          </a:xfrm>
          <a:prstGeom prst="rect">
            <a:avLst/>
          </a:prstGeom>
        </p:spPr>
        <p:txBody>
          <a:bodyPr vert="horz" lIns="91382" tIns="45691" rIns="91382" bIns="4569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629" y="0"/>
            <a:ext cx="2919565" cy="493868"/>
          </a:xfrm>
          <a:prstGeom prst="rect">
            <a:avLst/>
          </a:prstGeom>
        </p:spPr>
        <p:txBody>
          <a:bodyPr vert="horz" lIns="91382" tIns="45691" rIns="91382" bIns="4569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fld id="{CA95D810-6F10-48AB-8E08-20F0FCD16C97}" type="datetimeFigureOut">
              <a:rPr lang="ja-JP" altLang="en-US"/>
              <a:pPr>
                <a:defRPr/>
              </a:pPr>
              <a:t>2021/3/25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09788" y="739775"/>
            <a:ext cx="2516187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82" tIns="45691" rIns="91382" bIns="45691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262" y="4686223"/>
            <a:ext cx="5389240" cy="4440077"/>
          </a:xfrm>
          <a:prstGeom prst="rect">
            <a:avLst/>
          </a:prstGeom>
        </p:spPr>
        <p:txBody>
          <a:bodyPr vert="horz" lIns="91382" tIns="45691" rIns="91382" bIns="45691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370868"/>
            <a:ext cx="2919565" cy="493867"/>
          </a:xfrm>
          <a:prstGeom prst="rect">
            <a:avLst/>
          </a:prstGeom>
        </p:spPr>
        <p:txBody>
          <a:bodyPr vert="horz" lIns="91382" tIns="45691" rIns="91382" bIns="4569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629" y="9370868"/>
            <a:ext cx="2919565" cy="493867"/>
          </a:xfrm>
          <a:prstGeom prst="rect">
            <a:avLst/>
          </a:prstGeom>
        </p:spPr>
        <p:txBody>
          <a:bodyPr vert="horz" lIns="91382" tIns="45691" rIns="91382" bIns="4569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fld id="{09DAD489-FC80-499B-B0B4-6D03E3E128D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116475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dirty="0" smtClean="0"/>
          </a:p>
        </p:txBody>
      </p:sp>
      <p:sp>
        <p:nvSpPr>
          <p:cNvPr id="1536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9FC1CA2-F322-4D99-8DA1-4FB563FE890C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131530"/>
            <a:ext cx="5829300" cy="21608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712354"/>
            <a:ext cx="4800600" cy="25761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52ECAF-3566-46BE-B829-8D1A13116CEE}" type="datetimeFigureOut">
              <a:rPr lang="ja-JP" altLang="en-US"/>
              <a:pPr>
                <a:defRPr/>
              </a:pPr>
              <a:t>2021/3/25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C21865-A610-4310-8971-D4975F67888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44001B-B0E0-44A5-8FCA-5BD510DB9E3A}" type="datetimeFigureOut">
              <a:rPr lang="ja-JP" altLang="en-US"/>
              <a:pPr>
                <a:defRPr/>
              </a:pPr>
              <a:t>2021/3/25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59C85-0549-4DCC-BED1-1E77811B45A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39034"/>
            <a:ext cx="1157288" cy="11466711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6" y="539034"/>
            <a:ext cx="3357563" cy="11466711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131712-BDAF-478A-95B0-410E0C9C7AE4}" type="datetimeFigureOut">
              <a:rPr lang="ja-JP" altLang="en-US"/>
              <a:pPr>
                <a:defRPr/>
              </a:pPr>
              <a:t>2021/3/25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7E0473-3237-4DFA-9FDA-6AE0712844B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50E394-D0A1-40F9-B44F-B8C8CFFF0C07}" type="datetimeFigureOut">
              <a:rPr lang="ja-JP" altLang="en-US"/>
              <a:pPr>
                <a:defRPr/>
              </a:pPr>
              <a:t>2021/3/25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62CFA6-0825-4A8C-A00C-A60FCFE0479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477735"/>
            <a:ext cx="5829300" cy="200212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272600"/>
            <a:ext cx="5829300" cy="22051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52CB1-523D-414E-AA73-20B4925049DF}" type="datetimeFigureOut">
              <a:rPr lang="ja-JP" altLang="en-US"/>
              <a:pPr>
                <a:defRPr/>
              </a:pPr>
              <a:t>2021/3/25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1B8267-BC02-47F1-9BBF-512D965F143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6" y="3136195"/>
            <a:ext cx="2257425" cy="88695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3136195"/>
            <a:ext cx="2257425" cy="88695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7B78C8-365F-493C-AB60-3951F8D6EACA}" type="datetimeFigureOut">
              <a:rPr lang="ja-JP" altLang="en-US"/>
              <a:pPr>
                <a:defRPr/>
              </a:pPr>
              <a:t>2021/3/25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5AC1BC-3691-471B-A08F-B70A6CCA39A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403693"/>
            <a:ext cx="6172200" cy="1680104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56474"/>
            <a:ext cx="3030141" cy="94039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96864"/>
            <a:ext cx="3030141" cy="58080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56474"/>
            <a:ext cx="3031331" cy="94039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96864"/>
            <a:ext cx="3031331" cy="58080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97CF85-9DB2-4F31-BA65-C932A5C05769}" type="datetimeFigureOut">
              <a:rPr lang="ja-JP" altLang="en-US"/>
              <a:pPr>
                <a:defRPr/>
              </a:pPr>
              <a:t>2021/3/25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16FE34-445E-4577-8095-EBC253FA803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01C148-2DFC-461E-A3DE-C2198DB1244F}" type="datetimeFigureOut">
              <a:rPr lang="ja-JP" altLang="en-US"/>
              <a:pPr>
                <a:defRPr/>
              </a:pPr>
              <a:t>2021/3/25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8CFC51-9202-4233-B81B-3527070659F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27858F-E156-495A-961F-C95C2A557AFD}" type="datetimeFigureOut">
              <a:rPr lang="ja-JP" altLang="en-US"/>
              <a:pPr>
                <a:defRPr/>
              </a:pPr>
              <a:t>2021/3/25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942B07-6144-48F0-84AA-F28E6F972D2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 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401359"/>
            <a:ext cx="2256235" cy="170810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401359"/>
            <a:ext cx="3833813" cy="86035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109465"/>
            <a:ext cx="2256235" cy="689542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F4564A-56F0-442C-BB74-658110408A3E}" type="datetimeFigureOut">
              <a:rPr lang="ja-JP" altLang="en-US"/>
              <a:pPr>
                <a:defRPr/>
              </a:pPr>
              <a:t>2021/3/25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D55B56-9B7E-41C4-80BC-0A53C06D279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7056438"/>
            <a:ext cx="4114800" cy="83305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900722"/>
            <a:ext cx="4114800" cy="60483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889491"/>
            <a:ext cx="4114800" cy="118307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CE0874-73F4-4ABD-8ACF-1B050853329E}" type="datetimeFigureOut">
              <a:rPr lang="ja-JP" altLang="en-US"/>
              <a:pPr>
                <a:defRPr/>
              </a:pPr>
              <a:t>2021/3/25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57D237-29F0-411F-8CC8-53FBE447AA7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342900" y="403225"/>
            <a:ext cx="6172200" cy="168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342900" y="2352675"/>
            <a:ext cx="6172200" cy="665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344025"/>
            <a:ext cx="1600200" cy="5365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C2A727A-F379-47AD-A9EA-92B3D34FC146}" type="datetimeFigureOut">
              <a:rPr lang="ja-JP" altLang="en-US"/>
              <a:pPr>
                <a:defRPr/>
              </a:pPr>
              <a:t>2021/3/25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344025"/>
            <a:ext cx="2171700" cy="5365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344025"/>
            <a:ext cx="1600200" cy="5365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373FB8B8-7C3C-4D7D-A2C8-2E3B5BBD836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テキスト ボックス 5"/>
          <p:cNvSpPr txBox="1">
            <a:spLocks noChangeArrowheads="1"/>
          </p:cNvSpPr>
          <p:nvPr/>
        </p:nvSpPr>
        <p:spPr bwMode="auto">
          <a:xfrm>
            <a:off x="3560763" y="4802188"/>
            <a:ext cx="461962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endParaRPr lang="ja-JP" altLang="en-US">
              <a:latin typeface="Calibri" pitchFamily="34" charset="0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191839" y="2520032"/>
            <a:ext cx="6429573" cy="38884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lnSpc>
                <a:spcPts val="1500"/>
              </a:lnSpc>
              <a:spcBef>
                <a:spcPts val="0"/>
              </a:spcBef>
            </a:pPr>
            <a:r>
              <a:rPr lang="ja-JP" altLang="ja-JP" sz="1200" dirty="0" smtClean="0">
                <a:solidFill>
                  <a:schemeClr val="tx1"/>
                </a:solidFill>
              </a:rPr>
              <a:t>日</a:t>
            </a:r>
            <a:r>
              <a:rPr lang="ja-JP" altLang="en-US" sz="1200" dirty="0" smtClean="0">
                <a:solidFill>
                  <a:schemeClr val="tx1"/>
                </a:solidFill>
              </a:rPr>
              <a:t>　　　　　</a:t>
            </a:r>
            <a:r>
              <a:rPr lang="ja-JP" altLang="ja-JP" sz="1200" dirty="0" smtClean="0">
                <a:solidFill>
                  <a:schemeClr val="tx1"/>
                </a:solidFill>
              </a:rPr>
              <a:t>時</a:t>
            </a:r>
            <a:r>
              <a:rPr lang="en-US" altLang="ja-JP" sz="1200" dirty="0" smtClean="0">
                <a:solidFill>
                  <a:schemeClr val="tx1"/>
                </a:solidFill>
              </a:rPr>
              <a:t> </a:t>
            </a:r>
            <a:r>
              <a:rPr lang="ja-JP" altLang="en-US" sz="1200" dirty="0" smtClean="0">
                <a:solidFill>
                  <a:schemeClr val="tx1"/>
                </a:solidFill>
              </a:rPr>
              <a:t>：</a:t>
            </a:r>
            <a:r>
              <a:rPr lang="ja-JP" altLang="en-US" sz="1400" b="1" dirty="0" smtClean="0">
                <a:solidFill>
                  <a:schemeClr val="tx1"/>
                </a:solidFill>
              </a:rPr>
              <a:t>　２０２１</a:t>
            </a:r>
            <a:r>
              <a:rPr lang="ja-JP" altLang="ja-JP" sz="1400" b="1" dirty="0" smtClean="0">
                <a:solidFill>
                  <a:schemeClr val="tx1"/>
                </a:solidFill>
              </a:rPr>
              <a:t>年</a:t>
            </a:r>
            <a:r>
              <a:rPr lang="ja-JP" altLang="en-US" sz="1400" b="1" dirty="0" smtClean="0">
                <a:solidFill>
                  <a:schemeClr val="tx1"/>
                </a:solidFill>
              </a:rPr>
              <a:t>６</a:t>
            </a:r>
            <a:r>
              <a:rPr lang="ja-JP" altLang="ja-JP" sz="1400" b="1" dirty="0" smtClean="0">
                <a:solidFill>
                  <a:schemeClr val="tx1"/>
                </a:solidFill>
              </a:rPr>
              <a:t>月</a:t>
            </a:r>
            <a:r>
              <a:rPr lang="ja-JP" altLang="en-US" sz="1400" b="1" dirty="0" smtClean="0">
                <a:solidFill>
                  <a:schemeClr val="tx1"/>
                </a:solidFill>
              </a:rPr>
              <a:t>２</a:t>
            </a:r>
            <a:r>
              <a:rPr lang="ja-JP" altLang="en-US" sz="1400" b="1" dirty="0">
                <a:solidFill>
                  <a:schemeClr val="tx1"/>
                </a:solidFill>
              </a:rPr>
              <a:t>３</a:t>
            </a:r>
            <a:r>
              <a:rPr lang="ja-JP" altLang="en-US" sz="1400" b="1" dirty="0" smtClean="0">
                <a:solidFill>
                  <a:schemeClr val="tx1"/>
                </a:solidFill>
              </a:rPr>
              <a:t>日（水）　</a:t>
            </a:r>
            <a:endParaRPr lang="ja-JP" altLang="ja-JP" sz="1000" dirty="0">
              <a:solidFill>
                <a:schemeClr val="tx1"/>
              </a:solidFill>
            </a:endParaRPr>
          </a:p>
          <a:p>
            <a:pPr>
              <a:spcBef>
                <a:spcPts val="300"/>
              </a:spcBef>
            </a:pPr>
            <a:r>
              <a:rPr lang="ja-JP" altLang="ja-JP" sz="1200" dirty="0" smtClean="0">
                <a:solidFill>
                  <a:schemeClr val="tx1"/>
                </a:solidFill>
              </a:rPr>
              <a:t>場</a:t>
            </a:r>
            <a:r>
              <a:rPr lang="ja-JP" altLang="en-US" sz="1200" dirty="0" smtClean="0">
                <a:solidFill>
                  <a:schemeClr val="tx1"/>
                </a:solidFill>
              </a:rPr>
              <a:t>　　　　　</a:t>
            </a:r>
            <a:r>
              <a:rPr lang="ja-JP" altLang="ja-JP" sz="1200" dirty="0" smtClean="0">
                <a:solidFill>
                  <a:schemeClr val="tx1"/>
                </a:solidFill>
              </a:rPr>
              <a:t>所</a:t>
            </a:r>
            <a:r>
              <a:rPr lang="en-US" altLang="ja-JP" sz="1200" dirty="0" smtClean="0">
                <a:solidFill>
                  <a:schemeClr val="tx1"/>
                </a:solidFill>
              </a:rPr>
              <a:t> </a:t>
            </a:r>
            <a:r>
              <a:rPr lang="ja-JP" altLang="en-US" sz="1200" dirty="0" smtClean="0">
                <a:solidFill>
                  <a:schemeClr val="tx1"/>
                </a:solidFill>
              </a:rPr>
              <a:t>：　</a:t>
            </a:r>
            <a:r>
              <a:rPr lang="ja-JP" altLang="ja-JP" sz="1400" b="1" dirty="0" smtClean="0">
                <a:solidFill>
                  <a:schemeClr val="tx1"/>
                </a:solidFill>
              </a:rPr>
              <a:t>神戸サンボーホール</a:t>
            </a:r>
            <a:r>
              <a:rPr lang="ja-JP" altLang="en-US" sz="1000" dirty="0" smtClean="0">
                <a:solidFill>
                  <a:schemeClr val="tx1"/>
                </a:solidFill>
              </a:rPr>
              <a:t>（神戸市中央区浜辺通５）　三宮駅より徒歩</a:t>
            </a:r>
            <a:r>
              <a:rPr lang="en-US" altLang="ja-JP" sz="1000" dirty="0" smtClean="0">
                <a:solidFill>
                  <a:schemeClr val="tx1"/>
                </a:solidFill>
              </a:rPr>
              <a:t>10</a:t>
            </a:r>
            <a:r>
              <a:rPr lang="ja-JP" altLang="en-US" sz="1000" dirty="0" smtClean="0">
                <a:solidFill>
                  <a:schemeClr val="tx1"/>
                </a:solidFill>
              </a:rPr>
              <a:t>分</a:t>
            </a:r>
            <a:endParaRPr lang="en-US" altLang="ja-JP" sz="1000" dirty="0" smtClean="0">
              <a:solidFill>
                <a:schemeClr val="tx1"/>
              </a:solidFill>
            </a:endParaRPr>
          </a:p>
          <a:p>
            <a:pPr>
              <a:spcBef>
                <a:spcPts val="300"/>
              </a:spcBef>
            </a:pPr>
            <a:r>
              <a:rPr lang="ja-JP" altLang="en-US" sz="1000" dirty="0">
                <a:solidFill>
                  <a:schemeClr val="tx1"/>
                </a:solidFill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</a:rPr>
              <a:t>　　　　　　　　　　　</a:t>
            </a:r>
            <a:r>
              <a:rPr lang="en-US" altLang="ja-JP" sz="1000" dirty="0" smtClean="0">
                <a:solidFill>
                  <a:schemeClr val="tx1"/>
                </a:solidFill>
              </a:rPr>
              <a:t>※</a:t>
            </a:r>
            <a:r>
              <a:rPr lang="ja-JP" altLang="en-US" sz="1000" dirty="0" smtClean="0">
                <a:solidFill>
                  <a:schemeClr val="tx1"/>
                </a:solidFill>
              </a:rPr>
              <a:t>新型コロナの状況によっては、オンライン方式になる場合があります。</a:t>
            </a:r>
            <a:endParaRPr lang="en-US" altLang="ja-JP" sz="1000" dirty="0" smtClean="0">
              <a:solidFill>
                <a:schemeClr val="tx1"/>
              </a:solidFill>
            </a:endParaRPr>
          </a:p>
          <a:p>
            <a:pPr>
              <a:spcBef>
                <a:spcPts val="300"/>
              </a:spcBef>
            </a:pPr>
            <a:r>
              <a:rPr lang="ja-JP" altLang="en-US" sz="1200" dirty="0" smtClean="0">
                <a:solidFill>
                  <a:schemeClr val="tx1"/>
                </a:solidFill>
              </a:rPr>
              <a:t>対  象  企  業 ：</a:t>
            </a:r>
            <a:r>
              <a:rPr lang="ja-JP" altLang="en-US" sz="1200" dirty="0">
                <a:solidFill>
                  <a:schemeClr val="tx1"/>
                </a:solidFill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</a:rPr>
              <a:t>原則として神戸</a:t>
            </a:r>
            <a:r>
              <a:rPr lang="ja-JP" altLang="en-US" sz="1200" dirty="0">
                <a:solidFill>
                  <a:schemeClr val="tx1"/>
                </a:solidFill>
              </a:rPr>
              <a:t>市内に</a:t>
            </a:r>
            <a:r>
              <a:rPr lang="ja-JP" altLang="en-US" sz="1200" dirty="0" smtClean="0">
                <a:solidFill>
                  <a:schemeClr val="tx1"/>
                </a:solidFill>
              </a:rPr>
              <a:t>本社を</a:t>
            </a:r>
            <a:r>
              <a:rPr lang="ja-JP" altLang="en-US" sz="1200" dirty="0">
                <a:solidFill>
                  <a:schemeClr val="tx1"/>
                </a:solidFill>
              </a:rPr>
              <a:t>有し、外国人</a:t>
            </a:r>
            <a:r>
              <a:rPr lang="ja-JP" altLang="en-US" sz="1200" dirty="0" smtClean="0">
                <a:solidFill>
                  <a:schemeClr val="tx1"/>
                </a:solidFill>
              </a:rPr>
              <a:t>留学生の</a:t>
            </a:r>
            <a:r>
              <a:rPr lang="ja-JP" altLang="en-US" sz="1200" dirty="0">
                <a:solidFill>
                  <a:schemeClr val="tx1"/>
                </a:solidFill>
              </a:rPr>
              <a:t>採用</a:t>
            </a:r>
            <a:r>
              <a:rPr lang="ja-JP" altLang="en-US" sz="1200" dirty="0" smtClean="0">
                <a:solidFill>
                  <a:schemeClr val="tx1"/>
                </a:solidFill>
              </a:rPr>
              <a:t>を予定</a:t>
            </a:r>
            <a:r>
              <a:rPr lang="ja-JP" altLang="en-US" sz="1200" dirty="0">
                <a:solidFill>
                  <a:schemeClr val="tx1"/>
                </a:solidFill>
              </a:rPr>
              <a:t>して</a:t>
            </a:r>
            <a:r>
              <a:rPr lang="ja-JP" altLang="en-US" sz="1200" dirty="0" smtClean="0">
                <a:solidFill>
                  <a:schemeClr val="tx1"/>
                </a:solidFill>
              </a:rPr>
              <a:t>いる企業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pPr>
              <a:spcBef>
                <a:spcPts val="300"/>
              </a:spcBef>
            </a:pPr>
            <a:r>
              <a:rPr lang="ja-JP" altLang="en-US" sz="1200" dirty="0" smtClean="0">
                <a:solidFill>
                  <a:schemeClr val="tx1"/>
                </a:solidFill>
              </a:rPr>
              <a:t>募 集 </a:t>
            </a:r>
            <a:r>
              <a:rPr lang="ja-JP" altLang="ja-JP" sz="1200" dirty="0" smtClean="0">
                <a:solidFill>
                  <a:schemeClr val="tx1"/>
                </a:solidFill>
              </a:rPr>
              <a:t>企業数</a:t>
            </a:r>
            <a:r>
              <a:rPr lang="en-US" altLang="ja-JP" sz="1200" dirty="0" smtClean="0">
                <a:solidFill>
                  <a:schemeClr val="tx1"/>
                </a:solidFill>
              </a:rPr>
              <a:t> </a:t>
            </a:r>
            <a:r>
              <a:rPr lang="ja-JP" altLang="en-US" sz="1200" dirty="0" smtClean="0">
                <a:solidFill>
                  <a:schemeClr val="tx1"/>
                </a:solidFill>
              </a:rPr>
              <a:t>：</a:t>
            </a:r>
            <a:r>
              <a:rPr lang="ja-JP" altLang="en-US" sz="1200" dirty="0">
                <a:solidFill>
                  <a:schemeClr val="tx1"/>
                </a:solidFill>
              </a:rPr>
              <a:t>　</a:t>
            </a:r>
            <a:r>
              <a:rPr lang="en-US" altLang="ja-JP" sz="1200" dirty="0">
                <a:solidFill>
                  <a:schemeClr val="tx1"/>
                </a:solidFill>
              </a:rPr>
              <a:t>40</a:t>
            </a:r>
            <a:r>
              <a:rPr lang="ja-JP" altLang="ja-JP" sz="1200" dirty="0" smtClean="0">
                <a:solidFill>
                  <a:schemeClr val="tx1"/>
                </a:solidFill>
              </a:rPr>
              <a:t>社</a:t>
            </a:r>
            <a:r>
              <a:rPr lang="ja-JP" altLang="en-US" sz="1200" dirty="0" smtClean="0">
                <a:solidFill>
                  <a:schemeClr val="tx1"/>
                </a:solidFill>
              </a:rPr>
              <a:t>（予定）</a:t>
            </a:r>
            <a:endParaRPr lang="ja-JP" altLang="ja-JP" sz="1200" dirty="0">
              <a:solidFill>
                <a:schemeClr val="tx1"/>
              </a:solidFill>
            </a:endParaRPr>
          </a:p>
          <a:p>
            <a:pPr>
              <a:spcBef>
                <a:spcPts val="300"/>
              </a:spcBef>
            </a:pPr>
            <a:r>
              <a:rPr lang="ja-JP" altLang="en-US" sz="1200" dirty="0" smtClean="0">
                <a:solidFill>
                  <a:schemeClr val="tx1"/>
                </a:solidFill>
              </a:rPr>
              <a:t>来  場  学  生 ：   </a:t>
            </a:r>
            <a:r>
              <a:rPr lang="en-US" altLang="ja-JP" sz="1200" dirty="0" smtClean="0">
                <a:solidFill>
                  <a:schemeClr val="tx1"/>
                </a:solidFill>
              </a:rPr>
              <a:t>2022</a:t>
            </a:r>
            <a:r>
              <a:rPr lang="ja-JP" altLang="en-US" sz="1200" dirty="0" smtClean="0">
                <a:solidFill>
                  <a:schemeClr val="tx1"/>
                </a:solidFill>
              </a:rPr>
              <a:t>年</a:t>
            </a:r>
            <a:r>
              <a:rPr lang="en-US" altLang="ja-JP" sz="1200" dirty="0" smtClean="0">
                <a:solidFill>
                  <a:schemeClr val="tx1"/>
                </a:solidFill>
              </a:rPr>
              <a:t>3</a:t>
            </a:r>
            <a:r>
              <a:rPr lang="ja-JP" altLang="en-US" sz="1200" dirty="0" smtClean="0">
                <a:solidFill>
                  <a:schemeClr val="tx1"/>
                </a:solidFill>
              </a:rPr>
              <a:t>月</a:t>
            </a:r>
            <a:r>
              <a:rPr lang="ja-JP" altLang="en-US" sz="1200" dirty="0">
                <a:solidFill>
                  <a:schemeClr val="tx1"/>
                </a:solidFill>
              </a:rPr>
              <a:t>に大学院、大学、短大、専修</a:t>
            </a:r>
            <a:r>
              <a:rPr lang="ja-JP" altLang="en-US" sz="1200" dirty="0" smtClean="0">
                <a:solidFill>
                  <a:schemeClr val="tx1"/>
                </a:solidFill>
              </a:rPr>
              <a:t>学校、日本語学校（就労資格有）等を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pPr>
              <a:spcBef>
                <a:spcPts val="300"/>
              </a:spcBef>
            </a:pPr>
            <a:r>
              <a:rPr lang="ja-JP" altLang="en-US" sz="1200" dirty="0">
                <a:solidFill>
                  <a:schemeClr val="tx1"/>
                </a:solidFill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</a:rPr>
              <a:t>　　　　　　　 　　卒業</a:t>
            </a:r>
            <a:r>
              <a:rPr lang="ja-JP" altLang="en-US" sz="1200" dirty="0">
                <a:solidFill>
                  <a:schemeClr val="tx1"/>
                </a:solidFill>
              </a:rPr>
              <a:t>予定の</a:t>
            </a:r>
            <a:r>
              <a:rPr lang="ja-JP" altLang="en-US" sz="1200" dirty="0" smtClean="0">
                <a:solidFill>
                  <a:schemeClr val="tx1"/>
                </a:solidFill>
              </a:rPr>
              <a:t>留学生及び既卒</a:t>
            </a:r>
            <a:r>
              <a:rPr lang="ja-JP" altLang="en-US" sz="1200" dirty="0">
                <a:solidFill>
                  <a:schemeClr val="tx1"/>
                </a:solidFill>
              </a:rPr>
              <a:t>者</a:t>
            </a:r>
            <a:r>
              <a:rPr lang="ja-JP" altLang="en-US" sz="1200" dirty="0" smtClean="0">
                <a:solidFill>
                  <a:schemeClr val="tx1"/>
                </a:solidFill>
              </a:rPr>
              <a:t>（</a:t>
            </a:r>
            <a:r>
              <a:rPr lang="en-US" altLang="ja-JP" sz="1200" dirty="0" smtClean="0">
                <a:solidFill>
                  <a:schemeClr val="tx1"/>
                </a:solidFill>
              </a:rPr>
              <a:t>30</a:t>
            </a:r>
            <a:r>
              <a:rPr lang="ja-JP" altLang="en-US" sz="1200" dirty="0" smtClean="0">
                <a:solidFill>
                  <a:schemeClr val="tx1"/>
                </a:solidFill>
              </a:rPr>
              <a:t>代</a:t>
            </a:r>
            <a:r>
              <a:rPr lang="ja-JP" altLang="en-US" sz="1200" dirty="0">
                <a:solidFill>
                  <a:schemeClr val="tx1"/>
                </a:solidFill>
              </a:rPr>
              <a:t>くらいまでの方</a:t>
            </a:r>
            <a:r>
              <a:rPr lang="ja-JP" altLang="en-US" sz="1200" dirty="0" smtClean="0">
                <a:solidFill>
                  <a:schemeClr val="tx1"/>
                </a:solidFill>
              </a:rPr>
              <a:t>） </a:t>
            </a:r>
            <a:r>
              <a:rPr lang="en-US" altLang="ja-JP" sz="1200" dirty="0" smtClean="0">
                <a:solidFill>
                  <a:schemeClr val="tx1"/>
                </a:solidFill>
              </a:rPr>
              <a:t>※</a:t>
            </a:r>
            <a:r>
              <a:rPr lang="ja-JP" altLang="en-US" sz="1200" dirty="0" smtClean="0">
                <a:solidFill>
                  <a:schemeClr val="tx1"/>
                </a:solidFill>
              </a:rPr>
              <a:t>例年</a:t>
            </a:r>
            <a:r>
              <a:rPr lang="en-US" altLang="ja-JP" sz="1200" dirty="0" smtClean="0">
                <a:solidFill>
                  <a:schemeClr val="tx1"/>
                </a:solidFill>
              </a:rPr>
              <a:t>500</a:t>
            </a:r>
            <a:r>
              <a:rPr lang="ja-JP" altLang="en-US" sz="1200" dirty="0" smtClean="0">
                <a:solidFill>
                  <a:schemeClr val="tx1"/>
                </a:solidFill>
              </a:rPr>
              <a:t>名程度参加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pPr>
              <a:spcBef>
                <a:spcPts val="300"/>
              </a:spcBef>
            </a:pPr>
            <a:r>
              <a:rPr lang="ja-JP" altLang="en-US" sz="1200" dirty="0" smtClean="0">
                <a:solidFill>
                  <a:schemeClr val="tx1"/>
                </a:solidFill>
              </a:rPr>
              <a:t>出</a:t>
            </a:r>
            <a:r>
              <a:rPr lang="ja-JP" altLang="en-US" sz="1200" dirty="0">
                <a:solidFill>
                  <a:schemeClr val="tx1"/>
                </a:solidFill>
              </a:rPr>
              <a:t>　 </a:t>
            </a:r>
            <a:r>
              <a:rPr lang="ja-JP" altLang="en-US" sz="1200" dirty="0" smtClean="0">
                <a:solidFill>
                  <a:schemeClr val="tx1"/>
                </a:solidFill>
              </a:rPr>
              <a:t> 展  　料 ：　</a:t>
            </a:r>
            <a:r>
              <a:rPr lang="en-US" altLang="ja-JP" sz="1200" dirty="0" smtClean="0">
                <a:solidFill>
                  <a:schemeClr val="tx1"/>
                </a:solidFill>
              </a:rPr>
              <a:t>1</a:t>
            </a:r>
            <a:r>
              <a:rPr lang="ja-JP" altLang="en-US" sz="1200" dirty="0" smtClean="0">
                <a:solidFill>
                  <a:schemeClr val="tx1"/>
                </a:solidFill>
              </a:rPr>
              <a:t>万</a:t>
            </a:r>
            <a:r>
              <a:rPr lang="en-US" altLang="ja-JP" sz="1200" dirty="0" smtClean="0">
                <a:solidFill>
                  <a:schemeClr val="tx1"/>
                </a:solidFill>
              </a:rPr>
              <a:t>5</a:t>
            </a:r>
            <a:r>
              <a:rPr lang="ja-JP" altLang="en-US" sz="1200" dirty="0" smtClean="0">
                <a:solidFill>
                  <a:schemeClr val="tx1"/>
                </a:solidFill>
              </a:rPr>
              <a:t>千円（税込）</a:t>
            </a:r>
            <a:endParaRPr lang="en-US" altLang="ja-JP" sz="900" dirty="0" smtClean="0">
              <a:solidFill>
                <a:schemeClr val="tx1"/>
              </a:solidFill>
            </a:endParaRPr>
          </a:p>
          <a:p>
            <a:pPr>
              <a:spcBef>
                <a:spcPts val="300"/>
              </a:spcBef>
            </a:pPr>
            <a:r>
              <a:rPr lang="ja-JP" altLang="en-US" sz="1200" dirty="0" smtClean="0">
                <a:solidFill>
                  <a:schemeClr val="tx1"/>
                </a:solidFill>
              </a:rPr>
              <a:t>締</a:t>
            </a:r>
            <a:r>
              <a:rPr lang="ja-JP" altLang="en-US" sz="1200" dirty="0">
                <a:solidFill>
                  <a:schemeClr val="tx1"/>
                </a:solidFill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</a:rPr>
              <a:t>　　　　切 ：　</a:t>
            </a:r>
            <a:r>
              <a:rPr lang="en-US" altLang="ja-JP" sz="1200" dirty="0" smtClean="0">
                <a:solidFill>
                  <a:schemeClr val="tx1"/>
                </a:solidFill>
              </a:rPr>
              <a:t>2021</a:t>
            </a:r>
            <a:r>
              <a:rPr lang="ja-JP" altLang="en-US" sz="1200" dirty="0" smtClean="0">
                <a:solidFill>
                  <a:schemeClr val="tx1"/>
                </a:solidFill>
              </a:rPr>
              <a:t>年</a:t>
            </a:r>
            <a:r>
              <a:rPr lang="en-US" altLang="ja-JP" sz="1200" dirty="0">
                <a:solidFill>
                  <a:schemeClr val="tx1"/>
                </a:solidFill>
              </a:rPr>
              <a:t>4</a:t>
            </a:r>
            <a:r>
              <a:rPr lang="ja-JP" altLang="en-US" sz="1200" dirty="0" smtClean="0">
                <a:solidFill>
                  <a:schemeClr val="tx1"/>
                </a:solidFill>
              </a:rPr>
              <a:t>月</a:t>
            </a:r>
            <a:r>
              <a:rPr lang="en-US" altLang="ja-JP" sz="1200" dirty="0" smtClean="0">
                <a:solidFill>
                  <a:schemeClr val="tx1"/>
                </a:solidFill>
              </a:rPr>
              <a:t>16</a:t>
            </a:r>
            <a:r>
              <a:rPr lang="ja-JP" altLang="en-US" sz="1200" dirty="0" smtClean="0">
                <a:solidFill>
                  <a:schemeClr val="tx1"/>
                </a:solidFill>
              </a:rPr>
              <a:t>日</a:t>
            </a:r>
            <a:r>
              <a:rPr lang="ja-JP" altLang="en-US" sz="1200" dirty="0" smtClean="0">
                <a:solidFill>
                  <a:schemeClr val="tx1"/>
                </a:solidFill>
              </a:rPr>
              <a:t>（金）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pPr>
              <a:spcBef>
                <a:spcPts val="300"/>
              </a:spcBef>
            </a:pPr>
            <a:r>
              <a:rPr lang="ja-JP" altLang="en-US" sz="900" dirty="0">
                <a:solidFill>
                  <a:schemeClr val="tx1"/>
                </a:solidFill>
              </a:rPr>
              <a:t>　</a:t>
            </a:r>
            <a:r>
              <a:rPr lang="ja-JP" altLang="en-US" sz="900" dirty="0" smtClean="0">
                <a:solidFill>
                  <a:schemeClr val="tx1"/>
                </a:solidFill>
              </a:rPr>
              <a:t>　　　　　　　　　　 　　</a:t>
            </a:r>
            <a:r>
              <a:rPr lang="en-US" altLang="ja-JP" sz="900" dirty="0" smtClean="0">
                <a:solidFill>
                  <a:schemeClr val="tx1"/>
                </a:solidFill>
              </a:rPr>
              <a:t>※</a:t>
            </a:r>
            <a:r>
              <a:rPr lang="ja-JP" altLang="en-US" sz="900" dirty="0" smtClean="0">
                <a:solidFill>
                  <a:schemeClr val="tx1"/>
                </a:solidFill>
              </a:rPr>
              <a:t>お申込み</a:t>
            </a:r>
            <a:r>
              <a:rPr lang="ja-JP" altLang="en-US" sz="900" dirty="0">
                <a:solidFill>
                  <a:schemeClr val="tx1"/>
                </a:solidFill>
              </a:rPr>
              <a:t>多数の場合</a:t>
            </a:r>
            <a:r>
              <a:rPr lang="ja-JP" altLang="en-US" sz="900" dirty="0" smtClean="0">
                <a:solidFill>
                  <a:schemeClr val="tx1"/>
                </a:solidFill>
              </a:rPr>
              <a:t>は、お断りすることがあります</a:t>
            </a:r>
            <a:r>
              <a:rPr lang="ja-JP" altLang="en-US" sz="900" dirty="0">
                <a:solidFill>
                  <a:schemeClr val="tx1"/>
                </a:solidFill>
              </a:rPr>
              <a:t>。</a:t>
            </a:r>
            <a:endParaRPr lang="en-US" altLang="ja-JP" sz="900" dirty="0" smtClean="0">
              <a:solidFill>
                <a:schemeClr val="tx1"/>
              </a:solidFill>
            </a:endParaRPr>
          </a:p>
          <a:p>
            <a:pPr>
              <a:spcBef>
                <a:spcPts val="300"/>
              </a:spcBef>
            </a:pPr>
            <a:r>
              <a:rPr lang="ja-JP" altLang="en-US" sz="900" dirty="0">
                <a:solidFill>
                  <a:schemeClr val="tx1"/>
                </a:solidFill>
              </a:rPr>
              <a:t>　</a:t>
            </a:r>
            <a:r>
              <a:rPr lang="ja-JP" altLang="en-US" sz="900" dirty="0" smtClean="0">
                <a:solidFill>
                  <a:schemeClr val="tx1"/>
                </a:solidFill>
              </a:rPr>
              <a:t>　　　　　　　　　　　　 </a:t>
            </a:r>
            <a:r>
              <a:rPr lang="en-US" altLang="ja-JP" sz="900" dirty="0" smtClean="0">
                <a:solidFill>
                  <a:schemeClr val="tx1"/>
                </a:solidFill>
              </a:rPr>
              <a:t>※</a:t>
            </a:r>
            <a:r>
              <a:rPr lang="ja-JP" altLang="en-US" sz="900" dirty="0" smtClean="0">
                <a:solidFill>
                  <a:schemeClr val="tx1"/>
                </a:solidFill>
              </a:rPr>
              <a:t>お申し込み後、</a:t>
            </a:r>
            <a:r>
              <a:rPr lang="en-US" altLang="ja-JP" sz="900" dirty="0" smtClean="0">
                <a:solidFill>
                  <a:schemeClr val="tx1"/>
                </a:solidFill>
              </a:rPr>
              <a:t>5/7</a:t>
            </a:r>
            <a:r>
              <a:rPr lang="ja-JP" altLang="en-US" sz="900" dirty="0" smtClean="0">
                <a:solidFill>
                  <a:schemeClr val="tx1"/>
                </a:solidFill>
              </a:rPr>
              <a:t>（</a:t>
            </a:r>
            <a:r>
              <a:rPr lang="ja-JP" altLang="en-US" sz="900" dirty="0">
                <a:solidFill>
                  <a:schemeClr val="tx1"/>
                </a:solidFill>
              </a:rPr>
              <a:t>金</a:t>
            </a:r>
            <a:r>
              <a:rPr lang="ja-JP" altLang="en-US" sz="900" dirty="0" smtClean="0">
                <a:solidFill>
                  <a:schemeClr val="tx1"/>
                </a:solidFill>
              </a:rPr>
              <a:t>）以降のキャンセルについては、出展料（全額）がかかります。</a:t>
            </a:r>
            <a:endParaRPr lang="en-US" altLang="ja-JP" sz="900" dirty="0" smtClean="0">
              <a:solidFill>
                <a:schemeClr val="tx1"/>
              </a:solidFill>
            </a:endParaRPr>
          </a:p>
          <a:p>
            <a:pPr>
              <a:spcBef>
                <a:spcPts val="300"/>
              </a:spcBef>
            </a:pPr>
            <a:r>
              <a:rPr lang="ja-JP" altLang="en-US" sz="1200" dirty="0" smtClean="0">
                <a:solidFill>
                  <a:schemeClr val="tx1"/>
                </a:solidFill>
              </a:rPr>
              <a:t>主　　　　　催 ：　神戸市</a:t>
            </a:r>
            <a:r>
              <a:rPr lang="ja-JP" altLang="en-US" sz="1200" dirty="0">
                <a:solidFill>
                  <a:schemeClr val="tx1"/>
                </a:solidFill>
              </a:rPr>
              <a:t>、</a:t>
            </a:r>
            <a:r>
              <a:rPr lang="ja-JP" altLang="en-US" sz="1200" dirty="0" smtClean="0">
                <a:solidFill>
                  <a:schemeClr val="tx1"/>
                </a:solidFill>
              </a:rPr>
              <a:t>ひょうご・神戸国際ビジネススクエア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pPr>
              <a:spcBef>
                <a:spcPts val="300"/>
              </a:spcBef>
            </a:pPr>
            <a:r>
              <a:rPr lang="ja-JP" altLang="en-US" sz="1200" dirty="0" smtClean="0">
                <a:solidFill>
                  <a:schemeClr val="tx1"/>
                </a:solidFill>
              </a:rPr>
              <a:t>共</a:t>
            </a:r>
            <a:r>
              <a:rPr lang="ja-JP" altLang="en-US" sz="1200" dirty="0">
                <a:solidFill>
                  <a:schemeClr val="tx1"/>
                </a:solidFill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</a:rPr>
              <a:t>　　　　催 ：　</a:t>
            </a:r>
            <a:r>
              <a:rPr lang="ja-JP" altLang="en-US" sz="1200" dirty="0">
                <a:solidFill>
                  <a:schemeClr val="tx1"/>
                </a:solidFill>
              </a:rPr>
              <a:t>神戸商工</a:t>
            </a:r>
            <a:r>
              <a:rPr lang="ja-JP" altLang="en-US" sz="1200" dirty="0" smtClean="0">
                <a:solidFill>
                  <a:schemeClr val="tx1"/>
                </a:solidFill>
              </a:rPr>
              <a:t>会議所、（一社）大学コンソーシアムひょうご神戸ほか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pPr>
              <a:spcBef>
                <a:spcPts val="300"/>
              </a:spcBef>
            </a:pPr>
            <a:r>
              <a:rPr lang="ja-JP" altLang="en-US" sz="1200" dirty="0" smtClean="0">
                <a:solidFill>
                  <a:schemeClr val="tx1"/>
                </a:solidFill>
              </a:rPr>
              <a:t>問  合  せ 先  ：</a:t>
            </a:r>
            <a:r>
              <a:rPr lang="ja-JP" altLang="en-US" sz="1200" dirty="0">
                <a:solidFill>
                  <a:schemeClr val="tx1"/>
                </a:solidFill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</a:rPr>
              <a:t>神戸市海外ビジネスセンター（神戸市経済観光局）　</a:t>
            </a:r>
            <a:r>
              <a:rPr lang="ja-JP" altLang="en-US" sz="1050" dirty="0" smtClean="0">
                <a:solidFill>
                  <a:schemeClr val="tx1"/>
                </a:solidFill>
              </a:rPr>
              <a:t>担当：</a:t>
            </a:r>
            <a:r>
              <a:rPr lang="ja-JP" altLang="en-US" sz="1050" dirty="0">
                <a:solidFill>
                  <a:schemeClr val="tx1"/>
                </a:solidFill>
              </a:rPr>
              <a:t>中村</a:t>
            </a:r>
            <a:r>
              <a:rPr lang="ja-JP" altLang="en-US" sz="1050" dirty="0" smtClean="0">
                <a:solidFill>
                  <a:schemeClr val="tx1"/>
                </a:solidFill>
              </a:rPr>
              <a:t>、</a:t>
            </a:r>
            <a:r>
              <a:rPr lang="ja-JP" altLang="en-US" sz="1050" dirty="0">
                <a:solidFill>
                  <a:schemeClr val="tx1"/>
                </a:solidFill>
              </a:rPr>
              <a:t>山田</a:t>
            </a:r>
            <a:endParaRPr lang="en-US" altLang="ja-JP" sz="1050" dirty="0" smtClean="0">
              <a:solidFill>
                <a:schemeClr val="tx1"/>
              </a:solidFill>
            </a:endParaRPr>
          </a:p>
          <a:p>
            <a:r>
              <a:rPr lang="ja-JP" altLang="en-US" sz="1200" dirty="0">
                <a:solidFill>
                  <a:schemeClr val="tx1"/>
                </a:solidFill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</a:rPr>
              <a:t>　　　　　　　　　　</a:t>
            </a:r>
            <a:r>
              <a:rPr lang="ja-JP" altLang="en-US" sz="1200" dirty="0" smtClean="0">
                <a:solidFill>
                  <a:schemeClr val="tx1"/>
                </a:solidFill>
                <a:latin typeface="Calibri" pitchFamily="34" charset="0"/>
              </a:rPr>
              <a:t>ＴＥＬ：</a:t>
            </a:r>
            <a:r>
              <a:rPr lang="en-US" altLang="ja-JP" sz="1200" dirty="0">
                <a:solidFill>
                  <a:schemeClr val="tx1"/>
                </a:solidFill>
                <a:latin typeface="Calibri" pitchFamily="34" charset="0"/>
              </a:rPr>
              <a:t>078</a:t>
            </a:r>
            <a:r>
              <a:rPr lang="ja-JP" altLang="en-US" sz="1200" dirty="0" smtClean="0">
                <a:solidFill>
                  <a:schemeClr val="tx1"/>
                </a:solidFill>
                <a:latin typeface="Calibri" pitchFamily="34" charset="0"/>
              </a:rPr>
              <a:t>－</a:t>
            </a:r>
            <a:r>
              <a:rPr lang="en-US" altLang="ja-JP" sz="1200" dirty="0" smtClean="0">
                <a:solidFill>
                  <a:schemeClr val="tx1"/>
                </a:solidFill>
                <a:latin typeface="Calibri" pitchFamily="34" charset="0"/>
              </a:rPr>
              <a:t>231</a:t>
            </a:r>
            <a:r>
              <a:rPr lang="ja-JP" altLang="en-US" sz="1200" dirty="0" smtClean="0">
                <a:solidFill>
                  <a:schemeClr val="tx1"/>
                </a:solidFill>
                <a:latin typeface="Calibri" pitchFamily="34" charset="0"/>
              </a:rPr>
              <a:t>－</a:t>
            </a:r>
            <a:r>
              <a:rPr lang="en-US" altLang="ja-JP" sz="1200" dirty="0" smtClean="0">
                <a:solidFill>
                  <a:schemeClr val="tx1"/>
                </a:solidFill>
                <a:latin typeface="Calibri" pitchFamily="34" charset="0"/>
              </a:rPr>
              <a:t>0222</a:t>
            </a:r>
            <a:r>
              <a:rPr lang="ja-JP" altLang="en-US" sz="1200" dirty="0" smtClean="0">
                <a:solidFill>
                  <a:schemeClr val="tx1"/>
                </a:solidFill>
                <a:latin typeface="Calibri" pitchFamily="34" charset="0"/>
              </a:rPr>
              <a:t>　／　ＦＡＸ：</a:t>
            </a:r>
            <a:r>
              <a:rPr lang="en-US" altLang="ja-JP" sz="1200" dirty="0">
                <a:solidFill>
                  <a:schemeClr val="tx1"/>
                </a:solidFill>
                <a:latin typeface="Calibri" pitchFamily="34" charset="0"/>
              </a:rPr>
              <a:t>078</a:t>
            </a:r>
            <a:r>
              <a:rPr lang="ja-JP" altLang="en-US" sz="1200" dirty="0" smtClean="0">
                <a:solidFill>
                  <a:schemeClr val="tx1"/>
                </a:solidFill>
                <a:latin typeface="Calibri" pitchFamily="34" charset="0"/>
              </a:rPr>
              <a:t>－</a:t>
            </a:r>
            <a:r>
              <a:rPr lang="en-US" altLang="ja-JP" sz="1200" dirty="0" smtClean="0">
                <a:solidFill>
                  <a:schemeClr val="tx1"/>
                </a:solidFill>
                <a:latin typeface="Calibri" pitchFamily="34" charset="0"/>
              </a:rPr>
              <a:t>231</a:t>
            </a:r>
            <a:r>
              <a:rPr lang="ja-JP" altLang="en-US" sz="1200" dirty="0" smtClean="0">
                <a:solidFill>
                  <a:schemeClr val="tx1"/>
                </a:solidFill>
                <a:latin typeface="Calibri" pitchFamily="34" charset="0"/>
              </a:rPr>
              <a:t>－</a:t>
            </a:r>
            <a:r>
              <a:rPr lang="en-US" altLang="ja-JP" sz="1200" dirty="0" smtClean="0">
                <a:solidFill>
                  <a:schemeClr val="tx1"/>
                </a:solidFill>
                <a:latin typeface="Calibri" pitchFamily="34" charset="0"/>
              </a:rPr>
              <a:t>0256</a:t>
            </a:r>
            <a:endParaRPr lang="en-US" altLang="ja-JP" sz="1200" dirty="0">
              <a:solidFill>
                <a:schemeClr val="tx1"/>
              </a:solidFill>
            </a:endParaRPr>
          </a:p>
          <a:p>
            <a:pPr>
              <a:spcBef>
                <a:spcPts val="300"/>
              </a:spcBef>
            </a:pPr>
            <a:r>
              <a:rPr lang="ja-JP" altLang="en-US" sz="1200" dirty="0" smtClean="0">
                <a:solidFill>
                  <a:schemeClr val="tx1"/>
                </a:solidFill>
              </a:rPr>
              <a:t>プログラム内容：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pPr>
              <a:spcBef>
                <a:spcPts val="300"/>
              </a:spcBef>
            </a:pPr>
            <a:r>
              <a:rPr lang="ja-JP" altLang="en-US" sz="1200" dirty="0">
                <a:solidFill>
                  <a:schemeClr val="tx1"/>
                </a:solidFill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</a:rPr>
              <a:t>　①　参加企業による説明ブース　　　　　  　　　　　②　面接ブース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pPr>
              <a:spcBef>
                <a:spcPts val="300"/>
              </a:spcBef>
            </a:pPr>
            <a:r>
              <a:rPr lang="ja-JP" altLang="en-US" sz="1200" dirty="0">
                <a:solidFill>
                  <a:schemeClr val="tx1"/>
                </a:solidFill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</a:rPr>
              <a:t>　③　留学生向け相談コーナー（在留資格等）　　　④　留学生向け就活セミナー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pPr>
              <a:spcBef>
                <a:spcPts val="300"/>
              </a:spcBef>
            </a:pPr>
            <a:endParaRPr lang="en-US" altLang="ja-JP" sz="1200" dirty="0">
              <a:solidFill>
                <a:schemeClr val="tx1"/>
              </a:solidFill>
            </a:endParaRPr>
          </a:p>
          <a:p>
            <a:endParaRPr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87275" y="2131564"/>
            <a:ext cx="6434137" cy="253916"/>
          </a:xfrm>
          <a:prstGeom prst="rect">
            <a:avLst/>
          </a:prstGeom>
          <a:noFill/>
          <a:ln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ja-JP" sz="1050" dirty="0" smtClean="0"/>
              <a:t>日本</a:t>
            </a:r>
            <a:r>
              <a:rPr lang="ja-JP" altLang="ja-JP" sz="1050" dirty="0"/>
              <a:t>での就職を希望</a:t>
            </a:r>
            <a:r>
              <a:rPr lang="ja-JP" altLang="ja-JP" sz="1050" dirty="0" smtClean="0"/>
              <a:t>する</a:t>
            </a:r>
            <a:r>
              <a:rPr lang="ja-JP" altLang="en-US" sz="1050" dirty="0" smtClean="0"/>
              <a:t>外国人</a:t>
            </a:r>
            <a:r>
              <a:rPr lang="ja-JP" altLang="ja-JP" sz="1050" dirty="0" smtClean="0"/>
              <a:t>と、</a:t>
            </a:r>
            <a:r>
              <a:rPr lang="ja-JP" altLang="en-US" sz="1050" dirty="0" smtClean="0"/>
              <a:t>地元</a:t>
            </a:r>
            <a:r>
              <a:rPr lang="ja-JP" altLang="ja-JP" sz="1050" dirty="0" smtClean="0"/>
              <a:t>企業との</a:t>
            </a:r>
            <a:r>
              <a:rPr lang="ja-JP" altLang="en-US" sz="1050" dirty="0" smtClean="0"/>
              <a:t>合同</a:t>
            </a:r>
            <a:r>
              <a:rPr lang="ja-JP" altLang="ja-JP" sz="1050" dirty="0" smtClean="0"/>
              <a:t>企業</a:t>
            </a:r>
            <a:r>
              <a:rPr lang="ja-JP" altLang="en-US" sz="1050" dirty="0" smtClean="0"/>
              <a:t>就職</a:t>
            </a:r>
            <a:r>
              <a:rPr lang="ja-JP" altLang="ja-JP" sz="1050" dirty="0" smtClean="0"/>
              <a:t>説明会を開催</a:t>
            </a:r>
            <a:r>
              <a:rPr lang="ja-JP" altLang="en-US" sz="1050" dirty="0" smtClean="0"/>
              <a:t>し、採用の機会を提供致します。</a:t>
            </a:r>
            <a:endParaRPr lang="en-US" altLang="ja-JP" sz="1050" dirty="0"/>
          </a:p>
        </p:txBody>
      </p:sp>
      <p:pic>
        <p:nvPicPr>
          <p:cNvPr id="14343" name="Picture 2" descr="\\LS210D3F2\share\庶務事務\印刷物（リーフレット・ロゴ等）\デザイン都市ロゴ\街並みライン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9670903"/>
            <a:ext cx="6889750" cy="38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テキスト ボックス 5"/>
          <p:cNvSpPr txBox="1"/>
          <p:nvPr/>
        </p:nvSpPr>
        <p:spPr>
          <a:xfrm>
            <a:off x="248604" y="6480473"/>
            <a:ext cx="5169535" cy="1187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</a:pPr>
            <a:r>
              <a:rPr lang="ja-JP" altLang="en-US" sz="1200" dirty="0" smtClean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◆昨年度</a:t>
            </a:r>
            <a:r>
              <a:rPr lang="ja-JP" altLang="en-US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実績（参考）</a:t>
            </a:r>
            <a:endParaRPr lang="en-US" altLang="ja-JP" sz="1200" dirty="0">
              <a:solidFill>
                <a:srgbClr val="000000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>
              <a:spcBef>
                <a:spcPts val="300"/>
              </a:spcBef>
            </a:pPr>
            <a:r>
              <a:rPr lang="ja-JP" altLang="en-US" sz="1200" dirty="0" smtClean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日　　　時　： </a:t>
            </a:r>
            <a:r>
              <a:rPr lang="ja-JP" altLang="en-US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令和２年６月</a:t>
            </a:r>
            <a:r>
              <a:rPr lang="en-US" altLang="ja-JP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24</a:t>
            </a:r>
            <a:r>
              <a:rPr lang="ja-JP" altLang="en-US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日</a:t>
            </a:r>
            <a:r>
              <a:rPr lang="en-US" altLang="ja-JP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(</a:t>
            </a:r>
            <a:r>
              <a:rPr lang="ja-JP" altLang="en-US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水</a:t>
            </a:r>
            <a:r>
              <a:rPr lang="en-US" altLang="ja-JP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)</a:t>
            </a:r>
            <a:r>
              <a:rPr lang="ja-JP" altLang="en-US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・</a:t>
            </a:r>
            <a:r>
              <a:rPr lang="en-US" altLang="ja-JP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25</a:t>
            </a:r>
            <a:r>
              <a:rPr lang="ja-JP" altLang="en-US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日</a:t>
            </a:r>
            <a:r>
              <a:rPr lang="en-US" altLang="ja-JP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(</a:t>
            </a:r>
            <a:r>
              <a:rPr lang="ja-JP" altLang="en-US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木</a:t>
            </a:r>
            <a:r>
              <a:rPr lang="en-US" altLang="ja-JP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)</a:t>
            </a:r>
            <a:r>
              <a:rPr lang="ja-JP" altLang="en-US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</a:p>
          <a:p>
            <a:pPr>
              <a:spcBef>
                <a:spcPts val="300"/>
              </a:spcBef>
            </a:pPr>
            <a:r>
              <a:rPr lang="ja-JP" altLang="en-US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en-US" sz="1200" dirty="0" smtClean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開催方法　： </a:t>
            </a:r>
            <a:r>
              <a:rPr lang="en-US" altLang="ja-JP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WEB</a:t>
            </a:r>
            <a:r>
              <a:rPr lang="ja-JP" altLang="en-US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方式（「</a:t>
            </a:r>
            <a:r>
              <a:rPr lang="en-US" altLang="ja-JP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Zoom</a:t>
            </a:r>
            <a:r>
              <a:rPr lang="ja-JP" altLang="en-US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」を使用し、オンラインで実施）</a:t>
            </a:r>
          </a:p>
          <a:p>
            <a:pPr>
              <a:spcBef>
                <a:spcPts val="300"/>
              </a:spcBef>
            </a:pPr>
            <a:r>
              <a:rPr lang="ja-JP" altLang="en-US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en-US" sz="1200" dirty="0" smtClean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参加企業数　： </a:t>
            </a:r>
            <a:r>
              <a:rPr lang="en-US" altLang="ja-JP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20</a:t>
            </a:r>
            <a:r>
              <a:rPr lang="ja-JP" altLang="en-US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社</a:t>
            </a:r>
          </a:p>
          <a:p>
            <a:pPr>
              <a:spcBef>
                <a:spcPts val="300"/>
              </a:spcBef>
            </a:pPr>
            <a:r>
              <a:rPr lang="ja-JP" altLang="en-US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en-US" sz="1200" dirty="0" smtClean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参加学生数　： </a:t>
            </a:r>
            <a:r>
              <a:rPr lang="en-US" altLang="ja-JP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510</a:t>
            </a:r>
            <a:r>
              <a:rPr lang="ja-JP" altLang="en-US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名（</a:t>
            </a:r>
            <a:r>
              <a:rPr lang="en-US" altLang="ja-JP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35</a:t>
            </a:r>
            <a:r>
              <a:rPr lang="ja-JP" altLang="en-US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か国・地域）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4624" y="1052026"/>
            <a:ext cx="6433199" cy="850548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b="1" u="sng" dirty="0" smtClean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Fill>
                  <a:solidFill>
                    <a:srgbClr val="00B050"/>
                  </a:solidFill>
                </a:uFill>
              </a:rPr>
              <a:t>外国人留学生</a:t>
            </a:r>
            <a:r>
              <a:rPr lang="ja-JP" altLang="en-US" sz="2400" b="1" u="sng" dirty="0" smtClean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Fill>
                  <a:solidFill>
                    <a:srgbClr val="00B050"/>
                  </a:solidFill>
                </a:uFill>
              </a:rPr>
              <a:t>のための</a:t>
            </a:r>
            <a:r>
              <a:rPr lang="en-US" altLang="ja-JP" sz="2400" b="1" u="sng" dirty="0" smtClean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Fill>
                  <a:solidFill>
                    <a:srgbClr val="00B050"/>
                  </a:solidFill>
                </a:uFill>
              </a:rPr>
              <a:t/>
            </a:r>
            <a:br>
              <a:rPr lang="en-US" altLang="ja-JP" sz="2400" b="1" u="sng" dirty="0" smtClean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Fill>
                  <a:solidFill>
                    <a:srgbClr val="00B050"/>
                  </a:solidFill>
                </a:uFill>
              </a:rPr>
            </a:br>
            <a:r>
              <a:rPr lang="ja-JP" altLang="en-US" b="1" u="sng" dirty="0" smtClean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Fill>
                  <a:solidFill>
                    <a:srgbClr val="00B050"/>
                  </a:solidFill>
                </a:uFill>
              </a:rPr>
              <a:t>合同企業就職説明会</a:t>
            </a:r>
            <a:r>
              <a:rPr lang="en-US" altLang="ja-JP" sz="1800" dirty="0" smtClean="0">
                <a:solidFill>
                  <a:srgbClr val="00B050"/>
                </a:solidFill>
                <a:uFill>
                  <a:solidFill>
                    <a:srgbClr val="00B050"/>
                  </a:solidFill>
                </a:uFill>
              </a:rPr>
              <a:t/>
            </a:r>
            <a:br>
              <a:rPr lang="en-US" altLang="ja-JP" sz="1800" dirty="0" smtClean="0">
                <a:solidFill>
                  <a:srgbClr val="00B050"/>
                </a:solidFill>
                <a:uFill>
                  <a:solidFill>
                    <a:srgbClr val="00B050"/>
                  </a:solidFill>
                </a:uFill>
              </a:rPr>
            </a:br>
            <a:r>
              <a:rPr lang="ja-JP" altLang="ja-JP" sz="1400" dirty="0" smtClean="0"/>
              <a:t>　</a:t>
            </a:r>
            <a:endParaRPr lang="ja-JP" altLang="en-US" sz="1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ea"/>
              <a:ea typeface="+mn-ea"/>
            </a:endParaRPr>
          </a:p>
        </p:txBody>
      </p:sp>
      <p:sp>
        <p:nvSpPr>
          <p:cNvPr id="14" name="テキスト ボックス 7"/>
          <p:cNvSpPr txBox="1">
            <a:spLocks noChangeArrowheads="1"/>
          </p:cNvSpPr>
          <p:nvPr/>
        </p:nvSpPr>
        <p:spPr bwMode="auto">
          <a:xfrm>
            <a:off x="248604" y="175486"/>
            <a:ext cx="331215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2800" dirty="0" smtClean="0">
                <a:solidFill>
                  <a:srgbClr val="FF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参 加 企 業 募 集 </a:t>
            </a:r>
            <a:endParaRPr lang="ja-JP" altLang="en-US" sz="2800" dirty="0">
              <a:solidFill>
                <a:srgbClr val="FF000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61248" y="9576816"/>
            <a:ext cx="1073125" cy="398951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18139" y="296156"/>
            <a:ext cx="1203273" cy="276823"/>
          </a:xfrm>
          <a:prstGeom prst="rect">
            <a:avLst/>
          </a:prstGeom>
        </p:spPr>
      </p:pic>
      <p:sp>
        <p:nvSpPr>
          <p:cNvPr id="15" name="テキスト ボックス 14"/>
          <p:cNvSpPr txBox="1"/>
          <p:nvPr/>
        </p:nvSpPr>
        <p:spPr>
          <a:xfrm>
            <a:off x="2875760" y="9395035"/>
            <a:ext cx="137000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</a:pPr>
            <a:r>
              <a:rPr lang="ja-JP" altLang="en-US" sz="900" dirty="0" smtClean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令和元年度の会場風景</a:t>
            </a:r>
            <a:endParaRPr lang="en-US" altLang="ja-JP" sz="900" dirty="0">
              <a:solidFill>
                <a:srgbClr val="000000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0762" y="7688200"/>
            <a:ext cx="2245865" cy="1684399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744" y="7688201"/>
            <a:ext cx="2275779" cy="17068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テキスト ボックス 8"/>
          <p:cNvSpPr txBox="1">
            <a:spLocks noChangeArrowheads="1"/>
          </p:cNvSpPr>
          <p:nvPr/>
        </p:nvSpPr>
        <p:spPr bwMode="auto">
          <a:xfrm>
            <a:off x="232657" y="8933036"/>
            <a:ext cx="5162747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200" b="1" dirty="0">
                <a:solidFill>
                  <a:schemeClr val="tx2"/>
                </a:solidFill>
                <a:latin typeface="Calibri" pitchFamily="34" charset="0"/>
              </a:rPr>
              <a:t>■</a:t>
            </a:r>
            <a:r>
              <a:rPr lang="ja-JP" altLang="en-US" sz="1200" b="1" u="sng" dirty="0">
                <a:solidFill>
                  <a:schemeClr val="tx2"/>
                </a:solidFill>
                <a:latin typeface="Calibri" pitchFamily="34" charset="0"/>
              </a:rPr>
              <a:t>お申込み・問い合わせ先</a:t>
            </a:r>
            <a:r>
              <a:rPr lang="ja-JP" altLang="en-US" sz="1200" b="1" dirty="0">
                <a:solidFill>
                  <a:schemeClr val="tx2"/>
                </a:solidFill>
                <a:latin typeface="Calibri" pitchFamily="34" charset="0"/>
              </a:rPr>
              <a:t>　</a:t>
            </a:r>
            <a:endParaRPr lang="en-US" altLang="ja-JP" sz="1200" b="1" dirty="0">
              <a:solidFill>
                <a:schemeClr val="tx2"/>
              </a:solidFill>
              <a:latin typeface="Calibri" pitchFamily="34" charset="0"/>
            </a:endParaRPr>
          </a:p>
          <a:p>
            <a:r>
              <a:rPr lang="ja-JP" altLang="en-US" sz="1400" b="1" dirty="0">
                <a:latin typeface="Calibri" pitchFamily="34" charset="0"/>
              </a:rPr>
              <a:t>神戸市海外</a:t>
            </a:r>
            <a:r>
              <a:rPr lang="ja-JP" altLang="en-US" sz="1400" b="1" dirty="0" smtClean="0">
                <a:latin typeface="Calibri" pitchFamily="34" charset="0"/>
              </a:rPr>
              <a:t>ビジネスセンター</a:t>
            </a:r>
            <a:r>
              <a:rPr lang="ja-JP" altLang="en-US" sz="1100" b="1" dirty="0" smtClean="0">
                <a:latin typeface="Calibri" pitchFamily="34" charset="0"/>
              </a:rPr>
              <a:t>（</a:t>
            </a:r>
            <a:r>
              <a:rPr lang="ja-JP" altLang="en-US" sz="1100" b="1" dirty="0">
                <a:latin typeface="Calibri" pitchFamily="34" charset="0"/>
              </a:rPr>
              <a:t>藤井</a:t>
            </a:r>
            <a:r>
              <a:rPr lang="ja-JP" altLang="en-US" sz="1100" b="1" dirty="0" smtClean="0">
                <a:latin typeface="Calibri" pitchFamily="34" charset="0"/>
              </a:rPr>
              <a:t>、</a:t>
            </a:r>
            <a:r>
              <a:rPr lang="ja-JP" altLang="en-US" sz="1100" b="1" dirty="0">
                <a:latin typeface="Calibri" pitchFamily="34" charset="0"/>
              </a:rPr>
              <a:t>山田</a:t>
            </a:r>
            <a:r>
              <a:rPr lang="ja-JP" altLang="en-US" sz="1100" b="1" dirty="0" smtClean="0">
                <a:latin typeface="Calibri" pitchFamily="34" charset="0"/>
              </a:rPr>
              <a:t>）</a:t>
            </a:r>
            <a:endParaRPr lang="en-US" altLang="ja-JP" sz="1100" b="1" dirty="0">
              <a:latin typeface="Calibri" pitchFamily="34" charset="0"/>
            </a:endParaRPr>
          </a:p>
          <a:p>
            <a:r>
              <a:rPr lang="ja-JP" altLang="en-US" sz="1400" dirty="0" smtClean="0">
                <a:latin typeface="Calibri" pitchFamily="34" charset="0"/>
              </a:rPr>
              <a:t>（神戸市</a:t>
            </a:r>
            <a:r>
              <a:rPr lang="ja-JP" altLang="en-US" sz="1400" dirty="0">
                <a:latin typeface="Calibri" pitchFamily="34" charset="0"/>
              </a:rPr>
              <a:t>経済</a:t>
            </a:r>
            <a:r>
              <a:rPr lang="ja-JP" altLang="en-US" sz="1400" dirty="0" smtClean="0">
                <a:latin typeface="Calibri" pitchFamily="34" charset="0"/>
              </a:rPr>
              <a:t>観光局経済政策課）</a:t>
            </a:r>
            <a:endParaRPr lang="en-US" altLang="ja-JP" sz="1400" dirty="0">
              <a:latin typeface="Calibri" pitchFamily="34" charset="0"/>
            </a:endParaRPr>
          </a:p>
          <a:p>
            <a:r>
              <a:rPr lang="ja-JP" altLang="en-US" sz="1200" dirty="0">
                <a:latin typeface="Calibri" pitchFamily="34" charset="0"/>
              </a:rPr>
              <a:t>ＴＥＬ　０７８－２３１－０２２２　</a:t>
            </a:r>
            <a:r>
              <a:rPr lang="en-US" altLang="ja-JP" sz="1200" dirty="0" smtClean="0">
                <a:latin typeface="Calibri" pitchFamily="34" charset="0"/>
              </a:rPr>
              <a:t>/</a:t>
            </a:r>
            <a:r>
              <a:rPr lang="ja-JP" altLang="en-US" sz="1200" dirty="0" smtClean="0">
                <a:latin typeface="Calibri" pitchFamily="34" charset="0"/>
              </a:rPr>
              <a:t>　ＦＡＸ</a:t>
            </a:r>
            <a:r>
              <a:rPr lang="ja-JP" altLang="en-US" sz="1200" dirty="0">
                <a:latin typeface="Calibri" pitchFamily="34" charset="0"/>
              </a:rPr>
              <a:t>　０７８－２３１－０２５６</a:t>
            </a: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0" y="97602"/>
            <a:ext cx="6858000" cy="1838808"/>
          </a:xfrm>
          <a:prstGeom prst="rect">
            <a:avLst/>
          </a:prstGeom>
          <a:noFill/>
          <a:ln>
            <a:noFill/>
          </a:ln>
          <a:extLst/>
        </p:spPr>
        <p:txBody>
          <a:bodyPr lIns="91402" tIns="45703" rIns="91402" bIns="190362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754313" algn="l"/>
              </a:tabLst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754313" algn="l"/>
              </a:tabLs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7543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754313" algn="l"/>
              </a:tabLst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754313" algn="l"/>
              </a:tabLst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754313" algn="l"/>
              </a:tabLst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754313" algn="l"/>
              </a:tabLst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754313" algn="l"/>
              </a:tabLst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754313" algn="l"/>
              </a:tabLst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r" fontAlgn="auto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ja-JP" sz="2400" dirty="0">
                <a:solidFill>
                  <a:srgbClr val="000000"/>
                </a:solidFill>
                <a:latin typeface="Century" pitchFamily="18" charset="0"/>
                <a:ea typeface="FGP平成角ｺﾞｼｯｸ体W9" charset="-128"/>
                <a:cs typeface="Times New Roman" pitchFamily="18" charset="0"/>
              </a:rPr>
              <a:t>	</a:t>
            </a:r>
            <a:r>
              <a:rPr lang="ja-JP" altLang="en-US" sz="1000" dirty="0">
                <a:solidFill>
                  <a:srgbClr val="000000"/>
                </a:solidFill>
                <a:latin typeface="Century" pitchFamily="18" charset="0"/>
                <a:ea typeface="HG丸ｺﾞｼｯｸM-PRO" pitchFamily="50" charset="-128"/>
                <a:cs typeface="Times New Roman" pitchFamily="18" charset="0"/>
              </a:rPr>
              <a:t>　</a:t>
            </a:r>
            <a:r>
              <a:rPr lang="ja-JP" altLang="en-US" sz="1000" dirty="0" smtClean="0">
                <a:solidFill>
                  <a:srgbClr val="000000"/>
                </a:solidFill>
                <a:latin typeface="Century" pitchFamily="18" charset="0"/>
                <a:ea typeface="HG丸ｺﾞｼｯｸM-PRO" pitchFamily="50" charset="-128"/>
                <a:cs typeface="Times New Roman" pitchFamily="18" charset="0"/>
              </a:rPr>
              <a:t>　　年</a:t>
            </a:r>
            <a:r>
              <a:rPr lang="ja-JP" altLang="en-US" sz="1000" dirty="0">
                <a:solidFill>
                  <a:srgbClr val="000000"/>
                </a:solidFill>
                <a:latin typeface="Century" pitchFamily="18" charset="0"/>
                <a:ea typeface="HG丸ｺﾞｼｯｸM-PRO" pitchFamily="50" charset="-128"/>
                <a:cs typeface="Times New Roman" pitchFamily="18" charset="0"/>
              </a:rPr>
              <a:t>　　　月　　　</a:t>
            </a:r>
            <a:r>
              <a:rPr lang="ja-JP" altLang="en-US" sz="1000" dirty="0" smtClean="0">
                <a:solidFill>
                  <a:srgbClr val="000000"/>
                </a:solidFill>
                <a:latin typeface="Century" pitchFamily="18" charset="0"/>
                <a:ea typeface="HG丸ｺﾞｼｯｸM-PRO" pitchFamily="50" charset="-128"/>
                <a:cs typeface="Times New Roman" pitchFamily="18" charset="0"/>
              </a:rPr>
              <a:t>日</a:t>
            </a:r>
            <a:endParaRPr lang="en-US" altLang="ja-JP" sz="1000" dirty="0" smtClean="0">
              <a:solidFill>
                <a:srgbClr val="000000"/>
              </a:solidFill>
              <a:latin typeface="Century" pitchFamily="18" charset="0"/>
              <a:ea typeface="HG丸ｺﾞｼｯｸM-PRO" pitchFamily="50" charset="-128"/>
              <a:cs typeface="Times New Roman" pitchFamily="18" charset="0"/>
            </a:endParaRPr>
          </a:p>
          <a:p>
            <a:pPr algn="r" fontAlgn="auto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en-US" altLang="ja-JP" sz="1000" dirty="0">
              <a:solidFill>
                <a:srgbClr val="000000"/>
              </a:solidFill>
              <a:latin typeface="Century" pitchFamily="18" charset="0"/>
              <a:ea typeface="HG丸ｺﾞｼｯｸM-PRO" pitchFamily="50" charset="-128"/>
              <a:cs typeface="Times New Roman" pitchFamily="18" charset="0"/>
            </a:endParaRPr>
          </a:p>
          <a:p>
            <a:pPr algn="ctr" fontAlgn="auto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ja-JP" sz="2000" b="1" u="sng" dirty="0">
                <a:solidFill>
                  <a:srgbClr val="000000"/>
                </a:solidFill>
                <a:latin typeface="HGPｺﾞｼｯｸE" pitchFamily="50" charset="-128"/>
                <a:ea typeface="HGPｺﾞｼｯｸE" pitchFamily="50" charset="-128"/>
                <a:cs typeface="Times New Roman" pitchFamily="18" charset="0"/>
              </a:rPr>
              <a:t>FAX</a:t>
            </a:r>
            <a:r>
              <a:rPr lang="ja-JP" altLang="en-US" sz="2000" b="1" u="sng" dirty="0">
                <a:solidFill>
                  <a:srgbClr val="000000"/>
                </a:solidFill>
                <a:latin typeface="HGPｺﾞｼｯｸE" pitchFamily="50" charset="-128"/>
                <a:ea typeface="HGPｺﾞｼｯｸE" pitchFamily="50" charset="-128"/>
                <a:cs typeface="Times New Roman" pitchFamily="18" charset="0"/>
              </a:rPr>
              <a:t>　</a:t>
            </a:r>
            <a:r>
              <a:rPr lang="ja-JP" altLang="en-US" sz="2000" b="1" u="sng" dirty="0" smtClean="0">
                <a:solidFill>
                  <a:srgbClr val="000000"/>
                </a:solidFill>
                <a:latin typeface="HGPｺﾞｼｯｸE" pitchFamily="50" charset="-128"/>
                <a:ea typeface="HGPｺﾞｼｯｸE" pitchFamily="50" charset="-128"/>
                <a:cs typeface="Times New Roman" pitchFamily="18" charset="0"/>
              </a:rPr>
              <a:t>０７８－２３１－０２５６ </a:t>
            </a:r>
            <a:endParaRPr lang="en-US" altLang="ja-JP" sz="2000" b="1" dirty="0">
              <a:solidFill>
                <a:srgbClr val="000000"/>
              </a:solidFill>
              <a:latin typeface="HGPｺﾞｼｯｸE" pitchFamily="50" charset="-128"/>
              <a:ea typeface="HGPｺﾞｼｯｸE" pitchFamily="50" charset="-128"/>
              <a:cs typeface="Times New Roman" pitchFamily="18" charset="0"/>
            </a:endParaRPr>
          </a:p>
          <a:p>
            <a:pPr algn="ctr" fontAlgn="auto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ja-JP" sz="1800" b="1" dirty="0" smtClean="0">
                <a:solidFill>
                  <a:srgbClr val="000000"/>
                </a:solidFill>
                <a:latin typeface="Century" pitchFamily="18" charset="0"/>
                <a:ea typeface="HG丸ｺﾞｼｯｸM-PRO" pitchFamily="50" charset="-128"/>
                <a:cs typeface="Times New Roman" pitchFamily="18" charset="0"/>
              </a:rPr>
              <a:t>E-mail </a:t>
            </a:r>
            <a:r>
              <a:rPr lang="en-US" altLang="ja-JP" sz="1800" b="1" dirty="0">
                <a:solidFill>
                  <a:srgbClr val="000000"/>
                </a:solidFill>
                <a:latin typeface="Century" pitchFamily="18" charset="0"/>
                <a:ea typeface="HG丸ｺﾞｼｯｸM-PRO" pitchFamily="50" charset="-128"/>
                <a:cs typeface="Times New Roman" pitchFamily="18" charset="0"/>
              </a:rPr>
              <a:t>: </a:t>
            </a:r>
            <a:r>
              <a:rPr lang="en-US" altLang="ja-JP" sz="1800" dirty="0" smtClean="0">
                <a:solidFill>
                  <a:srgbClr val="000000"/>
                </a:solidFill>
                <a:latin typeface="Century" pitchFamily="18" charset="0"/>
                <a:ea typeface="HG丸ｺﾞｼｯｸM-PRO" pitchFamily="50" charset="-128"/>
                <a:cs typeface="Times New Roman" pitchFamily="18" charset="0"/>
              </a:rPr>
              <a:t>asia-biz@office.city.kobe.lg.jp</a:t>
            </a:r>
            <a:endParaRPr lang="en-US" altLang="ja-JP" sz="1800" b="1" dirty="0">
              <a:latin typeface="+mj-ea"/>
            </a:endParaRPr>
          </a:p>
          <a:p>
            <a:pPr algn="ctr" fontAlgn="auto">
              <a:spcBef>
                <a:spcPts val="1200"/>
              </a:spcBef>
              <a:spcAft>
                <a:spcPts val="0"/>
              </a:spcAft>
              <a:buFontTx/>
              <a:buNone/>
              <a:defRPr/>
            </a:pPr>
            <a:r>
              <a:rPr lang="ja-JP" altLang="en-US" sz="1100" b="1" dirty="0">
                <a:latin typeface="+mj-ea"/>
              </a:rPr>
              <a:t>神戸市海外ビジネスセンター　宛　</a:t>
            </a:r>
            <a:r>
              <a:rPr lang="ja-JP" altLang="en-US" sz="1100" b="1" dirty="0" smtClean="0">
                <a:solidFill>
                  <a:srgbClr val="000000"/>
                </a:solidFill>
                <a:latin typeface="Century" pitchFamily="18" charset="0"/>
                <a:ea typeface="HG丸ｺﾞｼｯｸM-PRO" pitchFamily="50" charset="-128"/>
                <a:cs typeface="Times New Roman" pitchFamily="18" charset="0"/>
              </a:rPr>
              <a:t>までＦＡＸ、</a:t>
            </a:r>
            <a:r>
              <a:rPr lang="en-US" altLang="ja-JP" sz="1100" b="1" dirty="0" smtClean="0">
                <a:solidFill>
                  <a:srgbClr val="000000"/>
                </a:solidFill>
                <a:latin typeface="Century" pitchFamily="18" charset="0"/>
                <a:ea typeface="HG丸ｺﾞｼｯｸM-PRO" pitchFamily="50" charset="-128"/>
                <a:cs typeface="Times New Roman" pitchFamily="18" charset="0"/>
              </a:rPr>
              <a:t>E-mail </a:t>
            </a:r>
            <a:r>
              <a:rPr lang="ja-JP" altLang="en-US" sz="1100" b="1" dirty="0" smtClean="0">
                <a:solidFill>
                  <a:srgbClr val="000000"/>
                </a:solidFill>
                <a:latin typeface="Century" pitchFamily="18" charset="0"/>
                <a:ea typeface="HG丸ｺﾞｼｯｸM-PRO" pitchFamily="50" charset="-128"/>
                <a:cs typeface="Times New Roman" pitchFamily="18" charset="0"/>
              </a:rPr>
              <a:t>よりお申込みください。</a:t>
            </a:r>
            <a:endParaRPr lang="en-US" altLang="ja-JP" sz="1100" b="1" dirty="0" smtClean="0">
              <a:solidFill>
                <a:srgbClr val="000000"/>
              </a:solidFill>
              <a:latin typeface="Century" pitchFamily="18" charset="0"/>
              <a:ea typeface="HG丸ｺﾞｼｯｸM-PRO" pitchFamily="50" charset="-128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ja-JP" altLang="en-US" sz="1100" b="1" dirty="0">
                <a:solidFill>
                  <a:srgbClr val="000000"/>
                </a:solidFill>
                <a:latin typeface="Century" pitchFamily="18" charset="0"/>
                <a:ea typeface="HG丸ｺﾞｼｯｸM-PRO" pitchFamily="50" charset="-128"/>
                <a:cs typeface="Times New Roman" pitchFamily="18" charset="0"/>
              </a:rPr>
              <a:t>　（申込み締切</a:t>
            </a:r>
            <a:r>
              <a:rPr lang="ja-JP" altLang="en-US" sz="1100" b="1" dirty="0" smtClean="0">
                <a:solidFill>
                  <a:srgbClr val="000000"/>
                </a:solidFill>
                <a:latin typeface="Century" pitchFamily="18" charset="0"/>
                <a:ea typeface="HG丸ｺﾞｼｯｸM-PRO" pitchFamily="50" charset="-128"/>
                <a:cs typeface="Times New Roman" pitchFamily="18" charset="0"/>
              </a:rPr>
              <a:t>：</a:t>
            </a:r>
            <a:r>
              <a:rPr lang="ja-JP" altLang="en-US" sz="1100" b="1" dirty="0" smtClean="0">
                <a:solidFill>
                  <a:srgbClr val="000000"/>
                </a:solidFill>
                <a:latin typeface="Century" pitchFamily="18" charset="0"/>
                <a:ea typeface="HG丸ｺﾞｼｯｸM-PRO" pitchFamily="50" charset="-128"/>
                <a:cs typeface="Times New Roman" pitchFamily="18" charset="0"/>
              </a:rPr>
              <a:t>２０２１年４月１６日</a:t>
            </a:r>
            <a:r>
              <a:rPr lang="en-US" altLang="ja-JP" sz="1100" b="1" dirty="0" smtClean="0">
                <a:solidFill>
                  <a:srgbClr val="000000"/>
                </a:solidFill>
                <a:latin typeface="Century" pitchFamily="18" charset="0"/>
                <a:ea typeface="HG丸ｺﾞｼｯｸM-PRO" pitchFamily="50" charset="-128"/>
                <a:cs typeface="Times New Roman" pitchFamily="18" charset="0"/>
              </a:rPr>
              <a:t>(</a:t>
            </a:r>
            <a:r>
              <a:rPr lang="ja-JP" altLang="en-US" sz="1100" b="1" dirty="0" smtClean="0">
                <a:solidFill>
                  <a:srgbClr val="000000"/>
                </a:solidFill>
                <a:latin typeface="Century" pitchFamily="18" charset="0"/>
                <a:ea typeface="HG丸ｺﾞｼｯｸM-PRO" pitchFamily="50" charset="-128"/>
                <a:cs typeface="Times New Roman" pitchFamily="18" charset="0"/>
              </a:rPr>
              <a:t>金</a:t>
            </a:r>
            <a:r>
              <a:rPr lang="en-US" altLang="ja-JP" sz="1100" b="1" dirty="0" smtClean="0">
                <a:solidFill>
                  <a:srgbClr val="000000"/>
                </a:solidFill>
                <a:latin typeface="Century" pitchFamily="18" charset="0"/>
                <a:ea typeface="HG丸ｺﾞｼｯｸM-PRO" pitchFamily="50" charset="-128"/>
                <a:cs typeface="Times New Roman" pitchFamily="18" charset="0"/>
              </a:rPr>
              <a:t>)</a:t>
            </a:r>
            <a:r>
              <a:rPr lang="ja-JP" altLang="en-US" sz="1100" b="1" dirty="0" smtClean="0">
                <a:solidFill>
                  <a:srgbClr val="000000"/>
                </a:solidFill>
                <a:latin typeface="Century" pitchFamily="18" charset="0"/>
                <a:ea typeface="HG丸ｺﾞｼｯｸM-PRO" pitchFamily="50" charset="-128"/>
                <a:cs typeface="Times New Roman" pitchFamily="18" charset="0"/>
              </a:rPr>
              <a:t>）</a:t>
            </a:r>
            <a:endParaRPr lang="ja-JP" altLang="en-US" sz="1100" b="1" dirty="0">
              <a:solidFill>
                <a:srgbClr val="000000"/>
              </a:solidFill>
              <a:latin typeface="Century" pitchFamily="18" charset="0"/>
              <a:ea typeface="HG丸ｺﾞｼｯｸM-PRO" pitchFamily="50" charset="-128"/>
              <a:cs typeface="Times New Roman" pitchFamily="18" charset="0"/>
            </a:endParaRPr>
          </a:p>
        </p:txBody>
      </p:sp>
      <p:sp>
        <p:nvSpPr>
          <p:cNvPr id="13" name="Rectangle 37"/>
          <p:cNvSpPr>
            <a:spLocks noChangeArrowheads="1"/>
          </p:cNvSpPr>
          <p:nvPr/>
        </p:nvSpPr>
        <p:spPr bwMode="auto">
          <a:xfrm>
            <a:off x="259556" y="1928839"/>
            <a:ext cx="6338887" cy="376238"/>
          </a:xfrm>
          <a:prstGeom prst="rect">
            <a:avLst/>
          </a:prstGeom>
          <a:pattFill prst="ltVert">
            <a:fgClr>
              <a:srgbClr val="FFFF66"/>
            </a:fgClr>
            <a:bgClr>
              <a:schemeClr val="bg1"/>
            </a:bgClr>
          </a:pattFill>
          <a:ln>
            <a:solidFill>
              <a:schemeClr val="tx2"/>
            </a:solidFill>
            <a:headEnd/>
            <a:tailEnd/>
          </a:ln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82912" tIns="41455" rIns="82912" bIns="41455" anchor="ctr"/>
          <a:lstStyle>
            <a:lvl1pPr algn="l" eaLnBrk="0" hangingPunct="0">
              <a:spcBef>
                <a:spcPct val="20000"/>
              </a:spcBef>
              <a:buChar char="•"/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3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defTabSz="1011238" fontAlgn="auto">
              <a:spcAft>
                <a:spcPts val="0"/>
              </a:spcAft>
              <a:buFontTx/>
              <a:buNone/>
              <a:defRPr/>
            </a:pPr>
            <a:r>
              <a:rPr lang="ja-JP" altLang="en-US" sz="1800" dirty="0" smtClean="0">
                <a:latin typeface="HGP創英角ｺﾞｼｯｸUB" pitchFamily="50" charset="-128"/>
                <a:ea typeface="HGPｺﾞｼｯｸE" pitchFamily="50" charset="-128"/>
              </a:rPr>
              <a:t>外国人留学生のための合同企業就職説明会 参加申込み</a:t>
            </a:r>
            <a:endParaRPr lang="ja-JP" altLang="en-US" sz="1700" dirty="0">
              <a:latin typeface="HGP創英角ｺﾞｼｯｸUB" pitchFamily="50" charset="-128"/>
              <a:ea typeface="HGPｺﾞｼｯｸE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428923" y="2520032"/>
            <a:ext cx="6026844" cy="654023"/>
          </a:xfrm>
          <a:prstGeom prst="rect">
            <a:avLst/>
          </a:prstGeom>
        </p:spPr>
        <p:txBody>
          <a:bodyPr wrap="square" lIns="91437" tIns="45719" rIns="91437" bIns="45719">
            <a:spAutoFit/>
          </a:bodyPr>
          <a:lstStyle/>
          <a:p>
            <a:pPr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n-US" altLang="ja-JP" sz="1050" dirty="0" smtClean="0">
                <a:latin typeface="+mj-ea"/>
                <a:ea typeface="+mj-ea"/>
              </a:rPr>
              <a:t>※</a:t>
            </a:r>
            <a:r>
              <a:rPr lang="ja-JP" altLang="en-US" sz="1050" dirty="0" smtClean="0">
                <a:latin typeface="+mj-ea"/>
                <a:ea typeface="+mj-ea"/>
              </a:rPr>
              <a:t>参加決定後に改めて事務局から連絡致します。参加お申込み多数の場合は、参加決定までお時間を頂くこともありますのでご了承下さい。</a:t>
            </a:r>
            <a:endParaRPr lang="en-US" altLang="ja-JP" sz="1050" dirty="0" smtClean="0">
              <a:latin typeface="+mj-ea"/>
              <a:ea typeface="+mj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ja-JP" sz="1050" dirty="0">
                <a:latin typeface="Calibri" pitchFamily="34" charset="0"/>
              </a:rPr>
              <a:t>※</a:t>
            </a:r>
            <a:r>
              <a:rPr lang="ja-JP" altLang="ja-JP" sz="1050" dirty="0" smtClean="0">
                <a:latin typeface="Calibri" pitchFamily="34" charset="0"/>
              </a:rPr>
              <a:t>ご記入</a:t>
            </a:r>
            <a:r>
              <a:rPr lang="ja-JP" altLang="en-US" sz="1050" dirty="0" smtClean="0">
                <a:latin typeface="Calibri" pitchFamily="34" charset="0"/>
              </a:rPr>
              <a:t>頂</a:t>
            </a:r>
            <a:r>
              <a:rPr lang="ja-JP" altLang="ja-JP" sz="1050" dirty="0" smtClean="0">
                <a:latin typeface="Calibri" pitchFamily="34" charset="0"/>
              </a:rPr>
              <a:t>いた</a:t>
            </a:r>
            <a:r>
              <a:rPr lang="ja-JP" altLang="ja-JP" sz="1050" dirty="0">
                <a:latin typeface="Calibri" pitchFamily="34" charset="0"/>
              </a:rPr>
              <a:t>情報は、当</a:t>
            </a:r>
            <a:r>
              <a:rPr lang="ja-JP" altLang="en-US" sz="1050" dirty="0">
                <a:latin typeface="Calibri" pitchFamily="34" charset="0"/>
              </a:rPr>
              <a:t>センターの</a:t>
            </a:r>
            <a:r>
              <a:rPr lang="ja-JP" altLang="ja-JP" sz="1050" dirty="0">
                <a:latin typeface="Calibri" pitchFamily="34" charset="0"/>
              </a:rPr>
              <a:t>セミナー運営・管理のために利用し、他の目的には</a:t>
            </a:r>
            <a:r>
              <a:rPr lang="ja-JP" altLang="ja-JP" sz="1050" dirty="0" smtClean="0">
                <a:latin typeface="Calibri" pitchFamily="34" charset="0"/>
              </a:rPr>
              <a:t>使用</a:t>
            </a:r>
            <a:r>
              <a:rPr lang="ja-JP" altLang="en-US" sz="1050" dirty="0" smtClean="0">
                <a:latin typeface="Calibri" pitchFamily="34" charset="0"/>
              </a:rPr>
              <a:t>致し</a:t>
            </a:r>
            <a:r>
              <a:rPr lang="ja-JP" altLang="ja-JP" sz="1050" dirty="0" smtClean="0">
                <a:latin typeface="Calibri" pitchFamily="34" charset="0"/>
              </a:rPr>
              <a:t>ません。</a:t>
            </a:r>
            <a:endParaRPr lang="ja-JP" altLang="ja-JP" sz="1050" dirty="0">
              <a:latin typeface="Calibri" pitchFamily="34" charset="0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0170057"/>
              </p:ext>
            </p:extLst>
          </p:nvPr>
        </p:nvGraphicFramePr>
        <p:xfrm>
          <a:off x="260946" y="3600152"/>
          <a:ext cx="6336704" cy="38884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007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359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9919"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住所</a:t>
                      </a:r>
                    </a:p>
                  </a:txBody>
                  <a:tcPr marT="50403" marB="50403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i="1" dirty="0"/>
                        <a:t>〒</a:t>
                      </a:r>
                    </a:p>
                  </a:txBody>
                  <a:tcPr marT="50403" marB="5040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0201"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企業名・団体名</a:t>
                      </a:r>
                    </a:p>
                  </a:txBody>
                  <a:tcPr marT="50403" marB="50403"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T="50403" marB="5040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担当者役職</a:t>
                      </a:r>
                      <a:endParaRPr kumimoji="1" lang="en-US" altLang="ja-JP" sz="1200" dirty="0" smtClean="0"/>
                    </a:p>
                    <a:p>
                      <a:r>
                        <a:rPr kumimoji="1" lang="ja-JP" altLang="en-US" sz="1200" dirty="0" smtClean="0"/>
                        <a:t>お名前①</a:t>
                      </a:r>
                      <a:endParaRPr kumimoji="1" lang="ja-JP" altLang="en-US" sz="1200" dirty="0"/>
                    </a:p>
                  </a:txBody>
                  <a:tcPr marT="50403" marB="50403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　　　　　　　　　　　　　　　　　　　　　　</a:t>
                      </a:r>
                    </a:p>
                  </a:txBody>
                  <a:tcPr marT="50403" marB="5040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担当者役職</a:t>
                      </a:r>
                      <a:endParaRPr kumimoji="1" lang="en-US" altLang="ja-JP" sz="1200" dirty="0" smtClean="0"/>
                    </a:p>
                    <a:p>
                      <a:r>
                        <a:rPr kumimoji="1" lang="ja-JP" altLang="en-US" sz="1200" dirty="0" smtClean="0"/>
                        <a:t>お名前②</a:t>
                      </a:r>
                      <a:endParaRPr kumimoji="1" lang="ja-JP" altLang="en-US" sz="1200" dirty="0"/>
                    </a:p>
                  </a:txBody>
                  <a:tcPr marT="50403" marB="50403"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T="50403" marB="5040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電話・ＦＡＸ</a:t>
                      </a:r>
                    </a:p>
                  </a:txBody>
                  <a:tcPr marT="50403" marB="50403"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T="50403" marB="50403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Ｅ－ｍａｉｌ</a:t>
                      </a:r>
                    </a:p>
                  </a:txBody>
                  <a:tcPr marT="50403" marB="50403"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T="50403" marB="50403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外国人採用実績</a:t>
                      </a:r>
                      <a:endParaRPr kumimoji="1" lang="ja-JP" altLang="en-US" sz="1200" dirty="0"/>
                    </a:p>
                  </a:txBody>
                  <a:tcPr marT="50403" marB="5040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有（　　　名）　　・　　無</a:t>
                      </a:r>
                      <a:endParaRPr kumimoji="1" lang="ja-JP" altLang="en-US" sz="1200" dirty="0"/>
                    </a:p>
                  </a:txBody>
                  <a:tcPr marT="50403" marB="50403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募集職種</a:t>
                      </a:r>
                      <a:endParaRPr kumimoji="1" lang="ja-JP" altLang="en-US" sz="1200" dirty="0"/>
                    </a:p>
                  </a:txBody>
                  <a:tcPr marT="50403" marB="50403"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T="50403" marB="50403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0" name="角丸四角形吹き出し 9"/>
          <p:cNvSpPr/>
          <p:nvPr/>
        </p:nvSpPr>
        <p:spPr>
          <a:xfrm>
            <a:off x="4496025" y="9001287"/>
            <a:ext cx="1805655" cy="503236"/>
          </a:xfrm>
          <a:prstGeom prst="wedgeRoundRectCallout">
            <a:avLst>
              <a:gd name="adj1" fmla="val -60579"/>
              <a:gd name="adj2" fmla="val 4440"/>
              <a:gd name="adj3" fmla="val 16667"/>
            </a:avLst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050" dirty="0">
                <a:solidFill>
                  <a:schemeClr val="tx1"/>
                </a:solidFill>
              </a:rPr>
              <a:t>その他セミナー情報等</a:t>
            </a:r>
            <a:r>
              <a:rPr lang="ja-JP" altLang="en-US" sz="1050" dirty="0" smtClean="0">
                <a:solidFill>
                  <a:schemeClr val="tx1"/>
                </a:solidFill>
              </a:rPr>
              <a:t>は</a:t>
            </a:r>
            <a:endParaRPr lang="en-US" altLang="ja-JP" sz="1050" dirty="0" smtClean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050" dirty="0" smtClean="0">
                <a:solidFill>
                  <a:schemeClr val="tx1"/>
                </a:solidFill>
              </a:rPr>
              <a:t>こちら</a:t>
            </a:r>
            <a:r>
              <a:rPr lang="ja-JP" altLang="en-US" sz="1050" dirty="0">
                <a:solidFill>
                  <a:schemeClr val="tx1"/>
                </a:solidFill>
              </a:rPr>
              <a:t>から確認できます</a:t>
            </a:r>
          </a:p>
        </p:txBody>
      </p:sp>
      <p:pic>
        <p:nvPicPr>
          <p:cNvPr id="16416" name="Picture 3" descr="\\LS210D3F2\share\庶務事務\広報\ホームページＱＲコード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6992" y="8708005"/>
            <a:ext cx="866392" cy="863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正方形/長方形 8"/>
          <p:cNvSpPr/>
          <p:nvPr/>
        </p:nvSpPr>
        <p:spPr>
          <a:xfrm>
            <a:off x="415577" y="7556835"/>
            <a:ext cx="6026844" cy="253914"/>
          </a:xfrm>
          <a:prstGeom prst="rect">
            <a:avLst/>
          </a:prstGeom>
        </p:spPr>
        <p:txBody>
          <a:bodyPr wrap="square" lIns="91437" tIns="45719" rIns="91437" bIns="45719">
            <a:spAutoFit/>
          </a:bodyPr>
          <a:lstStyle/>
          <a:p>
            <a:pPr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n-US" altLang="ja-JP" sz="1050" dirty="0" smtClean="0">
                <a:latin typeface="+mj-ea"/>
                <a:ea typeface="+mj-ea"/>
              </a:rPr>
              <a:t>※</a:t>
            </a:r>
            <a:r>
              <a:rPr lang="ja-JP" altLang="en-US" sz="1050" dirty="0" smtClean="0">
                <a:latin typeface="+mj-ea"/>
                <a:ea typeface="+mj-ea"/>
              </a:rPr>
              <a:t>本事業は、令和３年度神戸市予算の成立を前提としています。</a:t>
            </a:r>
            <a:endParaRPr lang="en-US" altLang="ja-JP" sz="1050" dirty="0" smtClean="0">
              <a:latin typeface="+mj-ea"/>
              <a:ea typeface="+mj-ea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700808" y="8102706"/>
            <a:ext cx="4561705" cy="461663"/>
          </a:xfrm>
          <a:prstGeom prst="rect">
            <a:avLst/>
          </a:prstGeom>
        </p:spPr>
        <p:txBody>
          <a:bodyPr wrap="square" lIns="91437" tIns="45719" rIns="91437" bIns="45719">
            <a:spAutoFit/>
          </a:bodyPr>
          <a:lstStyle/>
          <a:p>
            <a:pPr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n-US" altLang="ja-JP" sz="2400" dirty="0" smtClean="0">
                <a:latin typeface="+mj-ea"/>
                <a:ea typeface="+mj-ea"/>
              </a:rPr>
              <a:t>https://www.kobe-obc.lg.jp</a:t>
            </a:r>
          </a:p>
        </p:txBody>
      </p:sp>
    </p:spTree>
    <p:extLst>
      <p:ext uri="{BB962C8B-B14F-4D97-AF65-F5344CB8AC3E}">
        <p14:creationId xmlns:p14="http://schemas.microsoft.com/office/powerpoint/2010/main" val="42590361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2563</TotalTime>
  <Words>738</Words>
  <Application>Microsoft Office PowerPoint</Application>
  <PresentationFormat>ユーザー設定</PresentationFormat>
  <Paragraphs>58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4" baseType="lpstr">
      <vt:lpstr>FGP平成角ｺﾞｼｯｸ体W9</vt:lpstr>
      <vt:lpstr>HGPｺﾞｼｯｸE</vt:lpstr>
      <vt:lpstr>HGP創英角ｺﾞｼｯｸUB</vt:lpstr>
      <vt:lpstr>HG丸ｺﾞｼｯｸM-PRO</vt:lpstr>
      <vt:lpstr>HG創英角ﾎﾟｯﾌﾟ体</vt:lpstr>
      <vt:lpstr>ＭＳ Ｐゴシック</vt:lpstr>
      <vt:lpstr>ＭＳ Ｐ明朝</vt:lpstr>
      <vt:lpstr>Arial</vt:lpstr>
      <vt:lpstr>Calibri</vt:lpstr>
      <vt:lpstr>Century</vt:lpstr>
      <vt:lpstr>Times New Roman</vt:lpstr>
      <vt:lpstr>Office ​​テーマ</vt:lpstr>
      <vt:lpstr>外国人留学生のための 合同企業就職説明会 　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中小企業のための東南アジア勉強会 ～痛い目にあわないための法務基礎知識～</dc:title>
  <dc:creator>Administrator</dc:creator>
  <cp:lastModifiedBy>山田 有紗</cp:lastModifiedBy>
  <cp:revision>362</cp:revision>
  <cp:lastPrinted>2021-03-11T07:38:46Z</cp:lastPrinted>
  <dcterms:created xsi:type="dcterms:W3CDTF">2014-02-28T06:32:11Z</dcterms:created>
  <dcterms:modified xsi:type="dcterms:W3CDTF">2021-03-25T08:06:18Z</dcterms:modified>
</cp:coreProperties>
</file>