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D4FED2"/>
    <a:srgbClr val="FFFF66"/>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394" autoAdjust="0"/>
  </p:normalViewPr>
  <p:slideViewPr>
    <p:cSldViewPr>
      <p:cViewPr>
        <p:scale>
          <a:sx n="100" d="100"/>
          <a:sy n="100" d="100"/>
        </p:scale>
        <p:origin x="1236" y="-2826"/>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50375" cy="497367"/>
          </a:xfrm>
          <a:prstGeom prst="rect">
            <a:avLst/>
          </a:prstGeom>
        </p:spPr>
        <p:txBody>
          <a:bodyPr vert="horz" lIns="92211" tIns="46106" rIns="92211" bIns="461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2"/>
            <a:ext cx="2950374" cy="497367"/>
          </a:xfrm>
          <a:prstGeom prst="rect">
            <a:avLst/>
          </a:prstGeom>
        </p:spPr>
        <p:txBody>
          <a:bodyPr vert="horz" lIns="92211" tIns="46106" rIns="92211" bIns="46106" rtlCol="0"/>
          <a:lstStyle>
            <a:lvl1pPr algn="r">
              <a:defRPr sz="1200"/>
            </a:lvl1pPr>
          </a:lstStyle>
          <a:p>
            <a:fld id="{0F89EF13-7771-4B8A-9E56-55921ED87A44}" type="datetimeFigureOut">
              <a:rPr kumimoji="1" lang="ja-JP" altLang="en-US" smtClean="0"/>
              <a:pPr/>
              <a:t>2021/4/23</a:t>
            </a:fld>
            <a:endParaRPr kumimoji="1" lang="ja-JP" altLang="en-US"/>
          </a:p>
        </p:txBody>
      </p:sp>
      <p:sp>
        <p:nvSpPr>
          <p:cNvPr id="4" name="スライド イメージ プレースホルダー 3"/>
          <p:cNvSpPr>
            <a:spLocks noGrp="1" noRot="1" noChangeAspect="1"/>
          </p:cNvSpPr>
          <p:nvPr>
            <p:ph type="sldImg" idx="2"/>
          </p:nvPr>
        </p:nvSpPr>
        <p:spPr>
          <a:xfrm>
            <a:off x="2135188" y="744538"/>
            <a:ext cx="2536825" cy="3729037"/>
          </a:xfrm>
          <a:prstGeom prst="rect">
            <a:avLst/>
          </a:prstGeom>
          <a:noFill/>
          <a:ln w="12700">
            <a:solidFill>
              <a:prstClr val="black"/>
            </a:solidFill>
          </a:ln>
        </p:spPr>
        <p:txBody>
          <a:bodyPr vert="horz" lIns="92211" tIns="46106" rIns="92211" bIns="46106" rtlCol="0" anchor="ctr"/>
          <a:lstStyle/>
          <a:p>
            <a:endParaRPr lang="ja-JP" altLang="en-US"/>
          </a:p>
        </p:txBody>
      </p:sp>
      <p:sp>
        <p:nvSpPr>
          <p:cNvPr id="5" name="ノート プレースホルダー 4"/>
          <p:cNvSpPr>
            <a:spLocks noGrp="1"/>
          </p:cNvSpPr>
          <p:nvPr>
            <p:ph type="body" sz="quarter" idx="3"/>
          </p:nvPr>
        </p:nvSpPr>
        <p:spPr>
          <a:xfrm>
            <a:off x="680241" y="4720985"/>
            <a:ext cx="5446723" cy="4473102"/>
          </a:xfrm>
          <a:prstGeom prst="rect">
            <a:avLst/>
          </a:prstGeom>
        </p:spPr>
        <p:txBody>
          <a:bodyPr vert="horz" lIns="92211" tIns="46106" rIns="92211"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372"/>
            <a:ext cx="2950375" cy="497366"/>
          </a:xfrm>
          <a:prstGeom prst="rect">
            <a:avLst/>
          </a:prstGeom>
        </p:spPr>
        <p:txBody>
          <a:bodyPr vert="horz" lIns="92211" tIns="46106" rIns="92211" bIns="461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1" tIns="46106" rIns="92211" bIns="46106" rtlCol="0" anchor="b"/>
          <a:lstStyle>
            <a:lvl1pPr algn="r">
              <a:defRPr sz="1200"/>
            </a:lvl1pPr>
          </a:lstStyle>
          <a:p>
            <a:fld id="{816F0840-9377-4A7D-9405-971A8686CEE6}" type="slidenum">
              <a:rPr kumimoji="1" lang="ja-JP" altLang="en-US" smtClean="0"/>
              <a:pPr/>
              <a:t>‹#›</a:t>
            </a:fld>
            <a:endParaRPr kumimoji="1" lang="ja-JP" altLang="en-US"/>
          </a:p>
        </p:txBody>
      </p:sp>
    </p:spTree>
    <p:extLst>
      <p:ext uri="{BB962C8B-B14F-4D97-AF65-F5344CB8AC3E}">
        <p14:creationId xmlns:p14="http://schemas.microsoft.com/office/powerpoint/2010/main" val="1098209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1</a:t>
            </a:fld>
            <a:endParaRPr kumimoji="1" lang="ja-JP" altLang="en-US"/>
          </a:p>
        </p:txBody>
      </p:sp>
    </p:spTree>
    <p:extLst>
      <p:ext uri="{BB962C8B-B14F-4D97-AF65-F5344CB8AC3E}">
        <p14:creationId xmlns:p14="http://schemas.microsoft.com/office/powerpoint/2010/main" val="3031870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097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69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4"/>
            <a:ext cx="1157288"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39034"/>
            <a:ext cx="3357563"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6265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5958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5"/>
            <a:ext cx="5829300"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272600"/>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3026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2734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96864"/>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96864"/>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26309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6518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7086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59"/>
            <a:ext cx="2256235"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401359"/>
            <a:ext cx="3833813"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109465"/>
            <a:ext cx="2256235"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5709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8"/>
            <a:ext cx="4114800" cy="83305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00722"/>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1"/>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83218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52148"/>
            <a:ext cx="6172200"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343247"/>
            <a:ext cx="160020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3FC00079-0771-4374-A0F8-BBA6C99B7205}" type="datetimeFigureOut">
              <a:rPr kumimoji="1" lang="ja-JP" altLang="en-US" smtClean="0"/>
              <a:pPr/>
              <a:t>2021/4/23</a:t>
            </a:fld>
            <a:endParaRPr kumimoji="1" lang="ja-JP" altLang="en-US"/>
          </a:p>
        </p:txBody>
      </p:sp>
      <p:sp>
        <p:nvSpPr>
          <p:cNvPr id="5" name="フッター プレースホルダー 4"/>
          <p:cNvSpPr>
            <a:spLocks noGrp="1"/>
          </p:cNvSpPr>
          <p:nvPr>
            <p:ph type="ftr" sz="quarter" idx="3"/>
          </p:nvPr>
        </p:nvSpPr>
        <p:spPr>
          <a:xfrm>
            <a:off x="2343150" y="9343247"/>
            <a:ext cx="21717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7"/>
            <a:ext cx="160020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55368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mailto:asia-biz@office.city.kobe.lg.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 y="572116"/>
            <a:ext cx="6699351" cy="928987"/>
          </a:xfrm>
          <a:ln>
            <a:noFill/>
          </a:ln>
        </p:spPr>
        <p:txBody>
          <a:bodyPr>
            <a:noAutofit/>
          </a:bodyPr>
          <a:lstStyle/>
          <a:p>
            <a:r>
              <a:rPr lang="ja-JP" altLang="en-US" sz="3200" b="1" dirty="0" smtClean="0">
                <a:solidFill>
                  <a:schemeClr val="accent1">
                    <a:lumMod val="50000"/>
                  </a:schemeClr>
                </a:solidFill>
              </a:rPr>
              <a:t>外国人材の採用・定着セミナー</a:t>
            </a:r>
            <a:r>
              <a:rPr lang="en-US" altLang="ja-JP" sz="1800" b="1" dirty="0">
                <a:solidFill>
                  <a:schemeClr val="accent1">
                    <a:lumMod val="50000"/>
                  </a:schemeClr>
                </a:solidFill>
              </a:rPr>
              <a:t/>
            </a:r>
            <a:br>
              <a:rPr lang="en-US" altLang="ja-JP" sz="1800" b="1" dirty="0">
                <a:solidFill>
                  <a:schemeClr val="accent1">
                    <a:lumMod val="50000"/>
                  </a:schemeClr>
                </a:solidFill>
              </a:rPr>
            </a:br>
            <a:r>
              <a:rPr lang="ja-JP" altLang="ja-JP" sz="1600" b="1" dirty="0" smtClean="0">
                <a:solidFill>
                  <a:schemeClr val="accent6">
                    <a:lumMod val="50000"/>
                  </a:schemeClr>
                </a:solidFill>
              </a:rPr>
              <a:t>～</a:t>
            </a:r>
            <a:r>
              <a:rPr lang="ja-JP" altLang="en-US" sz="1600" b="1" dirty="0" smtClean="0">
                <a:solidFill>
                  <a:schemeClr val="accent6">
                    <a:lumMod val="50000"/>
                  </a:schemeClr>
                </a:solidFill>
              </a:rPr>
              <a:t>企業が知っておかなければならない、外国人採用・定着のコツを伝授</a:t>
            </a:r>
            <a:r>
              <a:rPr lang="ja-JP" altLang="ja-JP" sz="1600" b="1" dirty="0" smtClean="0">
                <a:solidFill>
                  <a:schemeClr val="accent6">
                    <a:lumMod val="50000"/>
                  </a:schemeClr>
                </a:solidFill>
              </a:rPr>
              <a:t>～</a:t>
            </a:r>
            <a:endParaRPr kumimoji="1" lang="ja-JP" altLang="en-US" sz="1600" b="1" dirty="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latin typeface="+mn-ea"/>
              <a:ea typeface="+mn-ea"/>
            </a:endParaRPr>
          </a:p>
        </p:txBody>
      </p:sp>
      <p:sp>
        <p:nvSpPr>
          <p:cNvPr id="3" name="サブタイトル 2"/>
          <p:cNvSpPr>
            <a:spLocks noGrp="1"/>
          </p:cNvSpPr>
          <p:nvPr>
            <p:ph type="subTitle" idx="1"/>
          </p:nvPr>
        </p:nvSpPr>
        <p:spPr>
          <a:xfrm>
            <a:off x="103890" y="2036367"/>
            <a:ext cx="6688338" cy="1286713"/>
          </a:xfrm>
          <a:solidFill>
            <a:srgbClr val="D4FED2"/>
          </a:solidFill>
          <a:ln w="28575">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a:noAutofit/>
          </a:bodyPr>
          <a:lstStyle/>
          <a:p>
            <a:pPr algn="l"/>
            <a:r>
              <a:rPr lang="ja-JP" altLang="en-US" sz="1300" dirty="0">
                <a:solidFill>
                  <a:schemeClr val="tx1"/>
                </a:solidFill>
                <a:latin typeface="+mn-ea"/>
              </a:rPr>
              <a:t>日　　　時：　</a:t>
            </a:r>
            <a:r>
              <a:rPr lang="ja-JP" altLang="en-US" sz="1400" b="1" dirty="0" smtClean="0">
                <a:solidFill>
                  <a:schemeClr val="tx1"/>
                </a:solidFill>
              </a:rPr>
              <a:t>２０２１</a:t>
            </a:r>
            <a:r>
              <a:rPr lang="ja-JP" altLang="ja-JP" sz="1400" b="1" dirty="0" smtClean="0">
                <a:solidFill>
                  <a:schemeClr val="tx1"/>
                </a:solidFill>
              </a:rPr>
              <a:t>年</a:t>
            </a:r>
            <a:r>
              <a:rPr lang="ja-JP" altLang="en-US" sz="1400" b="1" dirty="0">
                <a:solidFill>
                  <a:schemeClr val="tx1"/>
                </a:solidFill>
              </a:rPr>
              <a:t>５</a:t>
            </a:r>
            <a:r>
              <a:rPr lang="ja-JP" altLang="ja-JP" sz="1400" b="1" dirty="0" smtClean="0">
                <a:solidFill>
                  <a:schemeClr val="tx1"/>
                </a:solidFill>
              </a:rPr>
              <a:t>月</a:t>
            </a:r>
            <a:r>
              <a:rPr lang="ja-JP" altLang="en-US" sz="1400" b="1" dirty="0" smtClean="0">
                <a:solidFill>
                  <a:schemeClr val="tx1"/>
                </a:solidFill>
              </a:rPr>
              <a:t>２５日</a:t>
            </a:r>
            <a:r>
              <a:rPr lang="ja-JP" altLang="ja-JP" sz="1400" b="1" dirty="0" smtClean="0">
                <a:solidFill>
                  <a:schemeClr val="tx1"/>
                </a:solidFill>
              </a:rPr>
              <a:t>（</a:t>
            </a:r>
            <a:r>
              <a:rPr lang="ja-JP" altLang="en-US" sz="1400" b="1" dirty="0" smtClean="0">
                <a:solidFill>
                  <a:schemeClr val="tx1"/>
                </a:solidFill>
              </a:rPr>
              <a:t>火）</a:t>
            </a:r>
            <a:r>
              <a:rPr lang="ja-JP" altLang="ja-JP" sz="1400" b="1" dirty="0" smtClean="0">
                <a:solidFill>
                  <a:schemeClr val="tx1"/>
                </a:solidFill>
              </a:rPr>
              <a:t>１</a:t>
            </a:r>
            <a:r>
              <a:rPr lang="ja-JP" altLang="en-US" sz="1400" b="1" dirty="0" smtClean="0">
                <a:solidFill>
                  <a:schemeClr val="tx1"/>
                </a:solidFill>
              </a:rPr>
              <a:t>５</a:t>
            </a:r>
            <a:r>
              <a:rPr lang="ja-JP" altLang="ja-JP" sz="1400" b="1" dirty="0" smtClean="0">
                <a:solidFill>
                  <a:schemeClr val="tx1"/>
                </a:solidFill>
              </a:rPr>
              <a:t>：</a:t>
            </a:r>
            <a:r>
              <a:rPr lang="ja-JP" altLang="en-US" sz="1400" b="1" dirty="0">
                <a:solidFill>
                  <a:schemeClr val="tx1"/>
                </a:solidFill>
              </a:rPr>
              <a:t>０</a:t>
            </a:r>
            <a:r>
              <a:rPr lang="ja-JP" altLang="ja-JP" sz="1400" b="1" dirty="0" smtClean="0">
                <a:solidFill>
                  <a:schemeClr val="tx1"/>
                </a:solidFill>
              </a:rPr>
              <a:t>０</a:t>
            </a:r>
            <a:r>
              <a:rPr lang="ja-JP" altLang="ja-JP" sz="1400" b="1" dirty="0">
                <a:solidFill>
                  <a:schemeClr val="tx1"/>
                </a:solidFill>
              </a:rPr>
              <a:t>～</a:t>
            </a:r>
            <a:r>
              <a:rPr lang="ja-JP" altLang="ja-JP" sz="1400" b="1" dirty="0" smtClean="0">
                <a:solidFill>
                  <a:schemeClr val="tx1"/>
                </a:solidFill>
              </a:rPr>
              <a:t>１</a:t>
            </a:r>
            <a:r>
              <a:rPr lang="ja-JP" altLang="en-US" sz="1400" b="1" dirty="0" smtClean="0">
                <a:solidFill>
                  <a:schemeClr val="tx1"/>
                </a:solidFill>
              </a:rPr>
              <a:t>７</a:t>
            </a:r>
            <a:r>
              <a:rPr lang="ja-JP" altLang="ja-JP" sz="1400" b="1" dirty="0" smtClean="0">
                <a:solidFill>
                  <a:schemeClr val="tx1"/>
                </a:solidFill>
              </a:rPr>
              <a:t>：</a:t>
            </a:r>
            <a:r>
              <a:rPr lang="ja-JP" altLang="en-US" sz="1400" b="1" dirty="0" smtClean="0">
                <a:solidFill>
                  <a:schemeClr val="tx1"/>
                </a:solidFill>
              </a:rPr>
              <a:t>００</a:t>
            </a:r>
            <a:endParaRPr lang="ja-JP" altLang="en-US" sz="1400" b="1" dirty="0">
              <a:solidFill>
                <a:schemeClr val="tx1"/>
              </a:solidFill>
              <a:latin typeface="+mn-ea"/>
            </a:endParaRPr>
          </a:p>
          <a:p>
            <a:pPr algn="l"/>
            <a:r>
              <a:rPr lang="ja-JP" altLang="en-US" sz="1300" dirty="0" smtClean="0">
                <a:solidFill>
                  <a:schemeClr val="tx1"/>
                </a:solidFill>
                <a:latin typeface="+mn-ea"/>
              </a:rPr>
              <a:t>開催</a:t>
            </a:r>
            <a:r>
              <a:rPr lang="ja-JP" altLang="en-US" sz="1300" dirty="0">
                <a:solidFill>
                  <a:schemeClr val="tx1"/>
                </a:solidFill>
                <a:latin typeface="+mn-ea"/>
              </a:rPr>
              <a:t>方法</a:t>
            </a:r>
            <a:r>
              <a:rPr lang="ja-JP" altLang="en-US" sz="1300" dirty="0" smtClean="0">
                <a:solidFill>
                  <a:schemeClr val="tx1"/>
                </a:solidFill>
                <a:latin typeface="+mn-ea"/>
              </a:rPr>
              <a:t>：　</a:t>
            </a:r>
            <a:r>
              <a:rPr lang="ja-JP" altLang="en-US" sz="1300" b="1" dirty="0">
                <a:solidFill>
                  <a:schemeClr val="tx1"/>
                </a:solidFill>
                <a:latin typeface="+mn-ea"/>
              </a:rPr>
              <a:t>オンライン受講（使用アプリ：</a:t>
            </a:r>
            <a:r>
              <a:rPr lang="en-US" altLang="ja-JP" sz="1300" b="1" dirty="0">
                <a:solidFill>
                  <a:schemeClr val="tx1"/>
                </a:solidFill>
                <a:latin typeface="+mn-ea"/>
              </a:rPr>
              <a:t>Zoom</a:t>
            </a:r>
            <a:r>
              <a:rPr lang="ja-JP" altLang="en-US" sz="1300" b="1" dirty="0" smtClean="0">
                <a:solidFill>
                  <a:schemeClr val="tx1"/>
                </a:solidFill>
                <a:latin typeface="+mn-ea"/>
              </a:rPr>
              <a:t>）</a:t>
            </a:r>
            <a:endParaRPr lang="en-US" altLang="ja-JP" sz="1300" b="1" dirty="0" smtClean="0">
              <a:solidFill>
                <a:schemeClr val="tx1"/>
              </a:solidFill>
              <a:latin typeface="+mn-ea"/>
            </a:endParaRPr>
          </a:p>
          <a:p>
            <a:pPr algn="l"/>
            <a:r>
              <a:rPr lang="ja-JP" altLang="ja-JP" sz="1000" dirty="0" smtClean="0">
                <a:solidFill>
                  <a:schemeClr val="tx1"/>
                </a:solidFill>
                <a:latin typeface="+mn-ea"/>
              </a:rPr>
              <a:t>主</a:t>
            </a:r>
            <a:r>
              <a:rPr lang="ja-JP" altLang="en-US" sz="1000" dirty="0" smtClean="0">
                <a:solidFill>
                  <a:schemeClr val="tx1"/>
                </a:solidFill>
                <a:latin typeface="+mn-ea"/>
              </a:rPr>
              <a:t>　　　　 </a:t>
            </a:r>
            <a:r>
              <a:rPr lang="ja-JP" altLang="ja-JP" sz="1000" dirty="0" smtClean="0">
                <a:solidFill>
                  <a:schemeClr val="tx1"/>
                </a:solidFill>
                <a:latin typeface="+mn-ea"/>
              </a:rPr>
              <a:t>催</a:t>
            </a:r>
            <a:r>
              <a:rPr lang="en-US" altLang="ja-JP" sz="1000" dirty="0" smtClean="0">
                <a:solidFill>
                  <a:schemeClr val="tx1"/>
                </a:solidFill>
                <a:latin typeface="+mn-ea"/>
              </a:rPr>
              <a:t> </a:t>
            </a:r>
            <a:r>
              <a:rPr lang="ja-JP" altLang="en-US" sz="1000" dirty="0" smtClean="0">
                <a:solidFill>
                  <a:schemeClr val="tx1"/>
                </a:solidFill>
                <a:latin typeface="+mn-ea"/>
              </a:rPr>
              <a:t>：　</a:t>
            </a:r>
            <a:r>
              <a:rPr lang="ja-JP" altLang="ja-JP" sz="1000" dirty="0" smtClean="0">
                <a:solidFill>
                  <a:schemeClr val="tx1"/>
                </a:solidFill>
              </a:rPr>
              <a:t>神戸市、</a:t>
            </a:r>
            <a:r>
              <a:rPr lang="ja-JP" altLang="en-US" sz="1000" dirty="0" smtClean="0">
                <a:solidFill>
                  <a:schemeClr val="tx1"/>
                </a:solidFill>
              </a:rPr>
              <a:t>ひょうご・神戸国際ビジネススクエア</a:t>
            </a:r>
            <a:endParaRPr lang="ja-JP" altLang="en-US" sz="1000" dirty="0" smtClean="0">
              <a:solidFill>
                <a:schemeClr val="tx1"/>
              </a:solidFill>
              <a:latin typeface="+mn-ea"/>
            </a:endParaRPr>
          </a:p>
          <a:p>
            <a:pPr algn="l"/>
            <a:r>
              <a:rPr lang="ja-JP" altLang="en-US" sz="1000" dirty="0" smtClean="0">
                <a:solidFill>
                  <a:schemeClr val="tx1"/>
                </a:solidFill>
                <a:latin typeface="+mn-ea"/>
              </a:rPr>
              <a:t>　</a:t>
            </a:r>
            <a:r>
              <a:rPr lang="en-US" altLang="ja-JP" sz="1000" dirty="0" smtClean="0">
                <a:solidFill>
                  <a:schemeClr val="tx1"/>
                </a:solidFill>
                <a:latin typeface="+mn-ea"/>
              </a:rPr>
              <a:t>           </a:t>
            </a:r>
            <a:r>
              <a:rPr lang="ja-JP" altLang="en-US" sz="1000" dirty="0" smtClean="0">
                <a:solidFill>
                  <a:schemeClr val="tx1"/>
                </a:solidFill>
                <a:latin typeface="+mn-ea"/>
              </a:rPr>
              <a:t>　　</a:t>
            </a:r>
            <a:r>
              <a:rPr lang="en-US" altLang="ja-JP" sz="1000" dirty="0" smtClean="0">
                <a:solidFill>
                  <a:schemeClr val="tx1"/>
                </a:solidFill>
                <a:latin typeface="+mn-ea"/>
              </a:rPr>
              <a:t>    【</a:t>
            </a:r>
            <a:r>
              <a:rPr lang="ja-JP" altLang="ja-JP" sz="1000" dirty="0">
                <a:solidFill>
                  <a:schemeClr val="tx1"/>
                </a:solidFill>
                <a:latin typeface="+mn-ea"/>
              </a:rPr>
              <a:t>神戸市</a:t>
            </a:r>
            <a:r>
              <a:rPr lang="ja-JP" altLang="en-US" sz="1000" dirty="0">
                <a:solidFill>
                  <a:schemeClr val="tx1"/>
                </a:solidFill>
                <a:latin typeface="+mn-ea"/>
              </a:rPr>
              <a:t>海外ビジネス</a:t>
            </a:r>
            <a:r>
              <a:rPr lang="ja-JP" altLang="ja-JP" sz="1000" dirty="0">
                <a:solidFill>
                  <a:schemeClr val="tx1"/>
                </a:solidFill>
                <a:latin typeface="+mn-ea"/>
              </a:rPr>
              <a:t>センター</a:t>
            </a:r>
            <a:r>
              <a:rPr lang="ja-JP" altLang="en-US" sz="1000" dirty="0">
                <a:solidFill>
                  <a:schemeClr val="tx1"/>
                </a:solidFill>
                <a:latin typeface="+mn-ea"/>
              </a:rPr>
              <a:t>、ジェトロ</a:t>
            </a:r>
            <a:r>
              <a:rPr lang="ja-JP" altLang="en-US" sz="1000" dirty="0" smtClean="0">
                <a:solidFill>
                  <a:schemeClr val="tx1"/>
                </a:solidFill>
                <a:latin typeface="+mn-ea"/>
              </a:rPr>
              <a:t>神戸、ひょうご</a:t>
            </a:r>
            <a:r>
              <a:rPr lang="ja-JP" altLang="en-US" sz="1000" dirty="0">
                <a:solidFill>
                  <a:schemeClr val="tx1"/>
                </a:solidFill>
                <a:latin typeface="+mn-ea"/>
              </a:rPr>
              <a:t>海外</a:t>
            </a:r>
            <a:r>
              <a:rPr lang="ja-JP" altLang="en-US" sz="1000" dirty="0" smtClean="0">
                <a:solidFill>
                  <a:schemeClr val="tx1"/>
                </a:solidFill>
                <a:latin typeface="+mn-ea"/>
              </a:rPr>
              <a:t>ビジネスセンター</a:t>
            </a:r>
            <a:r>
              <a:rPr lang="en-US" altLang="ja-JP" sz="1000" dirty="0" smtClean="0">
                <a:solidFill>
                  <a:schemeClr val="tx1"/>
                </a:solidFill>
                <a:latin typeface="+mn-ea"/>
              </a:rPr>
              <a:t>】</a:t>
            </a:r>
          </a:p>
          <a:p>
            <a:pPr algn="l"/>
            <a:r>
              <a:rPr lang="ja-JP" altLang="en-US" sz="1000" dirty="0" smtClean="0">
                <a:solidFill>
                  <a:schemeClr val="tx1"/>
                </a:solidFill>
                <a:latin typeface="+mn-ea"/>
              </a:rPr>
              <a:t>協</a:t>
            </a:r>
            <a:r>
              <a:rPr lang="ja-JP" altLang="en-US" sz="1000" dirty="0">
                <a:solidFill>
                  <a:schemeClr val="tx1"/>
                </a:solidFill>
                <a:latin typeface="+mn-ea"/>
              </a:rPr>
              <a:t>　　 </a:t>
            </a:r>
            <a:r>
              <a:rPr lang="ja-JP" altLang="en-US" sz="1000" dirty="0" smtClean="0">
                <a:solidFill>
                  <a:schemeClr val="tx1"/>
                </a:solidFill>
                <a:latin typeface="+mn-ea"/>
              </a:rPr>
              <a:t>　　 力</a:t>
            </a:r>
            <a:r>
              <a:rPr lang="ja-JP" altLang="en-US" sz="1000" dirty="0">
                <a:solidFill>
                  <a:schemeClr val="tx1"/>
                </a:solidFill>
                <a:latin typeface="+mn-ea"/>
              </a:rPr>
              <a:t>：  </a:t>
            </a:r>
            <a:r>
              <a:rPr lang="ja-JP" altLang="en-US" sz="1000" dirty="0" smtClean="0">
                <a:solidFill>
                  <a:schemeClr val="tx1"/>
                </a:solidFill>
                <a:latin typeface="+mn-ea"/>
              </a:rPr>
              <a:t>神戸</a:t>
            </a:r>
            <a:r>
              <a:rPr lang="ja-JP" altLang="en-US" sz="1000" dirty="0">
                <a:solidFill>
                  <a:schemeClr val="tx1"/>
                </a:solidFill>
                <a:latin typeface="+mn-ea"/>
              </a:rPr>
              <a:t>商工会議所</a:t>
            </a:r>
            <a:r>
              <a:rPr lang="ja-JP" altLang="en-US" sz="1000" dirty="0" smtClean="0">
                <a:solidFill>
                  <a:schemeClr val="tx1"/>
                </a:solidFill>
                <a:latin typeface="+mn-ea"/>
              </a:rPr>
              <a:t>、神戸国際コミュニティセンター、兵庫工業会、神戸市</a:t>
            </a:r>
            <a:r>
              <a:rPr lang="ja-JP" altLang="en-US" sz="1000" dirty="0">
                <a:solidFill>
                  <a:schemeClr val="tx1"/>
                </a:solidFill>
                <a:latin typeface="+mn-ea"/>
              </a:rPr>
              <a:t>機械金属</a:t>
            </a:r>
            <a:r>
              <a:rPr lang="ja-JP" altLang="en-US" sz="1000" dirty="0" smtClean="0">
                <a:solidFill>
                  <a:schemeClr val="tx1"/>
                </a:solidFill>
                <a:latin typeface="+mn-ea"/>
              </a:rPr>
              <a:t>工業会ほか</a:t>
            </a:r>
            <a:endParaRPr lang="en-US" altLang="ja-JP" sz="1000" dirty="0">
              <a:solidFill>
                <a:schemeClr val="tx1"/>
              </a:solidFill>
              <a:latin typeface="+mn-ea"/>
            </a:endParaRPr>
          </a:p>
        </p:txBody>
      </p:sp>
      <p:sp>
        <p:nvSpPr>
          <p:cNvPr id="11" name="正方形/長方形 10"/>
          <p:cNvSpPr/>
          <p:nvPr/>
        </p:nvSpPr>
        <p:spPr>
          <a:xfrm>
            <a:off x="4509121" y="2178317"/>
            <a:ext cx="2106116" cy="446276"/>
          </a:xfrm>
          <a:prstGeom prst="rect">
            <a:avLst/>
          </a:prstGeom>
          <a:solidFill>
            <a:srgbClr val="FF99FF"/>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b="1" dirty="0">
                <a:solidFill>
                  <a:schemeClr val="tx1"/>
                </a:solidFill>
                <a:latin typeface="+mn-ea"/>
              </a:rPr>
              <a:t>参加</a:t>
            </a:r>
            <a:r>
              <a:rPr lang="ja-JP" altLang="en-US" sz="1400" b="1" dirty="0" smtClean="0">
                <a:solidFill>
                  <a:schemeClr val="tx1"/>
                </a:solidFill>
                <a:latin typeface="+mn-ea"/>
              </a:rPr>
              <a:t>無料 ☆ 定員３０名</a:t>
            </a:r>
            <a:endParaRPr lang="en-US" altLang="ja-JP" sz="1400" b="1" dirty="0">
              <a:solidFill>
                <a:schemeClr val="tx1"/>
              </a:solidFill>
              <a:latin typeface="+mn-ea"/>
            </a:endParaRPr>
          </a:p>
          <a:p>
            <a:pPr algn="ctr"/>
            <a:r>
              <a:rPr lang="en-US" altLang="ja-JP" sz="900" dirty="0">
                <a:solidFill>
                  <a:schemeClr val="tx1"/>
                </a:solidFill>
                <a:latin typeface="+mn-ea"/>
              </a:rPr>
              <a:t>※</a:t>
            </a:r>
            <a:r>
              <a:rPr lang="ja-JP" altLang="en-US" sz="900" dirty="0">
                <a:solidFill>
                  <a:schemeClr val="tx2">
                    <a:lumMod val="50000"/>
                  </a:schemeClr>
                </a:solidFill>
                <a:latin typeface="+mn-ea"/>
              </a:rPr>
              <a:t>受講票は</a:t>
            </a:r>
            <a:r>
              <a:rPr lang="ja-JP" altLang="en-US" sz="900" dirty="0" smtClean="0">
                <a:solidFill>
                  <a:schemeClr val="tx2">
                    <a:lumMod val="50000"/>
                  </a:schemeClr>
                </a:solidFill>
                <a:latin typeface="+mn-ea"/>
              </a:rPr>
              <a:t>発行致しません</a:t>
            </a:r>
            <a:r>
              <a:rPr lang="ja-JP" altLang="en-US" sz="900" dirty="0">
                <a:solidFill>
                  <a:schemeClr val="tx2">
                    <a:lumMod val="50000"/>
                  </a:schemeClr>
                </a:solidFill>
                <a:latin typeface="+mn-ea"/>
              </a:rPr>
              <a:t>。</a:t>
            </a:r>
            <a:endParaRPr lang="ja-JP" altLang="en-US" sz="900" dirty="0">
              <a:solidFill>
                <a:schemeClr val="tx2">
                  <a:lumMod val="50000"/>
                </a:schemeClr>
              </a:solidFill>
            </a:endParaRPr>
          </a:p>
        </p:txBody>
      </p:sp>
      <p:sp>
        <p:nvSpPr>
          <p:cNvPr id="18" name="正方形/長方形 17"/>
          <p:cNvSpPr/>
          <p:nvPr/>
        </p:nvSpPr>
        <p:spPr>
          <a:xfrm>
            <a:off x="103890" y="3530586"/>
            <a:ext cx="6683344" cy="6334262"/>
          </a:xfrm>
          <a:prstGeom prst="rect">
            <a:avLst/>
          </a:prstGeom>
          <a:solidFill>
            <a:srgbClr val="D4FED2"/>
          </a:solidFill>
          <a:ln w="28575">
            <a:solidFill>
              <a:schemeClr val="accent6">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a:noAutofit/>
          </a:bodyPr>
          <a:lstStyle/>
          <a:p>
            <a:pPr algn="ctr"/>
            <a:r>
              <a:rPr lang="ja-JP" altLang="en-US" sz="1400" b="1" dirty="0"/>
              <a:t>～ セ ミ ナ －プ ロ グ ラ ム </a:t>
            </a:r>
            <a:r>
              <a:rPr lang="ja-JP" altLang="en-US" sz="1400" b="1" dirty="0" smtClean="0"/>
              <a:t>～</a:t>
            </a:r>
            <a:endParaRPr lang="en-US" altLang="ja-JP" sz="1400" b="1" dirty="0" smtClean="0"/>
          </a:p>
          <a:p>
            <a:pPr algn="ctr"/>
            <a:endParaRPr lang="en-US" altLang="ja-JP" sz="1050" b="1" dirty="0" smtClean="0"/>
          </a:p>
          <a:p>
            <a:r>
              <a:rPr lang="ja-JP" altLang="ja-JP" sz="1050" b="1" u="sng" dirty="0"/>
              <a:t>　</a:t>
            </a:r>
            <a:r>
              <a:rPr lang="ja-JP" altLang="en-US" sz="1200" b="1" u="sng" dirty="0"/>
              <a:t>第一部　</a:t>
            </a:r>
            <a:r>
              <a:rPr lang="ja-JP" altLang="ja-JP" sz="1200" b="1" u="sng" dirty="0"/>
              <a:t>（</a:t>
            </a:r>
            <a:r>
              <a:rPr lang="en-US" altLang="ja-JP" sz="1200" b="1" u="sng" dirty="0" smtClean="0"/>
              <a:t>15:00-15:50</a:t>
            </a:r>
            <a:r>
              <a:rPr lang="ja-JP" altLang="ja-JP" sz="1200" b="1" u="sng" dirty="0"/>
              <a:t>）</a:t>
            </a:r>
            <a:r>
              <a:rPr lang="ja-JP" altLang="en-US" sz="1200" b="1" u="sng" dirty="0" smtClean="0"/>
              <a:t>「外国人材の活用事例と採用面接で押さえるポイント」</a:t>
            </a:r>
            <a:r>
              <a:rPr lang="ja-JP" altLang="ja-JP" sz="1200" b="1" u="sng" dirty="0"/>
              <a:t>　</a:t>
            </a:r>
            <a:endParaRPr lang="en-US" altLang="ja-JP" sz="1200" b="1" u="sng" dirty="0" smtClean="0"/>
          </a:p>
          <a:p>
            <a:endParaRPr lang="en-US" altLang="ja-JP" sz="1200" b="1" u="sng" dirty="0"/>
          </a:p>
          <a:p>
            <a:r>
              <a:rPr lang="ja-JP" altLang="en-US" sz="1200" dirty="0"/>
              <a:t>　</a:t>
            </a:r>
            <a:r>
              <a:rPr lang="ja-JP" altLang="en-US" sz="1200" dirty="0" smtClean="0"/>
              <a:t>　</a:t>
            </a:r>
            <a:r>
              <a:rPr lang="ja-JP" altLang="en-US" sz="1200" b="1" dirty="0" smtClean="0"/>
              <a:t>講師</a:t>
            </a:r>
            <a:r>
              <a:rPr lang="ja-JP" altLang="en-US" sz="1200" b="1" dirty="0" smtClean="0">
                <a:sym typeface="Wingdings" panose="05000000000000000000" pitchFamily="2" charset="2"/>
              </a:rPr>
              <a:t>：</a:t>
            </a:r>
            <a:r>
              <a:rPr lang="ja-JP" altLang="ja-JP" sz="1200" b="1" dirty="0"/>
              <a:t>株式</a:t>
            </a:r>
            <a:r>
              <a:rPr lang="ja-JP" altLang="ja-JP" sz="1200" b="1" dirty="0" smtClean="0"/>
              <a:t>会社</a:t>
            </a:r>
            <a:r>
              <a:rPr lang="ja-JP" altLang="en-US" sz="1200" b="1" dirty="0" smtClean="0"/>
              <a:t>トモノカイ、</a:t>
            </a:r>
            <a:r>
              <a:rPr lang="ja-JP" altLang="en-US" sz="1100" b="1" dirty="0" smtClean="0"/>
              <a:t>関西大学国際部</a:t>
            </a:r>
            <a:r>
              <a:rPr lang="en-US" altLang="ja-JP" sz="1100" b="1" dirty="0" smtClean="0"/>
              <a:t>SUCCESS-Osaka</a:t>
            </a:r>
            <a:r>
              <a:rPr lang="ja-JP" altLang="en-US" sz="1100" b="1" dirty="0" smtClean="0"/>
              <a:t>事業推進コーディネーター</a:t>
            </a:r>
            <a:r>
              <a:rPr lang="ja-JP" altLang="en-US" sz="1200" b="1" dirty="0" smtClean="0"/>
              <a:t>　吉田　圭輔　氏</a:t>
            </a:r>
            <a:endParaRPr lang="en-US" altLang="ja-JP" sz="1200" b="1" dirty="0" smtClean="0"/>
          </a:p>
          <a:p>
            <a:r>
              <a:rPr lang="ja-JP" altLang="en-US" sz="1200" dirty="0" smtClean="0">
                <a:sym typeface="Wingdings" panose="05000000000000000000" pitchFamily="2" charset="2"/>
              </a:rPr>
              <a:t>　</a:t>
            </a:r>
            <a:r>
              <a:rPr lang="en-US" altLang="ja-JP" sz="1200" dirty="0" smtClean="0">
                <a:sym typeface="Wingdings" panose="05000000000000000000" pitchFamily="2" charset="2"/>
              </a:rPr>
              <a:t> </a:t>
            </a:r>
            <a:r>
              <a:rPr lang="ja-JP" altLang="en-US" sz="1200" dirty="0">
                <a:sym typeface="Wingdings" panose="05000000000000000000" pitchFamily="2" charset="2"/>
              </a:rPr>
              <a:t> </a:t>
            </a:r>
            <a:r>
              <a:rPr lang="ja-JP" altLang="en-US" sz="1200" dirty="0" smtClean="0">
                <a:sym typeface="Wingdings" panose="05000000000000000000" pitchFamily="2" charset="2"/>
              </a:rPr>
              <a:t> </a:t>
            </a:r>
            <a:r>
              <a:rPr lang="ja-JP" altLang="ja-JP" sz="1200" dirty="0" smtClean="0"/>
              <a:t>内容</a:t>
            </a:r>
            <a:r>
              <a:rPr lang="ja-JP" altLang="en-US" sz="1200" dirty="0" smtClean="0"/>
              <a:t>：</a:t>
            </a:r>
            <a:r>
              <a:rPr lang="ja-JP" altLang="ja-JP" sz="1100" dirty="0" smtClean="0"/>
              <a:t>外国人</a:t>
            </a:r>
            <a:r>
              <a:rPr lang="ja-JP" altLang="ja-JP" sz="1100" dirty="0"/>
              <a:t>留学生就職促進を強く推し進める大学と、世界マーケットに展開したい</a:t>
            </a:r>
            <a:r>
              <a:rPr lang="ja-JP" altLang="ja-JP" sz="1100" dirty="0" smtClean="0"/>
              <a:t>企業</a:t>
            </a:r>
            <a:r>
              <a:rPr lang="ja-JP" altLang="en-US" sz="1100" dirty="0" smtClean="0"/>
              <a:t>とで</a:t>
            </a:r>
            <a:r>
              <a:rPr lang="ja-JP" altLang="ja-JP" sz="1100" dirty="0" smtClean="0"/>
              <a:t>創られた</a:t>
            </a:r>
            <a:endParaRPr lang="en-US" altLang="ja-JP" sz="1100" dirty="0" smtClean="0"/>
          </a:p>
          <a:p>
            <a:r>
              <a:rPr lang="ja-JP" altLang="en-US" sz="1100" dirty="0"/>
              <a:t>　</a:t>
            </a:r>
            <a:r>
              <a:rPr lang="ja-JP" altLang="en-US" sz="1100" dirty="0" smtClean="0"/>
              <a:t>　　　　　</a:t>
            </a:r>
            <a:r>
              <a:rPr lang="ja-JP" altLang="en-US" sz="1100" dirty="0"/>
              <a:t> </a:t>
            </a:r>
            <a:r>
              <a:rPr lang="ja-JP" altLang="ja-JP" sz="1100" dirty="0" smtClean="0"/>
              <a:t>インターンシップの</a:t>
            </a:r>
            <a:r>
              <a:rPr lang="ja-JP" altLang="ja-JP" sz="1100" dirty="0"/>
              <a:t>内容をご紹介。さらに、年間</a:t>
            </a:r>
            <a:r>
              <a:rPr lang="en-US" altLang="ja-JP" sz="1100" dirty="0"/>
              <a:t>300</a:t>
            </a:r>
            <a:r>
              <a:rPr lang="ja-JP" altLang="ja-JP" sz="1100" dirty="0"/>
              <a:t>名以上の外国人留学生と</a:t>
            </a:r>
            <a:r>
              <a:rPr lang="en-US" altLang="ja-JP" sz="1100" dirty="0"/>
              <a:t>500</a:t>
            </a:r>
            <a:r>
              <a:rPr lang="ja-JP" altLang="ja-JP" sz="1100" dirty="0"/>
              <a:t>社以上の企業</a:t>
            </a:r>
            <a:r>
              <a:rPr lang="ja-JP" altLang="ja-JP" sz="1100" dirty="0" smtClean="0"/>
              <a:t>様</a:t>
            </a:r>
            <a:endParaRPr lang="en-US" altLang="ja-JP" sz="1100" dirty="0" smtClean="0"/>
          </a:p>
          <a:p>
            <a:r>
              <a:rPr lang="en-US" altLang="ja-JP" sz="1100" dirty="0"/>
              <a:t> </a:t>
            </a:r>
            <a:r>
              <a:rPr lang="en-US" altLang="ja-JP" sz="1100" dirty="0" smtClean="0"/>
              <a:t>                  </a:t>
            </a:r>
            <a:r>
              <a:rPr lang="ja-JP" altLang="ja-JP" sz="1100" dirty="0" smtClean="0"/>
              <a:t>と</a:t>
            </a:r>
            <a:r>
              <a:rPr lang="ja-JP" altLang="ja-JP" sz="1100" dirty="0"/>
              <a:t>の相互理解を通じて得たノウハウから、企業様の採用面接・評価</a:t>
            </a:r>
            <a:r>
              <a:rPr lang="ja-JP" altLang="ja-JP" sz="1100" dirty="0" smtClean="0"/>
              <a:t>で</a:t>
            </a:r>
            <a:r>
              <a:rPr lang="ja-JP" altLang="en-US" sz="1100" dirty="0" smtClean="0"/>
              <a:t>押さえる</a:t>
            </a:r>
            <a:r>
              <a:rPr lang="ja-JP" altLang="ja-JP" sz="1100" dirty="0" smtClean="0"/>
              <a:t>べき</a:t>
            </a:r>
            <a:endParaRPr lang="en-US" altLang="ja-JP" sz="1100" dirty="0" smtClean="0"/>
          </a:p>
          <a:p>
            <a:r>
              <a:rPr lang="ja-JP" altLang="en-US" sz="1100" dirty="0"/>
              <a:t>　</a:t>
            </a:r>
            <a:r>
              <a:rPr lang="ja-JP" altLang="en-US" sz="1100" dirty="0" smtClean="0"/>
              <a:t>　　　　　 </a:t>
            </a:r>
            <a:r>
              <a:rPr lang="ja-JP" altLang="ja-JP" sz="1100" dirty="0" smtClean="0"/>
              <a:t>外国人</a:t>
            </a:r>
            <a:r>
              <a:rPr lang="ja-JP" altLang="ja-JP" sz="1100" dirty="0"/>
              <a:t>留学生</a:t>
            </a:r>
            <a:r>
              <a:rPr lang="ja-JP" altLang="ja-JP" sz="1100" dirty="0" smtClean="0"/>
              <a:t>の５つ</a:t>
            </a:r>
            <a:r>
              <a:rPr lang="ja-JP" altLang="ja-JP" sz="1100" dirty="0"/>
              <a:t>のポイントを、事例（ビザ・履歴書・質問事項など）を</a:t>
            </a:r>
            <a:r>
              <a:rPr lang="ja-JP" altLang="ja-JP" sz="1100" dirty="0" smtClean="0"/>
              <a:t>まじえて</a:t>
            </a:r>
            <a:endParaRPr lang="en-US" altLang="ja-JP" sz="1100" dirty="0" smtClean="0"/>
          </a:p>
          <a:p>
            <a:r>
              <a:rPr lang="ja-JP" altLang="en-US" sz="1100" dirty="0"/>
              <a:t>　</a:t>
            </a:r>
            <a:r>
              <a:rPr lang="ja-JP" altLang="en-US" sz="1100" dirty="0" smtClean="0"/>
              <a:t>　　　　　 </a:t>
            </a:r>
            <a:r>
              <a:rPr lang="ja-JP" altLang="ja-JP" sz="1100" dirty="0" smtClean="0"/>
              <a:t>わかりやすく</a:t>
            </a:r>
            <a:r>
              <a:rPr lang="ja-JP" altLang="ja-JP" sz="1100" dirty="0"/>
              <a:t>ご紹介します。</a:t>
            </a:r>
          </a:p>
          <a:p>
            <a:r>
              <a:rPr lang="ja-JP" altLang="en-US" sz="1200" dirty="0"/>
              <a:t>　</a:t>
            </a:r>
            <a:r>
              <a:rPr lang="ja-JP" altLang="en-US" sz="1200" dirty="0" smtClean="0"/>
              <a:t>　  </a:t>
            </a:r>
            <a:r>
              <a:rPr lang="en-US" altLang="ja-JP" sz="1200" dirty="0" smtClean="0"/>
              <a:t>【</a:t>
            </a:r>
            <a:r>
              <a:rPr lang="ja-JP" altLang="en-US" sz="1200" dirty="0"/>
              <a:t>講師略歴</a:t>
            </a:r>
            <a:r>
              <a:rPr lang="en-US" altLang="ja-JP" sz="1200" dirty="0"/>
              <a:t>】</a:t>
            </a:r>
          </a:p>
          <a:p>
            <a:r>
              <a:rPr lang="en-US" altLang="ja-JP" sz="1000" dirty="0" smtClean="0"/>
              <a:t>       </a:t>
            </a:r>
            <a:r>
              <a:rPr lang="ja-JP" altLang="en-US" sz="1000" dirty="0" smtClean="0"/>
              <a:t>　　</a:t>
            </a:r>
            <a:r>
              <a:rPr lang="en-US" altLang="ja-JP" sz="1000" dirty="0" smtClean="0"/>
              <a:t>2000</a:t>
            </a:r>
            <a:r>
              <a:rPr lang="ja-JP" altLang="ja-JP" sz="1000" dirty="0"/>
              <a:t>年、慶應義塾大学を卒業</a:t>
            </a:r>
            <a:r>
              <a:rPr lang="ja-JP" altLang="ja-JP" sz="1000" dirty="0" smtClean="0"/>
              <a:t>。豊田</a:t>
            </a:r>
            <a:r>
              <a:rPr lang="ja-JP" altLang="ja-JP" sz="1000" dirty="0"/>
              <a:t>合成株式会社を経て、東京大学発のベンチャー企業</a:t>
            </a:r>
            <a:r>
              <a:rPr lang="ja-JP" altLang="ja-JP" sz="1000" dirty="0" smtClean="0"/>
              <a:t>、</a:t>
            </a:r>
            <a:endParaRPr lang="en-US" altLang="ja-JP" sz="1000" dirty="0" smtClean="0"/>
          </a:p>
          <a:p>
            <a:r>
              <a:rPr lang="en-US" altLang="ja-JP" sz="1000" dirty="0"/>
              <a:t> </a:t>
            </a:r>
            <a:r>
              <a:rPr lang="en-US" altLang="ja-JP" sz="1000" dirty="0" smtClean="0"/>
              <a:t>      </a:t>
            </a:r>
            <a:r>
              <a:rPr lang="ja-JP" altLang="en-US" sz="1000" dirty="0" smtClean="0"/>
              <a:t>　　</a:t>
            </a:r>
            <a:r>
              <a:rPr lang="ja-JP" altLang="ja-JP" sz="1000" dirty="0" smtClean="0"/>
              <a:t>株式</a:t>
            </a:r>
            <a:r>
              <a:rPr lang="ja-JP" altLang="ja-JP" sz="1000" dirty="0"/>
              <a:t>会社トモノカイへ入社。外国人留学生支援事業に従事する。</a:t>
            </a:r>
            <a:r>
              <a:rPr lang="en-US" altLang="ja-JP" sz="1000" dirty="0"/>
              <a:t>2017</a:t>
            </a:r>
            <a:r>
              <a:rPr lang="ja-JP" altLang="ja-JP" sz="1000" dirty="0"/>
              <a:t>年、関西大学へ出向し</a:t>
            </a:r>
            <a:r>
              <a:rPr lang="ja-JP" altLang="ja-JP" sz="1000" dirty="0" smtClean="0"/>
              <a:t>、</a:t>
            </a:r>
            <a:endParaRPr lang="en-US" altLang="ja-JP" sz="1000" dirty="0" smtClean="0"/>
          </a:p>
          <a:p>
            <a:r>
              <a:rPr lang="en-US" altLang="ja-JP" sz="1000" dirty="0"/>
              <a:t> </a:t>
            </a:r>
            <a:r>
              <a:rPr lang="en-US" altLang="ja-JP" sz="1000" dirty="0" smtClean="0"/>
              <a:t>     </a:t>
            </a:r>
            <a:r>
              <a:rPr lang="ja-JP" altLang="en-US" sz="1000" dirty="0" smtClean="0"/>
              <a:t>　　</a:t>
            </a:r>
            <a:r>
              <a:rPr lang="ja-JP" altLang="ja-JP" sz="1000" dirty="0" smtClean="0"/>
              <a:t>文科省</a:t>
            </a:r>
            <a:r>
              <a:rPr lang="ja-JP" altLang="ja-JP" sz="1000" dirty="0"/>
              <a:t>の留学生就職促進プログラム事業のコーディネーターとして企画・運営に努め、</a:t>
            </a:r>
            <a:r>
              <a:rPr lang="ja-JP" altLang="ja-JP" sz="1000" dirty="0" smtClean="0"/>
              <a:t>最高評</a:t>
            </a:r>
            <a:endParaRPr lang="en-US" altLang="ja-JP" sz="1000" dirty="0" smtClean="0"/>
          </a:p>
          <a:p>
            <a:r>
              <a:rPr lang="ja-JP" altLang="en-US" sz="1000" dirty="0"/>
              <a:t>　</a:t>
            </a:r>
            <a:r>
              <a:rPr lang="ja-JP" altLang="en-US" sz="1000" dirty="0" smtClean="0"/>
              <a:t>　　　</a:t>
            </a:r>
            <a:r>
              <a:rPr lang="ja-JP" altLang="ja-JP" sz="1000" dirty="0" smtClean="0"/>
              <a:t>価を獲得</a:t>
            </a:r>
            <a:r>
              <a:rPr lang="ja-JP" altLang="ja-JP" sz="1000" dirty="0"/>
              <a:t>する。現在、一般社団法人</a:t>
            </a:r>
            <a:r>
              <a:rPr lang="en-US" altLang="ja-JP" sz="1000" dirty="0" smtClean="0"/>
              <a:t>Transcend-Learning</a:t>
            </a:r>
            <a:r>
              <a:rPr lang="ja-JP" altLang="en-US" sz="1000" dirty="0" smtClean="0"/>
              <a:t>創立メンバー</a:t>
            </a:r>
            <a:r>
              <a:rPr lang="ja-JP" altLang="ja-JP" sz="1000" dirty="0" smtClean="0"/>
              <a:t>と</a:t>
            </a:r>
            <a:r>
              <a:rPr lang="ja-JP" altLang="ja-JP" sz="1000" dirty="0"/>
              <a:t>して留学生</a:t>
            </a:r>
            <a:r>
              <a:rPr lang="ja-JP" altLang="ja-JP" sz="1000" dirty="0" smtClean="0"/>
              <a:t>支援に努め</a:t>
            </a:r>
            <a:r>
              <a:rPr lang="ja-JP" altLang="en-US" sz="1000" dirty="0" smtClean="0"/>
              <a:t>る。</a:t>
            </a:r>
            <a:endParaRPr lang="en-US" altLang="ja-JP" sz="1000" dirty="0" smtClean="0"/>
          </a:p>
          <a:p>
            <a:endParaRPr lang="ja-JP" altLang="ja-JP" sz="1000" dirty="0"/>
          </a:p>
          <a:p>
            <a:pPr>
              <a:lnSpc>
                <a:spcPts val="700"/>
              </a:lnSpc>
            </a:pPr>
            <a:endParaRPr lang="en-US" altLang="ja-JP" sz="1200" b="1" u="sng" dirty="0" smtClean="0"/>
          </a:p>
          <a:p>
            <a:r>
              <a:rPr lang="ja-JP" altLang="en-US" sz="1200" b="1" u="sng" dirty="0"/>
              <a:t>　休憩（</a:t>
            </a:r>
            <a:r>
              <a:rPr lang="en-US" altLang="ja-JP" sz="1200" b="1" u="sng" dirty="0"/>
              <a:t>10</a:t>
            </a:r>
            <a:r>
              <a:rPr lang="ja-JP" altLang="en-US" sz="1200" b="1" u="sng" dirty="0"/>
              <a:t>分）</a:t>
            </a:r>
            <a:endParaRPr lang="en-US" altLang="ja-JP" sz="1200" b="1" u="sng" dirty="0"/>
          </a:p>
          <a:p>
            <a:endParaRPr lang="en-US" altLang="ja-JP" sz="1200" b="1" u="sng" dirty="0" smtClean="0"/>
          </a:p>
          <a:p>
            <a:r>
              <a:rPr lang="ja-JP" altLang="en-US" sz="1200" b="1" u="sng" dirty="0"/>
              <a:t>　第二部　</a:t>
            </a:r>
            <a:r>
              <a:rPr lang="ja-JP" altLang="ja-JP" sz="1200" b="1" u="sng" dirty="0"/>
              <a:t>（</a:t>
            </a:r>
            <a:r>
              <a:rPr lang="en-US" altLang="ja-JP" sz="1200" b="1" u="sng" dirty="0" smtClean="0"/>
              <a:t>16:00-16:50</a:t>
            </a:r>
            <a:r>
              <a:rPr lang="ja-JP" altLang="ja-JP" sz="1200" b="1" u="sng" dirty="0"/>
              <a:t>）　</a:t>
            </a:r>
            <a:r>
              <a:rPr lang="ja-JP" altLang="en-US" sz="1200" b="1" u="sng" dirty="0" smtClean="0"/>
              <a:t>「大学教育から見る外国人材のマッチング、採用、定着」</a:t>
            </a:r>
            <a:endParaRPr lang="en-US" altLang="ja-JP" sz="1200" b="1" u="sng" dirty="0" smtClean="0"/>
          </a:p>
          <a:p>
            <a:endParaRPr lang="ja-JP" altLang="ja-JP" sz="1200" b="1" u="sng" dirty="0"/>
          </a:p>
          <a:p>
            <a:r>
              <a:rPr lang="ja-JP" altLang="en-US" sz="1200" dirty="0" smtClean="0"/>
              <a:t>　　</a:t>
            </a:r>
            <a:r>
              <a:rPr lang="ja-JP" altLang="en-US" sz="1200" b="1" dirty="0" smtClean="0"/>
              <a:t> </a:t>
            </a:r>
            <a:r>
              <a:rPr lang="ja-JP" altLang="ja-JP" sz="1200" b="1" dirty="0" smtClean="0"/>
              <a:t>講師</a:t>
            </a:r>
            <a:r>
              <a:rPr lang="ja-JP" altLang="en-US" sz="1200" b="1" dirty="0" smtClean="0"/>
              <a:t>：神戸学院大学グローバル・コミュニケーション</a:t>
            </a:r>
            <a:r>
              <a:rPr lang="ja-JP" altLang="en-US" sz="1200" b="1" dirty="0"/>
              <a:t>学部</a:t>
            </a:r>
            <a:r>
              <a:rPr lang="ja-JP" altLang="ja-JP" sz="1200" b="1" dirty="0" smtClean="0"/>
              <a:t>　</a:t>
            </a:r>
            <a:r>
              <a:rPr lang="ja-JP" altLang="en-US" sz="1200" b="1" dirty="0" smtClean="0"/>
              <a:t>教授　栗原　由加　氏</a:t>
            </a:r>
            <a:endParaRPr lang="en-US" altLang="ja-JP" sz="1200" b="1" dirty="0" smtClean="0"/>
          </a:p>
          <a:p>
            <a:r>
              <a:rPr lang="ja-JP" altLang="en-US" sz="1200" dirty="0"/>
              <a:t>　　 内容</a:t>
            </a:r>
            <a:r>
              <a:rPr lang="ja-JP" altLang="en-US" sz="1200" dirty="0" smtClean="0"/>
              <a:t>：</a:t>
            </a:r>
            <a:r>
              <a:rPr lang="ja-JP" altLang="ja-JP" sz="1100" dirty="0"/>
              <a:t>「どうすれば日本企業に就職できるのか（留学生）」と、「どうすれば『いい人』を</a:t>
            </a:r>
            <a:r>
              <a:rPr lang="ja-JP" altLang="ja-JP" sz="1100" dirty="0" smtClean="0"/>
              <a:t>採用</a:t>
            </a:r>
            <a:endParaRPr lang="en-US" altLang="ja-JP" sz="1100" dirty="0" smtClean="0"/>
          </a:p>
          <a:p>
            <a:r>
              <a:rPr lang="ja-JP" altLang="en-US" sz="1100" dirty="0"/>
              <a:t>　</a:t>
            </a:r>
            <a:r>
              <a:rPr lang="ja-JP" altLang="en-US" sz="1100" dirty="0" smtClean="0"/>
              <a:t>　　　　　　</a:t>
            </a:r>
            <a:r>
              <a:rPr lang="ja-JP" altLang="ja-JP" sz="1100" dirty="0" smtClean="0"/>
              <a:t>できる</a:t>
            </a:r>
            <a:r>
              <a:rPr lang="ja-JP" altLang="ja-JP" sz="1100" dirty="0"/>
              <a:t>のか（企業）」という二つの質問を同時に受ける大学教育の立場から、</a:t>
            </a:r>
            <a:r>
              <a:rPr lang="ja-JP" altLang="ja-JP" sz="1100" dirty="0" smtClean="0"/>
              <a:t>留学生</a:t>
            </a:r>
            <a:endParaRPr lang="en-US" altLang="ja-JP" sz="1100" dirty="0" smtClean="0"/>
          </a:p>
          <a:p>
            <a:r>
              <a:rPr lang="ja-JP" altLang="en-US" sz="1100" dirty="0"/>
              <a:t>　</a:t>
            </a:r>
            <a:r>
              <a:rPr lang="ja-JP" altLang="en-US" sz="1100" dirty="0" smtClean="0"/>
              <a:t>　　　　　　</a:t>
            </a:r>
            <a:r>
              <a:rPr lang="ja-JP" altLang="ja-JP" sz="1100" dirty="0" smtClean="0"/>
              <a:t>と</a:t>
            </a:r>
            <a:r>
              <a:rPr lang="ja-JP" altLang="ja-JP" sz="1100" dirty="0"/>
              <a:t>企業のマッチングのポイントと工夫、定着につながりやすい就職とそうでない</a:t>
            </a:r>
            <a:r>
              <a:rPr lang="ja-JP" altLang="ja-JP" sz="1100" dirty="0" smtClean="0"/>
              <a:t>就職</a:t>
            </a:r>
            <a:endParaRPr lang="en-US" altLang="ja-JP" sz="1100" dirty="0" smtClean="0"/>
          </a:p>
          <a:p>
            <a:r>
              <a:rPr lang="ja-JP" altLang="en-US" sz="1100" dirty="0"/>
              <a:t>　</a:t>
            </a:r>
            <a:r>
              <a:rPr lang="ja-JP" altLang="en-US" sz="1100" dirty="0" smtClean="0"/>
              <a:t>　　　　　　</a:t>
            </a:r>
            <a:r>
              <a:rPr lang="ja-JP" altLang="ja-JP" sz="1100" dirty="0" smtClean="0"/>
              <a:t>に</a:t>
            </a:r>
            <a:r>
              <a:rPr lang="ja-JP" altLang="ja-JP" sz="1100" dirty="0"/>
              <a:t>ついての実情を述べる。また、大学と企業の連携の可能性について提案する。</a:t>
            </a:r>
          </a:p>
          <a:p>
            <a:r>
              <a:rPr lang="ja-JP" altLang="en-US" sz="1200" dirty="0" smtClean="0"/>
              <a:t>　　</a:t>
            </a:r>
            <a:r>
              <a:rPr lang="en-US" altLang="ja-JP" sz="1200" dirty="0" smtClean="0"/>
              <a:t>  </a:t>
            </a:r>
            <a:r>
              <a:rPr lang="en-US" altLang="ja-JP" sz="1200" dirty="0"/>
              <a:t>【</a:t>
            </a:r>
            <a:r>
              <a:rPr lang="ja-JP" altLang="en-US" sz="1200" dirty="0"/>
              <a:t>講師略歴</a:t>
            </a:r>
            <a:r>
              <a:rPr lang="en-US" altLang="ja-JP" sz="1200" dirty="0" smtClean="0"/>
              <a:t>】</a:t>
            </a:r>
          </a:p>
          <a:p>
            <a:r>
              <a:rPr lang="ja-JP" altLang="en-US" sz="1200" dirty="0"/>
              <a:t>　</a:t>
            </a:r>
            <a:r>
              <a:rPr lang="ja-JP" altLang="en-US" sz="1200" dirty="0" smtClean="0"/>
              <a:t>　　　 </a:t>
            </a:r>
            <a:r>
              <a:rPr lang="ja-JP" altLang="ja-JP" sz="1000" dirty="0" smtClean="0"/>
              <a:t>大学</a:t>
            </a:r>
            <a:r>
              <a:rPr lang="ja-JP" altLang="ja-JP" sz="1000" dirty="0"/>
              <a:t>卒業後、一般財団法人に</a:t>
            </a:r>
            <a:r>
              <a:rPr lang="en-US" altLang="ja-JP" sz="1000" dirty="0"/>
              <a:t>11</a:t>
            </a:r>
            <a:r>
              <a:rPr lang="ja-JP" altLang="ja-JP" sz="1000" dirty="0"/>
              <a:t>年間勤務した後に転職し、大学での</a:t>
            </a:r>
            <a:r>
              <a:rPr lang="ja-JP" altLang="ja-JP" sz="1000" dirty="0" smtClean="0"/>
              <a:t>日本語教育に携わる。</a:t>
            </a:r>
            <a:endParaRPr lang="en-US" altLang="ja-JP" sz="1000" dirty="0" smtClean="0"/>
          </a:p>
          <a:p>
            <a:r>
              <a:rPr lang="ja-JP" altLang="en-US" sz="1000" dirty="0"/>
              <a:t>　</a:t>
            </a:r>
            <a:r>
              <a:rPr lang="ja-JP" altLang="en-US" sz="1000" dirty="0" smtClean="0"/>
              <a:t>　　　　</a:t>
            </a:r>
            <a:r>
              <a:rPr lang="ja-JP" altLang="ja-JP" sz="1000" dirty="0" smtClean="0"/>
              <a:t>経済</a:t>
            </a:r>
            <a:r>
              <a:rPr lang="ja-JP" altLang="ja-JP" sz="1000" dirty="0"/>
              <a:t>産業省と文部科学省による「アジア人財資金構想」</a:t>
            </a:r>
            <a:r>
              <a:rPr lang="ja-JP" altLang="ja-JP" sz="1000" dirty="0" smtClean="0"/>
              <a:t>にて</a:t>
            </a:r>
            <a:r>
              <a:rPr lang="ja-JP" altLang="en-US" sz="1000" dirty="0" smtClean="0"/>
              <a:t>、</a:t>
            </a:r>
            <a:r>
              <a:rPr lang="ja-JP" altLang="ja-JP" sz="1000" dirty="0" smtClean="0"/>
              <a:t>日本</a:t>
            </a:r>
            <a:r>
              <a:rPr lang="ja-JP" altLang="ja-JP" sz="1000" dirty="0"/>
              <a:t>での就職を目指す留学生</a:t>
            </a:r>
            <a:r>
              <a:rPr lang="ja-JP" altLang="ja-JP" sz="1000" dirty="0" smtClean="0"/>
              <a:t>の</a:t>
            </a:r>
            <a:endParaRPr lang="en-US" altLang="ja-JP" sz="1000" dirty="0" smtClean="0"/>
          </a:p>
          <a:p>
            <a:r>
              <a:rPr lang="ja-JP" altLang="en-US" sz="1000" dirty="0"/>
              <a:t>　</a:t>
            </a:r>
            <a:r>
              <a:rPr lang="ja-JP" altLang="en-US" sz="1000" dirty="0" smtClean="0"/>
              <a:t>　　　　</a:t>
            </a:r>
            <a:r>
              <a:rPr lang="ja-JP" altLang="ja-JP" sz="1000" dirty="0" smtClean="0"/>
              <a:t>教育</a:t>
            </a:r>
            <a:r>
              <a:rPr lang="ja-JP" altLang="ja-JP" sz="1000" dirty="0"/>
              <a:t>に関わったことを契機に、ビジネス日本語教育の研究を開始。現在、入学前から就業後</a:t>
            </a:r>
            <a:r>
              <a:rPr lang="ja-JP" altLang="ja-JP" sz="1000" dirty="0" smtClean="0"/>
              <a:t>の</a:t>
            </a:r>
            <a:endParaRPr lang="en-US" altLang="ja-JP" sz="1000" dirty="0" smtClean="0"/>
          </a:p>
          <a:p>
            <a:r>
              <a:rPr lang="ja-JP" altLang="en-US" sz="1000" dirty="0"/>
              <a:t>　</a:t>
            </a:r>
            <a:r>
              <a:rPr lang="ja-JP" altLang="en-US" sz="1000" dirty="0" smtClean="0"/>
              <a:t>　　　　</a:t>
            </a:r>
            <a:r>
              <a:rPr lang="ja-JP" altLang="ja-JP" sz="1000" dirty="0" smtClean="0"/>
              <a:t>定着</a:t>
            </a:r>
            <a:r>
              <a:rPr lang="ja-JP" altLang="ja-JP" sz="1000" dirty="0"/>
              <a:t>までを視野に入れた外国人留学生教育の開発と実践を行っている</a:t>
            </a:r>
            <a:r>
              <a:rPr lang="ja-JP" altLang="ja-JP" sz="1000" dirty="0" smtClean="0"/>
              <a:t>。</a:t>
            </a:r>
            <a:endParaRPr lang="en-US" altLang="ja-JP" sz="1000" dirty="0" smtClean="0"/>
          </a:p>
          <a:p>
            <a:r>
              <a:rPr lang="ja-JP" altLang="en-US" sz="1200" dirty="0" smtClean="0"/>
              <a:t>　　</a:t>
            </a:r>
            <a:r>
              <a:rPr lang="ja-JP" altLang="en-US" sz="1000" dirty="0" smtClean="0"/>
              <a:t>　　</a:t>
            </a:r>
            <a:endParaRPr lang="en-US" altLang="ja-JP" sz="1050" dirty="0"/>
          </a:p>
          <a:p>
            <a:r>
              <a:rPr lang="ja-JP" altLang="en-US" sz="1050" dirty="0"/>
              <a:t>　</a:t>
            </a:r>
            <a:r>
              <a:rPr lang="ja-JP" altLang="en-US" sz="1200" b="1" u="sng" dirty="0" smtClean="0"/>
              <a:t>質疑応答</a:t>
            </a:r>
            <a:r>
              <a:rPr lang="en-US" altLang="ja-JP" sz="1200" b="1" u="sng" dirty="0" smtClean="0"/>
              <a:t>(16:50</a:t>
            </a:r>
            <a:r>
              <a:rPr lang="en-US" altLang="ja-JP" sz="1200" b="1" u="sng" dirty="0"/>
              <a:t>-</a:t>
            </a:r>
            <a:r>
              <a:rPr lang="en-US" altLang="ja-JP" sz="1200" b="1" u="sng" dirty="0" smtClean="0"/>
              <a:t>17:00</a:t>
            </a:r>
            <a:r>
              <a:rPr lang="ja-JP" altLang="en-US" sz="1200" b="1" u="sng" dirty="0" smtClean="0"/>
              <a:t>）</a:t>
            </a:r>
            <a:endParaRPr lang="en-US" altLang="ja-JP" sz="1200" b="1" u="sng" dirty="0" smtClean="0"/>
          </a:p>
          <a:p>
            <a:endParaRPr lang="en-US" altLang="ja-JP" sz="1400" b="1" u="sng" dirty="0" smtClean="0"/>
          </a:p>
          <a:p>
            <a:r>
              <a:rPr lang="ja-JP" altLang="en-US" sz="1200" b="1" dirty="0" smtClean="0"/>
              <a:t>（最後に ）</a:t>
            </a:r>
            <a:r>
              <a:rPr lang="en-US" altLang="ja-JP" sz="1200" b="1" dirty="0"/>
              <a:t>JETRO</a:t>
            </a:r>
            <a:r>
              <a:rPr lang="ja-JP" altLang="en-US" sz="1200" b="1" dirty="0"/>
              <a:t>の高度外国人材に関する支援事業の紹介</a:t>
            </a:r>
            <a:endParaRPr lang="en-US" altLang="ja-JP" sz="1200" b="1" dirty="0"/>
          </a:p>
          <a:p>
            <a:r>
              <a:rPr lang="ja-JP" altLang="en-US" sz="1200" b="1" dirty="0"/>
              <a:t>　　</a:t>
            </a:r>
            <a:r>
              <a:rPr lang="en-US" altLang="ja-JP" sz="1200" b="1" dirty="0" smtClean="0"/>
              <a:t> </a:t>
            </a:r>
            <a:r>
              <a:rPr lang="ja-JP" altLang="en-US" sz="1200" b="1" dirty="0" smtClean="0"/>
              <a:t>　　　　　日本</a:t>
            </a:r>
            <a:r>
              <a:rPr lang="ja-JP" altLang="en-US" sz="1200" b="1" dirty="0"/>
              <a:t>貿易振興機構（ＪＥＴＲＯ）大阪本部　</a:t>
            </a:r>
            <a:r>
              <a:rPr lang="ja-JP" altLang="en-US" sz="1200" b="1" dirty="0" smtClean="0"/>
              <a:t>コーディネーター</a:t>
            </a:r>
            <a:endParaRPr lang="en-US" altLang="ja-JP" sz="1200" b="1" u="sng" dirty="0" smtClean="0"/>
          </a:p>
          <a:p>
            <a:endParaRPr lang="en-US" altLang="ja-JP" sz="1200" b="1" u="sng" dirty="0"/>
          </a:p>
          <a:p>
            <a:r>
              <a:rPr lang="ja-JP" altLang="en-US" sz="1050" b="1" dirty="0"/>
              <a:t>　</a:t>
            </a:r>
            <a:r>
              <a:rPr lang="ja-JP" altLang="en-US" sz="1050" dirty="0"/>
              <a:t>　　　　　　　　　　　　　　　　　　　　　　　　　　　　　　　　　　　</a:t>
            </a:r>
            <a:endParaRPr lang="en-US" altLang="ja-JP" sz="1050" dirty="0"/>
          </a:p>
          <a:p>
            <a:r>
              <a:rPr lang="en-US" altLang="ja-JP" sz="1050" dirty="0"/>
              <a:t> </a:t>
            </a:r>
            <a:endParaRPr lang="ja-JP" altLang="ja-JP" sz="1050" dirty="0"/>
          </a:p>
          <a:p>
            <a:endParaRPr lang="en-US" altLang="ja-JP" sz="1050" dirty="0"/>
          </a:p>
        </p:txBody>
      </p:sp>
      <p:sp>
        <p:nvSpPr>
          <p:cNvPr id="14" name="テキスト ボックス 13"/>
          <p:cNvSpPr txBox="1"/>
          <p:nvPr/>
        </p:nvSpPr>
        <p:spPr>
          <a:xfrm>
            <a:off x="173921" y="149562"/>
            <a:ext cx="2503874" cy="369332"/>
          </a:xfrm>
          <a:prstGeom prst="rect">
            <a:avLst/>
          </a:prstGeom>
          <a:solidFill>
            <a:srgbClr val="FF99FF"/>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1400" dirty="0">
                <a:solidFill>
                  <a:schemeClr val="tx1"/>
                </a:solidFill>
              </a:rPr>
              <a:t>　　</a:t>
            </a:r>
            <a:r>
              <a:rPr kumimoji="1" lang="ja-JP" altLang="en-US" b="1" dirty="0">
                <a:solidFill>
                  <a:schemeClr val="tx1"/>
                </a:solidFill>
              </a:rPr>
              <a:t>参  加  者  募  集 </a:t>
            </a:r>
            <a:r>
              <a:rPr kumimoji="1" lang="en-US" altLang="ja-JP" b="1" dirty="0">
                <a:solidFill>
                  <a:schemeClr val="tx1"/>
                </a:solidFill>
              </a:rPr>
              <a:t>!!</a:t>
            </a:r>
            <a:r>
              <a:rPr lang="ja-JP" altLang="en-US" b="1" dirty="0">
                <a:solidFill>
                  <a:schemeClr val="tx1"/>
                </a:solidFill>
              </a:rPr>
              <a:t>　</a:t>
            </a:r>
            <a:endParaRPr kumimoji="1" lang="ja-JP" altLang="en-US" b="1" dirty="0">
              <a:solidFill>
                <a:schemeClr val="tx1"/>
              </a:solidFill>
            </a:endParaRPr>
          </a:p>
        </p:txBody>
      </p:sp>
      <p:sp>
        <p:nvSpPr>
          <p:cNvPr id="6" name="テキスト ボックス 5"/>
          <p:cNvSpPr txBox="1"/>
          <p:nvPr/>
        </p:nvSpPr>
        <p:spPr>
          <a:xfrm>
            <a:off x="3560763" y="4802161"/>
            <a:ext cx="461665" cy="92398"/>
          </a:xfrm>
          <a:prstGeom prst="rect">
            <a:avLst/>
          </a:prstGeom>
          <a:noFill/>
        </p:spPr>
        <p:txBody>
          <a:bodyPr vert="eaVert" wrap="none" rtlCol="0">
            <a:spAutoFit/>
          </a:bodyPr>
          <a:lstStyle/>
          <a:p>
            <a:endParaRPr kumimoji="1" lang="ja-JP" altLang="en-US" dirty="0"/>
          </a:p>
        </p:txBody>
      </p:sp>
      <p:sp>
        <p:nvSpPr>
          <p:cNvPr id="16" name="正方形/長方形 15"/>
          <p:cNvSpPr/>
          <p:nvPr/>
        </p:nvSpPr>
        <p:spPr>
          <a:xfrm>
            <a:off x="156851" y="1495705"/>
            <a:ext cx="6527340" cy="461665"/>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ja-JP" altLang="en-US" sz="1050" dirty="0" smtClean="0">
                <a:solidFill>
                  <a:schemeClr val="tx2">
                    <a:lumMod val="50000"/>
                  </a:schemeClr>
                </a:solidFill>
              </a:rPr>
              <a:t>　</a:t>
            </a:r>
            <a:r>
              <a:rPr lang="ja-JP" altLang="ja-JP" sz="1200" dirty="0" smtClean="0">
                <a:solidFill>
                  <a:schemeClr val="tx2">
                    <a:lumMod val="50000"/>
                  </a:schemeClr>
                </a:solidFill>
              </a:rPr>
              <a:t>本セミナー</a:t>
            </a:r>
            <a:r>
              <a:rPr lang="ja-JP" altLang="ja-JP" sz="1200" dirty="0">
                <a:solidFill>
                  <a:schemeClr val="tx2">
                    <a:lumMod val="50000"/>
                  </a:schemeClr>
                </a:solidFill>
              </a:rPr>
              <a:t>では</a:t>
            </a:r>
            <a:r>
              <a:rPr lang="ja-JP" altLang="ja-JP" sz="1200" dirty="0" smtClean="0">
                <a:solidFill>
                  <a:schemeClr val="tx2">
                    <a:lumMod val="50000"/>
                  </a:schemeClr>
                </a:solidFill>
              </a:rPr>
              <a:t>、</a:t>
            </a:r>
            <a:r>
              <a:rPr lang="ja-JP" altLang="en-US" sz="1200" dirty="0" smtClean="0">
                <a:solidFill>
                  <a:schemeClr val="tx2">
                    <a:lumMod val="50000"/>
                  </a:schemeClr>
                </a:solidFill>
              </a:rPr>
              <a:t>外国人採用時の評価で</a:t>
            </a:r>
            <a:r>
              <a:rPr lang="ja-JP" altLang="en-US" sz="1200" dirty="0">
                <a:solidFill>
                  <a:schemeClr val="tx2">
                    <a:lumMod val="50000"/>
                  </a:schemeClr>
                </a:solidFill>
              </a:rPr>
              <a:t>押</a:t>
            </a:r>
            <a:r>
              <a:rPr lang="ja-JP" altLang="en-US" sz="1200" dirty="0" smtClean="0">
                <a:solidFill>
                  <a:schemeClr val="tx2">
                    <a:lumMod val="50000"/>
                  </a:schemeClr>
                </a:solidFill>
              </a:rPr>
              <a:t>さえるべきポイント、定着につながる採用の秘訣を専門家より解説いたします。</a:t>
            </a:r>
            <a:endParaRPr lang="ja-JP" altLang="ja-JP" sz="1200" dirty="0">
              <a:solidFill>
                <a:schemeClr val="tx2">
                  <a:lumMod val="50000"/>
                </a:schemeClr>
              </a:solidFill>
            </a:endParaRPr>
          </a:p>
        </p:txBody>
      </p:sp>
      <p:sp>
        <p:nvSpPr>
          <p:cNvPr id="19" name="正方形/長方形 18"/>
          <p:cNvSpPr/>
          <p:nvPr/>
        </p:nvSpPr>
        <p:spPr>
          <a:xfrm>
            <a:off x="4410051" y="250222"/>
            <a:ext cx="2304256" cy="276999"/>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ja-JP" altLang="en-US" sz="1200" b="1" dirty="0" smtClean="0">
                <a:solidFill>
                  <a:schemeClr val="tx2">
                    <a:lumMod val="50000"/>
                  </a:schemeClr>
                </a:solidFill>
              </a:rPr>
              <a:t>神戸グローバル人材ワーキング</a:t>
            </a:r>
            <a:endParaRPr lang="ja-JP" altLang="ja-JP" sz="1200" b="1" dirty="0">
              <a:solidFill>
                <a:schemeClr val="tx2">
                  <a:lumMod val="50000"/>
                </a:schemeClr>
              </a:solidFill>
            </a:endParaRPr>
          </a:p>
        </p:txBody>
      </p:sp>
      <p:pic>
        <p:nvPicPr>
          <p:cNvPr id="9" name="図 8"/>
          <p:cNvPicPr>
            <a:picLocks noChangeAspect="1"/>
          </p:cNvPicPr>
          <p:nvPr/>
        </p:nvPicPr>
        <p:blipFill rotWithShape="1">
          <a:blip r:embed="rId3"/>
          <a:srcRect l="4767" t="4767"/>
          <a:stretch/>
        </p:blipFill>
        <p:spPr>
          <a:xfrm>
            <a:off x="5619018" y="4896296"/>
            <a:ext cx="1098659" cy="1074311"/>
          </a:xfrm>
          <a:prstGeom prst="rect">
            <a:avLst/>
          </a:prstGeom>
        </p:spPr>
      </p:pic>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33256" y="6973169"/>
            <a:ext cx="1012954" cy="1091479"/>
          </a:xfrm>
          <a:prstGeom prst="rect">
            <a:avLst/>
          </a:prstGeom>
        </p:spPr>
      </p:pic>
    </p:spTree>
    <p:extLst>
      <p:ext uri="{BB962C8B-B14F-4D97-AF65-F5344CB8AC3E}">
        <p14:creationId xmlns:p14="http://schemas.microsoft.com/office/powerpoint/2010/main" val="241073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16977" y="5414133"/>
            <a:ext cx="6272112" cy="430887"/>
          </a:xfrm>
          <a:prstGeom prst="rect">
            <a:avLst/>
          </a:prstGeom>
          <a:noFill/>
        </p:spPr>
        <p:txBody>
          <a:bodyPr wrap="square" rtlCol="0">
            <a:spAutoFit/>
          </a:bodyPr>
          <a:lstStyle/>
          <a:p>
            <a:r>
              <a:rPr lang="ja-JP" altLang="ja-JP" sz="1100" dirty="0"/>
              <a:t>※ご記入いただいた情報は</a:t>
            </a:r>
            <a:r>
              <a:rPr lang="ja-JP" altLang="ja-JP" sz="1100" dirty="0" smtClean="0"/>
              <a:t>、セミナー</a:t>
            </a:r>
            <a:r>
              <a:rPr lang="ja-JP" altLang="ja-JP" sz="1100" dirty="0"/>
              <a:t>運営・管理のために利用し、他の目的には</a:t>
            </a:r>
            <a:r>
              <a:rPr lang="ja-JP" altLang="ja-JP" sz="1100" dirty="0" smtClean="0"/>
              <a:t>使用</a:t>
            </a:r>
            <a:r>
              <a:rPr lang="ja-JP" altLang="en-US" sz="1100" dirty="0" smtClean="0"/>
              <a:t>致し</a:t>
            </a:r>
            <a:r>
              <a:rPr lang="ja-JP" altLang="ja-JP" sz="1100" dirty="0" smtClean="0"/>
              <a:t>ません。</a:t>
            </a:r>
            <a:endParaRPr lang="en-US" altLang="ja-JP" sz="1100" dirty="0" smtClean="0"/>
          </a:p>
          <a:p>
            <a:r>
              <a:rPr lang="en-US" altLang="ja-JP" sz="1100" dirty="0" smtClean="0"/>
              <a:t>※</a:t>
            </a:r>
            <a:r>
              <a:rPr lang="ja-JP" altLang="en-US" sz="1100" dirty="0"/>
              <a:t>お申込された方には、前日までに視聴用</a:t>
            </a:r>
            <a:r>
              <a:rPr lang="en-US" altLang="ja-JP" sz="1100" dirty="0"/>
              <a:t>URL</a:t>
            </a:r>
            <a:r>
              <a:rPr lang="ja-JP" altLang="en-US" sz="1100" dirty="0"/>
              <a:t>を</a:t>
            </a:r>
            <a:r>
              <a:rPr lang="en-US" altLang="ja-JP" sz="1100" dirty="0"/>
              <a:t>E</a:t>
            </a:r>
            <a:r>
              <a:rPr lang="ja-JP" altLang="en-US" sz="1100" dirty="0"/>
              <a:t>メールでお送りいたします。</a:t>
            </a:r>
            <a:endParaRPr lang="ja-JP" altLang="ja-JP" sz="1100" dirty="0"/>
          </a:p>
        </p:txBody>
      </p:sp>
      <p:sp>
        <p:nvSpPr>
          <p:cNvPr id="9" name="テキスト ボックス 8"/>
          <p:cNvSpPr txBox="1"/>
          <p:nvPr/>
        </p:nvSpPr>
        <p:spPr>
          <a:xfrm>
            <a:off x="390352" y="8148582"/>
            <a:ext cx="4334792" cy="1077218"/>
          </a:xfrm>
          <a:prstGeom prst="rect">
            <a:avLst/>
          </a:prstGeom>
          <a:noFill/>
        </p:spPr>
        <p:txBody>
          <a:bodyPr wrap="square" rtlCol="0">
            <a:spAutoFit/>
          </a:bodyPr>
          <a:lstStyle/>
          <a:p>
            <a:r>
              <a:rPr lang="ja-JP" altLang="en-US" sz="1200" b="1" dirty="0">
                <a:solidFill>
                  <a:schemeClr val="tx2"/>
                </a:solidFill>
              </a:rPr>
              <a:t>■</a:t>
            </a:r>
            <a:r>
              <a:rPr lang="ja-JP" altLang="en-US" sz="1200" b="1" u="sng" dirty="0">
                <a:solidFill>
                  <a:schemeClr val="tx2"/>
                </a:solidFill>
              </a:rPr>
              <a:t>お申込み</a:t>
            </a:r>
            <a:r>
              <a:rPr lang="ja-JP" altLang="en-US" sz="1200" b="1" u="sng" dirty="0" smtClean="0">
                <a:solidFill>
                  <a:schemeClr val="tx2"/>
                </a:solidFill>
              </a:rPr>
              <a:t>・お問い合わせ先</a:t>
            </a:r>
            <a:r>
              <a:rPr lang="ja-JP" altLang="en-US" sz="1200" b="1" dirty="0">
                <a:solidFill>
                  <a:schemeClr val="tx2"/>
                </a:solidFill>
              </a:rPr>
              <a:t>　</a:t>
            </a:r>
            <a:endParaRPr lang="en-US" altLang="ja-JP" sz="1200" b="1" dirty="0">
              <a:solidFill>
                <a:schemeClr val="tx2"/>
              </a:solidFill>
            </a:endParaRPr>
          </a:p>
          <a:p>
            <a:r>
              <a:rPr lang="ja-JP" altLang="en-US" sz="1400" b="1" dirty="0"/>
              <a:t>神戸市海外ビジネスセンター</a:t>
            </a:r>
            <a:endParaRPr lang="en-US" altLang="ja-JP" sz="1400" b="1" dirty="0"/>
          </a:p>
          <a:p>
            <a:r>
              <a:rPr lang="ja-JP" altLang="en-US" sz="1400" dirty="0"/>
              <a:t>神戸市経済</a:t>
            </a:r>
            <a:r>
              <a:rPr lang="ja-JP" altLang="en-US" sz="1400" dirty="0" smtClean="0"/>
              <a:t>観光局</a:t>
            </a:r>
            <a:endParaRPr lang="en-US" altLang="ja-JP" sz="1400" dirty="0"/>
          </a:p>
          <a:p>
            <a:r>
              <a:rPr lang="ja-JP" altLang="en-US" sz="1200" dirty="0"/>
              <a:t>ＴＥＬ　</a:t>
            </a:r>
            <a:r>
              <a:rPr lang="ja-JP" altLang="en-US" sz="1200" dirty="0" smtClean="0"/>
              <a:t>０７８－２３１－０２２２</a:t>
            </a:r>
            <a:r>
              <a:rPr lang="ja-JP" altLang="en-US" sz="1200" dirty="0"/>
              <a:t>　</a:t>
            </a:r>
            <a:endParaRPr lang="en-US" altLang="ja-JP" sz="1200" dirty="0"/>
          </a:p>
          <a:p>
            <a:r>
              <a:rPr lang="ja-JP" altLang="en-US" sz="1200" dirty="0"/>
              <a:t>ＦＡＸ　０７８－２３１－０２５６</a:t>
            </a:r>
            <a:endParaRPr kumimoji="1" lang="ja-JP" altLang="en-US" sz="1200" dirty="0"/>
          </a:p>
        </p:txBody>
      </p:sp>
      <p:sp>
        <p:nvSpPr>
          <p:cNvPr id="13" name="Rectangle 37"/>
          <p:cNvSpPr>
            <a:spLocks noChangeArrowheads="1"/>
          </p:cNvSpPr>
          <p:nvPr/>
        </p:nvSpPr>
        <p:spPr bwMode="auto">
          <a:xfrm>
            <a:off x="283736" y="1439912"/>
            <a:ext cx="6339333" cy="435877"/>
          </a:xfrm>
          <a:prstGeom prst="rect">
            <a:avLst/>
          </a:prstGeom>
          <a:solidFill>
            <a:srgbClr val="FF99FF"/>
          </a:solidFill>
          <a:ln>
            <a:solidFill>
              <a:schemeClr val="tx2"/>
            </a:solidFill>
            <a:headEnd/>
            <a:tailEnd/>
          </a:ln>
          <a:extLst/>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defTabSz="1011238">
              <a:buNone/>
              <a:defRPr/>
            </a:pPr>
            <a:r>
              <a:rPr lang="ja-JP" altLang="en-US" sz="1800" dirty="0" smtClean="0">
                <a:latin typeface="HGP創英角ｺﾞｼｯｸUB" pitchFamily="50" charset="-128"/>
                <a:ea typeface="HGPｺﾞｼｯｸE" pitchFamily="50" charset="-128"/>
              </a:rPr>
              <a:t>外国人材の採用・定着セミナー（２０２１年５月２５日（火）</a:t>
            </a:r>
            <a:r>
              <a:rPr lang="ja-JP" altLang="en-US" sz="1800" dirty="0">
                <a:latin typeface="HGP創英角ｺﾞｼｯｸUB" pitchFamily="50" charset="-128"/>
                <a:ea typeface="HGPｺﾞｼｯｸE" pitchFamily="50" charset="-128"/>
              </a:rPr>
              <a:t>）</a:t>
            </a:r>
          </a:p>
        </p:txBody>
      </p:sp>
      <p:sp>
        <p:nvSpPr>
          <p:cNvPr id="14" name="正方形/長方形 13"/>
          <p:cNvSpPr/>
          <p:nvPr/>
        </p:nvSpPr>
        <p:spPr>
          <a:xfrm>
            <a:off x="283736" y="1996171"/>
            <a:ext cx="6339333" cy="400108"/>
          </a:xfrm>
          <a:prstGeom prst="rect">
            <a:avLst/>
          </a:prstGeom>
        </p:spPr>
        <p:txBody>
          <a:bodyPr wrap="square" lIns="91437" tIns="45719" rIns="91437" bIns="45719">
            <a:spAutoFit/>
          </a:bodyPr>
          <a:lstStyle/>
          <a:p>
            <a:pPr>
              <a:defRPr/>
            </a:pPr>
            <a:r>
              <a:rPr lang="ja-JP" altLang="en-US" sz="1000" dirty="0">
                <a:latin typeface="+mj-ea"/>
                <a:ea typeface="+mj-ea"/>
              </a:rPr>
              <a:t>　申込者数が定員を大幅に超えた場合はお断りさせていただくこともございますのでご容赦下さい。　　</a:t>
            </a:r>
            <a:endParaRPr lang="en-US" altLang="ja-JP" sz="1000" dirty="0">
              <a:latin typeface="+mj-ea"/>
              <a:ea typeface="+mj-ea"/>
            </a:endParaRPr>
          </a:p>
          <a:p>
            <a:pPr>
              <a:defRPr/>
            </a:pPr>
            <a:r>
              <a:rPr lang="ja-JP" altLang="en-US" sz="1000" b="1" dirty="0">
                <a:solidFill>
                  <a:srgbClr val="FF0000"/>
                </a:solidFill>
                <a:latin typeface="+mj-ea"/>
                <a:ea typeface="+mj-ea"/>
              </a:rPr>
              <a:t>　</a:t>
            </a:r>
            <a:r>
              <a:rPr lang="en-US" altLang="ja-JP" sz="1000" dirty="0">
                <a:latin typeface="+mj-ea"/>
                <a:ea typeface="+mj-ea"/>
              </a:rPr>
              <a:t>(</a:t>
            </a:r>
            <a:r>
              <a:rPr lang="ja-JP" altLang="en-US" sz="1000" dirty="0" smtClean="0">
                <a:latin typeface="+mj-ea"/>
                <a:ea typeface="+mj-ea"/>
              </a:rPr>
              <a:t>参加証</a:t>
            </a:r>
            <a:r>
              <a:rPr lang="ja-JP" altLang="en-US" sz="1000" dirty="0">
                <a:latin typeface="+mj-ea"/>
                <a:ea typeface="+mj-ea"/>
              </a:rPr>
              <a:t>は発行いたしません。お断りさせていただく場合のみ、当方よりご連絡</a:t>
            </a:r>
            <a:r>
              <a:rPr lang="ja-JP" altLang="en-US" sz="1000" dirty="0" smtClean="0">
                <a:latin typeface="+mj-ea"/>
                <a:ea typeface="+mj-ea"/>
              </a:rPr>
              <a:t>を致します。</a:t>
            </a:r>
            <a:r>
              <a:rPr lang="en-US" altLang="ja-JP" sz="1000" dirty="0" smtClean="0">
                <a:latin typeface="+mj-ea"/>
                <a:ea typeface="+mj-ea"/>
              </a:rPr>
              <a:t>)</a:t>
            </a:r>
          </a:p>
        </p:txBody>
      </p:sp>
      <p:graphicFrame>
        <p:nvGraphicFramePr>
          <p:cNvPr id="2" name="表 1"/>
          <p:cNvGraphicFramePr>
            <a:graphicFrameLocks noGrp="1"/>
          </p:cNvGraphicFramePr>
          <p:nvPr>
            <p:extLst>
              <p:ext uri="{D42A27DB-BD31-4B8C-83A1-F6EECF244321}">
                <p14:modId xmlns:p14="http://schemas.microsoft.com/office/powerpoint/2010/main" val="453663601"/>
              </p:ext>
            </p:extLst>
          </p:nvPr>
        </p:nvGraphicFramePr>
        <p:xfrm>
          <a:off x="332963" y="2514008"/>
          <a:ext cx="6336704" cy="2794531"/>
        </p:xfrm>
        <a:graphic>
          <a:graphicData uri="http://schemas.openxmlformats.org/drawingml/2006/table">
            <a:tbl>
              <a:tblPr firstRow="1" bandRow="1">
                <a:tableStyleId>{5940675A-B579-460E-94D1-54222C63F5DA}</a:tableStyleId>
              </a:tblPr>
              <a:tblGrid>
                <a:gridCol w="1500758">
                  <a:extLst>
                    <a:ext uri="{9D8B030D-6E8A-4147-A177-3AD203B41FA5}">
                      <a16:colId xmlns:a16="http://schemas.microsoft.com/office/drawing/2014/main" val="20000"/>
                    </a:ext>
                  </a:extLst>
                </a:gridCol>
                <a:gridCol w="4835946">
                  <a:extLst>
                    <a:ext uri="{9D8B030D-6E8A-4147-A177-3AD203B41FA5}">
                      <a16:colId xmlns:a16="http://schemas.microsoft.com/office/drawing/2014/main" val="20001"/>
                    </a:ext>
                  </a:extLst>
                </a:gridCol>
              </a:tblGrid>
              <a:tr h="469919">
                <a:tc>
                  <a:txBody>
                    <a:bodyPr/>
                    <a:lstStyle/>
                    <a:p>
                      <a:r>
                        <a:rPr kumimoji="1" lang="ja-JP" altLang="en-US" sz="1200" dirty="0"/>
                        <a:t>住所</a:t>
                      </a:r>
                    </a:p>
                  </a:txBody>
                  <a:tcPr marT="50403" marB="50403"/>
                </a:tc>
                <a:tc>
                  <a:txBody>
                    <a:bodyPr/>
                    <a:lstStyle/>
                    <a:p>
                      <a:endParaRPr kumimoji="1" lang="ja-JP" altLang="en-US" sz="1200" i="1" dirty="0"/>
                    </a:p>
                  </a:txBody>
                  <a:tcPr marT="50403" marB="50403"/>
                </a:tc>
                <a:extLst>
                  <a:ext uri="{0D108BD9-81ED-4DB2-BD59-A6C34878D82A}">
                    <a16:rowId xmlns:a16="http://schemas.microsoft.com/office/drawing/2014/main" val="10000"/>
                  </a:ext>
                </a:extLst>
              </a:tr>
              <a:tr h="452404">
                <a:tc>
                  <a:txBody>
                    <a:bodyPr/>
                    <a:lstStyle/>
                    <a:p>
                      <a:r>
                        <a:rPr kumimoji="1" lang="ja-JP" altLang="en-US" sz="1200" dirty="0"/>
                        <a:t>企業名・団体名</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1"/>
                  </a:ext>
                </a:extLst>
              </a:tr>
              <a:tr h="504056">
                <a:tc>
                  <a:txBody>
                    <a:bodyPr/>
                    <a:lstStyle/>
                    <a:p>
                      <a:r>
                        <a:rPr kumimoji="1" lang="ja-JP" altLang="en-US" sz="1200" dirty="0"/>
                        <a:t>参加者役職</a:t>
                      </a:r>
                      <a:endParaRPr kumimoji="1" lang="en-US" altLang="ja-JP" sz="1200" dirty="0"/>
                    </a:p>
                    <a:p>
                      <a:r>
                        <a:rPr kumimoji="1" lang="ja-JP" altLang="en-US" sz="1200" dirty="0" smtClean="0"/>
                        <a:t>お名前</a:t>
                      </a:r>
                      <a:endParaRPr kumimoji="1" lang="ja-JP" altLang="en-US" sz="1200" dirty="0"/>
                    </a:p>
                  </a:txBody>
                  <a:tcPr marT="50403" marB="50403"/>
                </a:tc>
                <a:tc>
                  <a:txBody>
                    <a:bodyPr/>
                    <a:lstStyle/>
                    <a:p>
                      <a:r>
                        <a:rPr kumimoji="1" lang="ja-JP" altLang="en-US" sz="1200" dirty="0"/>
                        <a:t>　　　　　　　　　　　　　　　　　　　　　　</a:t>
                      </a:r>
                    </a:p>
                  </a:txBody>
                  <a:tcPr marT="50403" marB="50403"/>
                </a:tc>
                <a:extLst>
                  <a:ext uri="{0D108BD9-81ED-4DB2-BD59-A6C34878D82A}">
                    <a16:rowId xmlns:a16="http://schemas.microsoft.com/office/drawing/2014/main" val="10002"/>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Ｅ－ｍａｉｌ</a:t>
                      </a:r>
                    </a:p>
                    <a:p>
                      <a:r>
                        <a:rPr kumimoji="1" lang="ja-JP" altLang="en-US" sz="1200" dirty="0" smtClean="0"/>
                        <a:t>（必ず記載下さい）</a:t>
                      </a:r>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3"/>
                  </a:ext>
                </a:extLst>
              </a:tr>
              <a:tr h="432048">
                <a:tc>
                  <a:txBody>
                    <a:bodyPr/>
                    <a:lstStyle/>
                    <a:p>
                      <a:r>
                        <a:rPr kumimoji="1" lang="ja-JP" altLang="en-US" sz="1200" dirty="0" smtClean="0"/>
                        <a:t>電話</a:t>
                      </a:r>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4"/>
                  </a:ext>
                </a:extLst>
              </a:tr>
              <a:tr h="432048">
                <a:tc>
                  <a:txBody>
                    <a:bodyPr/>
                    <a:lstStyle/>
                    <a:p>
                      <a:r>
                        <a:rPr kumimoji="1" lang="ja-JP" altLang="en-US" sz="1200" dirty="0" smtClean="0"/>
                        <a:t>ＦＡＸ</a:t>
                      </a:r>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5"/>
                  </a:ext>
                </a:extLst>
              </a:tr>
            </a:tbl>
          </a:graphicData>
        </a:graphic>
      </p:graphicFrame>
      <p:sp>
        <p:nvSpPr>
          <p:cNvPr id="15" name="角丸四角形吹き出し 14"/>
          <p:cNvSpPr/>
          <p:nvPr/>
        </p:nvSpPr>
        <p:spPr>
          <a:xfrm>
            <a:off x="3573016" y="8064648"/>
            <a:ext cx="3070037" cy="368573"/>
          </a:xfrm>
          <a:prstGeom prst="wedgeRoundRectCallout">
            <a:avLst>
              <a:gd name="adj1" fmla="val 1785"/>
              <a:gd name="adj2" fmla="val 127107"/>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その他セミナー情報等はこちらから確認</a:t>
            </a:r>
            <a:r>
              <a:rPr kumimoji="1" lang="ja-JP" altLang="en-US" sz="1050" dirty="0" smtClean="0">
                <a:solidFill>
                  <a:schemeClr val="tx1"/>
                </a:solidFill>
              </a:rPr>
              <a:t>できます！</a:t>
            </a:r>
            <a:endParaRPr kumimoji="1" lang="ja-JP" altLang="en-US" sz="1050" dirty="0">
              <a:solidFill>
                <a:schemeClr val="tx1"/>
              </a:solidFill>
            </a:endParaRPr>
          </a:p>
        </p:txBody>
      </p:sp>
      <p:pic>
        <p:nvPicPr>
          <p:cNvPr id="16" name="Picture 3" descr="\\LS210D3F2\share\庶務事務\広報\ホームページＱＲコード.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79688" y="8541101"/>
            <a:ext cx="668417" cy="66841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LS210D3F2\share\庶務事務\印刷物（リーフレット・ロゴ等）\ロゴマーク（最終版）\A4_PDF_JPG\A4-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466" y="8647863"/>
            <a:ext cx="1233574" cy="528610"/>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4"/>
          <p:cNvSpPr>
            <a:spLocks noChangeArrowheads="1"/>
          </p:cNvSpPr>
          <p:nvPr/>
        </p:nvSpPr>
        <p:spPr bwMode="auto">
          <a:xfrm>
            <a:off x="-34976" y="-593876"/>
            <a:ext cx="6858000" cy="219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r">
              <a:spcBef>
                <a:spcPct val="0"/>
              </a:spcBef>
              <a:buNone/>
            </a:pPr>
            <a:r>
              <a:rPr lang="en-US" altLang="ja-JP" sz="4800" dirty="0">
                <a:solidFill>
                  <a:srgbClr val="000000"/>
                </a:solidFill>
                <a:latin typeface="Century" pitchFamily="18" charset="0"/>
                <a:ea typeface="FGP平成角ｺﾞｼｯｸ体W9" charset="-128"/>
                <a:cs typeface="Times New Roman" pitchFamily="18" charset="0"/>
              </a:rPr>
              <a:t>	</a:t>
            </a:r>
            <a:endParaRPr lang="en-US" altLang="ja-JP" sz="1800" dirty="0">
              <a:solidFill>
                <a:srgbClr val="000000"/>
              </a:solidFill>
              <a:latin typeface="Century" pitchFamily="18" charset="0"/>
              <a:ea typeface="HG丸ｺﾞｼｯｸM-PRO" pitchFamily="50" charset="-128"/>
              <a:cs typeface="Times New Roman" pitchFamily="18" charset="0"/>
            </a:endParaRPr>
          </a:p>
          <a:p>
            <a:pPr fontAlgn="auto">
              <a:spcBef>
                <a:spcPct val="0"/>
              </a:spcBef>
              <a:spcAft>
                <a:spcPts val="0"/>
              </a:spcAft>
              <a:buFontTx/>
              <a:buNone/>
              <a:defRPr/>
            </a:pPr>
            <a:r>
              <a:rPr lang="ja-JP" altLang="en-US" sz="1400" b="1" dirty="0">
                <a:solidFill>
                  <a:srgbClr val="000000"/>
                </a:solidFill>
                <a:latin typeface="HGPｺﾞｼｯｸE" pitchFamily="50" charset="-128"/>
                <a:ea typeface="HGPｺﾞｼｯｸE" pitchFamily="50" charset="-128"/>
                <a:cs typeface="Times New Roman" pitchFamily="18" charset="0"/>
              </a:rPr>
              <a:t>　</a:t>
            </a:r>
            <a:r>
              <a:rPr lang="ja-JP" altLang="en-US" sz="1400" b="1" dirty="0" smtClean="0">
                <a:solidFill>
                  <a:srgbClr val="000000"/>
                </a:solidFill>
                <a:latin typeface="HGPｺﾞｼｯｸE" pitchFamily="50" charset="-128"/>
                <a:ea typeface="HGPｺﾞｼｯｸE" pitchFamily="50" charset="-128"/>
                <a:cs typeface="Times New Roman" pitchFamily="18" charset="0"/>
              </a:rPr>
              <a:t>　　　 </a:t>
            </a:r>
            <a:r>
              <a:rPr lang="ja-JP" altLang="en-US" sz="1200" b="1" dirty="0" smtClean="0">
                <a:latin typeface="+mj-ea"/>
              </a:rPr>
              <a:t>神戸市</a:t>
            </a:r>
            <a:r>
              <a:rPr lang="ja-JP" altLang="en-US" sz="1200" b="1" dirty="0">
                <a:latin typeface="+mj-ea"/>
              </a:rPr>
              <a:t>海外ビジネスセンター</a:t>
            </a:r>
            <a:r>
              <a:rPr lang="ja-JP" altLang="en-US" sz="1200" b="1" dirty="0">
                <a:solidFill>
                  <a:srgbClr val="000000"/>
                </a:solidFill>
                <a:latin typeface="Century" pitchFamily="18" charset="0"/>
                <a:ea typeface="HG丸ｺﾞｼｯｸM-PRO" pitchFamily="50" charset="-128"/>
                <a:cs typeface="Times New Roman" pitchFamily="18" charset="0"/>
              </a:rPr>
              <a:t>まで</a:t>
            </a:r>
            <a:r>
              <a:rPr lang="ja-JP" altLang="en-US" sz="1200" b="1" dirty="0" smtClean="0">
                <a:solidFill>
                  <a:srgbClr val="000000"/>
                </a:solidFill>
                <a:latin typeface="Century" pitchFamily="18" charset="0"/>
                <a:ea typeface="HG丸ｺﾞｼｯｸM-PRO" pitchFamily="50" charset="-128"/>
                <a:cs typeface="Times New Roman" pitchFamily="18" charset="0"/>
              </a:rPr>
              <a:t>、</a:t>
            </a:r>
            <a:r>
              <a:rPr lang="en-US" altLang="ja-JP" sz="1200" b="1" dirty="0" smtClean="0">
                <a:solidFill>
                  <a:srgbClr val="000000"/>
                </a:solidFill>
                <a:latin typeface="Century" pitchFamily="18" charset="0"/>
                <a:ea typeface="HG丸ｺﾞｼｯｸM-PRO" pitchFamily="50" charset="-128"/>
                <a:cs typeface="Times New Roman" pitchFamily="18" charset="0"/>
              </a:rPr>
              <a:t>FAX</a:t>
            </a:r>
            <a:r>
              <a:rPr lang="ja-JP" altLang="en-US" sz="1200" b="1" dirty="0" err="1" smtClean="0">
                <a:solidFill>
                  <a:srgbClr val="000000"/>
                </a:solidFill>
                <a:latin typeface="Century" pitchFamily="18" charset="0"/>
                <a:ea typeface="HG丸ｺﾞｼｯｸM-PRO" pitchFamily="50" charset="-128"/>
                <a:cs typeface="Times New Roman" pitchFamily="18" charset="0"/>
              </a:rPr>
              <a:t>、</a:t>
            </a:r>
            <a:r>
              <a:rPr lang="en-US" altLang="ja-JP" sz="1200" b="1" dirty="0" smtClean="0">
                <a:solidFill>
                  <a:srgbClr val="000000"/>
                </a:solidFill>
                <a:latin typeface="Century" pitchFamily="18" charset="0"/>
                <a:ea typeface="HG丸ｺﾞｼｯｸM-PRO" pitchFamily="50" charset="-128"/>
                <a:cs typeface="Times New Roman" pitchFamily="18" charset="0"/>
              </a:rPr>
              <a:t>E-mail </a:t>
            </a:r>
            <a:r>
              <a:rPr lang="ja-JP" altLang="en-US" sz="1200" b="1" dirty="0" err="1">
                <a:solidFill>
                  <a:srgbClr val="000000"/>
                </a:solidFill>
                <a:latin typeface="Century" pitchFamily="18" charset="0"/>
                <a:ea typeface="HG丸ｺﾞｼｯｸM-PRO" pitchFamily="50" charset="-128"/>
                <a:cs typeface="Times New Roman" pitchFamily="18" charset="0"/>
              </a:rPr>
              <a:t>、</a:t>
            </a:r>
            <a:r>
              <a:rPr lang="en-US" altLang="ja-JP" sz="1200" b="1" dirty="0" smtClean="0">
                <a:solidFill>
                  <a:srgbClr val="000000"/>
                </a:solidFill>
                <a:latin typeface="Century" pitchFamily="18" charset="0"/>
                <a:ea typeface="HG丸ｺﾞｼｯｸM-PRO" pitchFamily="50" charset="-128"/>
                <a:cs typeface="Times New Roman" pitchFamily="18" charset="0"/>
              </a:rPr>
              <a:t>H.P</a:t>
            </a:r>
            <a:r>
              <a:rPr lang="ja-JP" altLang="en-US" sz="1200" b="1" dirty="0" smtClean="0">
                <a:solidFill>
                  <a:srgbClr val="000000"/>
                </a:solidFill>
                <a:latin typeface="Century" pitchFamily="18" charset="0"/>
                <a:ea typeface="HG丸ｺﾞｼｯｸM-PRO" pitchFamily="50" charset="-128"/>
                <a:cs typeface="Times New Roman" pitchFamily="18" charset="0"/>
              </a:rPr>
              <a:t>よりお申込み下さい。</a:t>
            </a:r>
            <a:endParaRPr lang="en-US" altLang="ja-JP" sz="1200" b="1" dirty="0" smtClean="0">
              <a:solidFill>
                <a:srgbClr val="000000"/>
              </a:solidFill>
              <a:latin typeface="Century" pitchFamily="18" charset="0"/>
              <a:ea typeface="HG丸ｺﾞｼｯｸM-PRO" pitchFamily="50" charset="-128"/>
              <a:cs typeface="Times New Roman" pitchFamily="18" charset="0"/>
            </a:endParaRPr>
          </a:p>
          <a:p>
            <a:pPr fontAlgn="auto">
              <a:spcBef>
                <a:spcPct val="0"/>
              </a:spcBef>
              <a:spcAft>
                <a:spcPts val="0"/>
              </a:spcAft>
              <a:buFontTx/>
              <a:buNone/>
              <a:defRPr/>
            </a:pPr>
            <a:endParaRPr lang="en-US" altLang="ja-JP" sz="1200" b="1" dirty="0" smtClean="0">
              <a:solidFill>
                <a:srgbClr val="000000"/>
              </a:solidFill>
              <a:latin typeface="Century" pitchFamily="18" charset="0"/>
              <a:ea typeface="HG丸ｺﾞｼｯｸM-PRO" pitchFamily="50" charset="-128"/>
              <a:cs typeface="Times New Roman" pitchFamily="18" charset="0"/>
            </a:endParaRPr>
          </a:p>
          <a:p>
            <a:pPr algn="ctr" fontAlgn="auto">
              <a:spcBef>
                <a:spcPct val="0"/>
              </a:spcBef>
              <a:spcAft>
                <a:spcPts val="0"/>
              </a:spcAft>
              <a:buFontTx/>
              <a:buNone/>
              <a:defRPr/>
            </a:pPr>
            <a:r>
              <a:rPr lang="en-US" altLang="ja-JP" sz="1100" b="1" dirty="0" smtClean="0">
                <a:solidFill>
                  <a:srgbClr val="000000"/>
                </a:solidFill>
                <a:latin typeface="HGPｺﾞｼｯｸE" pitchFamily="50" charset="-128"/>
                <a:ea typeface="HGPｺﾞｼｯｸE" pitchFamily="50" charset="-128"/>
                <a:cs typeface="Times New Roman" pitchFamily="18" charset="0"/>
              </a:rPr>
              <a:t>FAX</a:t>
            </a:r>
            <a:r>
              <a:rPr lang="ja-JP" altLang="en-US" sz="1100" b="1" dirty="0" smtClean="0">
                <a:solidFill>
                  <a:srgbClr val="000000"/>
                </a:solidFill>
                <a:latin typeface="HGPｺﾞｼｯｸE" pitchFamily="50" charset="-128"/>
                <a:ea typeface="HGPｺﾞｼｯｸE" pitchFamily="50" charset="-128"/>
                <a:cs typeface="Times New Roman" pitchFamily="18" charset="0"/>
              </a:rPr>
              <a:t>：</a:t>
            </a:r>
            <a:r>
              <a:rPr lang="ja-JP" altLang="en-US" sz="1100" dirty="0" smtClean="0">
                <a:solidFill>
                  <a:srgbClr val="000000"/>
                </a:solidFill>
                <a:latin typeface="HGPｺﾞｼｯｸE" pitchFamily="50" charset="-128"/>
                <a:ea typeface="HGPｺﾞｼｯｸE" pitchFamily="50" charset="-128"/>
                <a:cs typeface="Times New Roman" pitchFamily="18" charset="0"/>
              </a:rPr>
              <a:t>０７８－２３１－０２５６　</a:t>
            </a:r>
            <a:r>
              <a:rPr lang="en-US" altLang="ja-JP" sz="1100" b="1" dirty="0" smtClean="0">
                <a:solidFill>
                  <a:srgbClr val="000000"/>
                </a:solidFill>
                <a:latin typeface="Century" pitchFamily="18" charset="0"/>
                <a:ea typeface="HG丸ｺﾞｼｯｸM-PRO" pitchFamily="50" charset="-128"/>
                <a:cs typeface="Times New Roman" pitchFamily="18" charset="0"/>
              </a:rPr>
              <a:t>E-mail</a:t>
            </a:r>
            <a:r>
              <a:rPr lang="ja-JP" altLang="en-US" sz="1100" b="1" dirty="0">
                <a:solidFill>
                  <a:srgbClr val="000000"/>
                </a:solidFill>
                <a:latin typeface="Century" pitchFamily="18" charset="0"/>
                <a:ea typeface="HG丸ｺﾞｼｯｸM-PRO" pitchFamily="50" charset="-128"/>
                <a:cs typeface="Times New Roman" pitchFamily="18" charset="0"/>
              </a:rPr>
              <a:t>：</a:t>
            </a:r>
            <a:r>
              <a:rPr lang="en-US" altLang="ja-JP" sz="1100" dirty="0" smtClean="0">
                <a:solidFill>
                  <a:srgbClr val="000000"/>
                </a:solidFill>
                <a:latin typeface="Century" pitchFamily="18" charset="0"/>
                <a:ea typeface="HG丸ｺﾞｼｯｸM-PRO" pitchFamily="50" charset="-128"/>
                <a:cs typeface="Times New Roman" pitchFamily="18" charset="0"/>
                <a:hlinkClick r:id="rId4"/>
              </a:rPr>
              <a:t>asia-biz@office.city.kobe.lg.jp</a:t>
            </a:r>
            <a:r>
              <a:rPr lang="ja-JP" altLang="en-US" sz="1100" b="1" dirty="0">
                <a:solidFill>
                  <a:srgbClr val="000000"/>
                </a:solidFill>
                <a:latin typeface="Century" pitchFamily="18" charset="0"/>
                <a:ea typeface="HG丸ｺﾞｼｯｸM-PRO" pitchFamily="50" charset="-128"/>
                <a:cs typeface="Times New Roman" pitchFamily="18" charset="0"/>
              </a:rPr>
              <a:t>　</a:t>
            </a:r>
            <a:r>
              <a:rPr lang="en-US" altLang="ja-JP" sz="1100" b="1" dirty="0" smtClean="0">
                <a:solidFill>
                  <a:srgbClr val="000000"/>
                </a:solidFill>
                <a:latin typeface="Century" pitchFamily="18" charset="0"/>
                <a:ea typeface="HG丸ｺﾞｼｯｸM-PRO" pitchFamily="50" charset="-128"/>
                <a:cs typeface="Times New Roman" pitchFamily="18" charset="0"/>
              </a:rPr>
              <a:t>HP</a:t>
            </a:r>
            <a:r>
              <a:rPr lang="ja-JP" altLang="en-US" sz="1100" b="1" dirty="0">
                <a:solidFill>
                  <a:srgbClr val="000000"/>
                </a:solidFill>
                <a:latin typeface="Century" pitchFamily="18" charset="0"/>
                <a:ea typeface="HG丸ｺﾞｼｯｸM-PRO" pitchFamily="50" charset="-128"/>
                <a:cs typeface="Times New Roman" pitchFamily="18" charset="0"/>
              </a:rPr>
              <a:t>：</a:t>
            </a:r>
            <a:r>
              <a:rPr lang="en-US" altLang="ja-JP" sz="1100" dirty="0" smtClean="0">
                <a:solidFill>
                  <a:srgbClr val="000000"/>
                </a:solidFill>
                <a:latin typeface="Century" pitchFamily="18" charset="0"/>
                <a:ea typeface="HG丸ｺﾞｼｯｸM-PRO" pitchFamily="50" charset="-128"/>
                <a:cs typeface="Times New Roman" pitchFamily="18" charset="0"/>
              </a:rPr>
              <a:t>https</a:t>
            </a:r>
            <a:r>
              <a:rPr lang="en-US" altLang="ja-JP" sz="1100" dirty="0">
                <a:solidFill>
                  <a:srgbClr val="000000"/>
                </a:solidFill>
                <a:latin typeface="Century" pitchFamily="18" charset="0"/>
                <a:ea typeface="HG丸ｺﾞｼｯｸM-PRO" pitchFamily="50" charset="-128"/>
                <a:cs typeface="Times New Roman" pitchFamily="18" charset="0"/>
              </a:rPr>
              <a:t>://www.kobe-obc.lg.jp</a:t>
            </a:r>
            <a:endParaRPr lang="en-US" altLang="ja-JP" sz="1100" b="1" dirty="0">
              <a:solidFill>
                <a:srgbClr val="000000"/>
              </a:solidFill>
              <a:latin typeface="Century" pitchFamily="18" charset="0"/>
              <a:ea typeface="HG丸ｺﾞｼｯｸM-PRO" pitchFamily="50" charset="-128"/>
              <a:cs typeface="Times New Roman" pitchFamily="18" charset="0"/>
            </a:endParaRPr>
          </a:p>
          <a:p>
            <a:pPr algn="ctr">
              <a:spcBef>
                <a:spcPct val="0"/>
              </a:spcBef>
              <a:buNone/>
            </a:pPr>
            <a:endParaRPr lang="en-US" altLang="ja-JP" sz="1400" b="1" u="sng" dirty="0" smtClean="0">
              <a:solidFill>
                <a:srgbClr val="000000"/>
              </a:solidFill>
              <a:latin typeface="Century" pitchFamily="18" charset="0"/>
              <a:ea typeface="HG丸ｺﾞｼｯｸM-PRO" pitchFamily="50" charset="-128"/>
              <a:cs typeface="Times New Roman" pitchFamily="18" charset="0"/>
            </a:endParaRPr>
          </a:p>
          <a:p>
            <a:pPr algn="ctr">
              <a:spcBef>
                <a:spcPct val="0"/>
              </a:spcBef>
              <a:buNone/>
            </a:pPr>
            <a:r>
              <a:rPr lang="ja-JP" altLang="en-US" sz="1800" b="1" u="sng" dirty="0" smtClean="0">
                <a:solidFill>
                  <a:srgbClr val="000000"/>
                </a:solidFill>
                <a:latin typeface="Century" pitchFamily="18" charset="0"/>
                <a:ea typeface="HG丸ｺﾞｼｯｸM-PRO" pitchFamily="50" charset="-128"/>
                <a:cs typeface="Times New Roman" pitchFamily="18" charset="0"/>
              </a:rPr>
              <a:t>（</a:t>
            </a:r>
            <a:r>
              <a:rPr lang="ja-JP" altLang="en-US" sz="1800" b="1" u="sng" dirty="0">
                <a:solidFill>
                  <a:srgbClr val="000000"/>
                </a:solidFill>
                <a:latin typeface="Century" pitchFamily="18" charset="0"/>
                <a:ea typeface="HG丸ｺﾞｼｯｸM-PRO" pitchFamily="50" charset="-128"/>
                <a:cs typeface="Times New Roman" pitchFamily="18" charset="0"/>
              </a:rPr>
              <a:t>申込み締切</a:t>
            </a:r>
            <a:r>
              <a:rPr lang="ja-JP" altLang="en-US" sz="1800" b="1" u="sng" dirty="0" smtClean="0">
                <a:solidFill>
                  <a:srgbClr val="000000"/>
                </a:solidFill>
                <a:latin typeface="Century" pitchFamily="18" charset="0"/>
                <a:ea typeface="HG丸ｺﾞｼｯｸM-PRO" pitchFamily="50" charset="-128"/>
                <a:cs typeface="Times New Roman" pitchFamily="18" charset="0"/>
              </a:rPr>
              <a:t>：</a:t>
            </a:r>
            <a:r>
              <a:rPr lang="ja-JP" altLang="en-US" sz="1800" b="1" u="sng" dirty="0">
                <a:solidFill>
                  <a:srgbClr val="000000"/>
                </a:solidFill>
                <a:latin typeface="Century" pitchFamily="18" charset="0"/>
                <a:ea typeface="HG丸ｺﾞｼｯｸM-PRO" pitchFamily="50" charset="-128"/>
                <a:cs typeface="Times New Roman" pitchFamily="18" charset="0"/>
              </a:rPr>
              <a:t>５</a:t>
            </a:r>
            <a:r>
              <a:rPr lang="ja-JP" altLang="en-US" sz="1800" b="1" u="sng" dirty="0" smtClean="0">
                <a:solidFill>
                  <a:srgbClr val="000000"/>
                </a:solidFill>
                <a:latin typeface="Century" pitchFamily="18" charset="0"/>
                <a:ea typeface="HG丸ｺﾞｼｯｸM-PRO" pitchFamily="50" charset="-128"/>
                <a:cs typeface="Times New Roman" pitchFamily="18" charset="0"/>
              </a:rPr>
              <a:t>月２０日（木））</a:t>
            </a:r>
          </a:p>
          <a:p>
            <a:pPr algn="r" eaLnBrk="1" hangingPunct="1">
              <a:spcBef>
                <a:spcPct val="0"/>
              </a:spcBef>
              <a:buFontTx/>
              <a:buNone/>
            </a:pPr>
            <a:r>
              <a:rPr lang="ja-JP" altLang="en-US" sz="1000" dirty="0" smtClean="0">
                <a:solidFill>
                  <a:srgbClr val="000000"/>
                </a:solidFill>
                <a:latin typeface="Century" pitchFamily="18" charset="0"/>
                <a:ea typeface="HG丸ｺﾞｼｯｸM-PRO" pitchFamily="50" charset="-128"/>
                <a:cs typeface="Times New Roman" pitchFamily="18" charset="0"/>
              </a:rPr>
              <a:t>２０２１年　　月　　日</a:t>
            </a:r>
            <a:endParaRPr lang="en-US" altLang="ja-JP" sz="1000" dirty="0">
              <a:solidFill>
                <a:srgbClr val="000000"/>
              </a:solidFill>
              <a:latin typeface="Century" pitchFamily="18" charset="0"/>
              <a:ea typeface="HG丸ｺﾞｼｯｸM-PRO" pitchFamily="50" charset="-128"/>
              <a:cs typeface="Times New Roman" pitchFamily="18" charset="0"/>
            </a:endParaRPr>
          </a:p>
        </p:txBody>
      </p:sp>
    </p:spTree>
    <p:extLst>
      <p:ext uri="{BB962C8B-B14F-4D97-AF65-F5344CB8AC3E}">
        <p14:creationId xmlns:p14="http://schemas.microsoft.com/office/powerpoint/2010/main" val="1009899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2760</TotalTime>
  <Words>1000</Words>
  <Application>Microsoft Office PowerPoint</Application>
  <PresentationFormat>ユーザー設定</PresentationFormat>
  <Paragraphs>78</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FGP平成角ｺﾞｼｯｸ体W9</vt:lpstr>
      <vt:lpstr>HGPｺﾞｼｯｸE</vt:lpstr>
      <vt:lpstr>HGP創英角ｺﾞｼｯｸUB</vt:lpstr>
      <vt:lpstr>HG丸ｺﾞｼｯｸM-PRO</vt:lpstr>
      <vt:lpstr>ＭＳ Ｐゴシック</vt:lpstr>
      <vt:lpstr>Arial</vt:lpstr>
      <vt:lpstr>Calibri</vt:lpstr>
      <vt:lpstr>Century</vt:lpstr>
      <vt:lpstr>Times New Roman</vt:lpstr>
      <vt:lpstr>Wingdings</vt:lpstr>
      <vt:lpstr>Office ​​テーマ</vt:lpstr>
      <vt:lpstr>外国人材の採用・定着セミナー ～企業が知っておかなければならない、外国人採用・定着のコツを伝授～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外国人材セミナーチラシ（5/25）</dc:title>
  <dc:creator>Administrator</dc:creator>
  <cp:lastModifiedBy>山田 有紗</cp:lastModifiedBy>
  <cp:revision>402</cp:revision>
  <cp:lastPrinted>2021-04-23T00:06:33Z</cp:lastPrinted>
  <dcterms:created xsi:type="dcterms:W3CDTF">2014-02-28T06:32:11Z</dcterms:created>
  <dcterms:modified xsi:type="dcterms:W3CDTF">2021-04-23T00:45:44Z</dcterms:modified>
</cp:coreProperties>
</file>