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0" r:id="rId3"/>
  </p:sldIdLst>
  <p:sldSz cx="6858000" cy="10080625"/>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FF"/>
    <a:srgbClr val="D4FED2"/>
    <a:srgbClr val="FFFF66"/>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394" autoAdjust="0"/>
  </p:normalViewPr>
  <p:slideViewPr>
    <p:cSldViewPr>
      <p:cViewPr>
        <p:scale>
          <a:sx n="100" d="100"/>
          <a:sy n="100" d="100"/>
        </p:scale>
        <p:origin x="510" y="-1428"/>
      </p:cViewPr>
      <p:guideLst>
        <p:guide orient="horz" pos="317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19413" cy="493713"/>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2"/>
            <a:ext cx="2919412" cy="493713"/>
          </a:xfrm>
          <a:prstGeom prst="rect">
            <a:avLst/>
          </a:prstGeom>
        </p:spPr>
        <p:txBody>
          <a:bodyPr vert="horz" lIns="91409" tIns="45705" rIns="91409" bIns="45705" rtlCol="0"/>
          <a:lstStyle>
            <a:lvl1pPr algn="r">
              <a:defRPr sz="1200"/>
            </a:lvl1pPr>
          </a:lstStyle>
          <a:p>
            <a:fld id="{0F89EF13-7771-4B8A-9E56-55921ED87A44}" type="datetimeFigureOut">
              <a:rPr kumimoji="1" lang="ja-JP" altLang="en-US" smtClean="0"/>
              <a:pPr/>
              <a:t>2021/6/2</a:t>
            </a:fld>
            <a:endParaRPr kumimoji="1" lang="ja-JP" altLang="en-US"/>
          </a:p>
        </p:txBody>
      </p:sp>
      <p:sp>
        <p:nvSpPr>
          <p:cNvPr id="4" name="スライド イメージ プレースホルダー 3"/>
          <p:cNvSpPr>
            <a:spLocks noGrp="1" noRot="1" noChangeAspect="1"/>
          </p:cNvSpPr>
          <p:nvPr>
            <p:ph type="sldImg" idx="2"/>
          </p:nvPr>
        </p:nvSpPr>
        <p:spPr>
          <a:xfrm>
            <a:off x="2109788" y="739775"/>
            <a:ext cx="2516187" cy="3700463"/>
          </a:xfrm>
          <a:prstGeom prst="rect">
            <a:avLst/>
          </a:prstGeom>
          <a:noFill/>
          <a:ln w="12700">
            <a:solidFill>
              <a:prstClr val="black"/>
            </a:solidFill>
          </a:ln>
        </p:spPr>
        <p:txBody>
          <a:bodyPr vert="horz" lIns="91409" tIns="45705" rIns="91409" bIns="45705" rtlCol="0" anchor="ctr"/>
          <a:lstStyle/>
          <a:p>
            <a:endParaRPr lang="ja-JP" altLang="en-US"/>
          </a:p>
        </p:txBody>
      </p:sp>
      <p:sp>
        <p:nvSpPr>
          <p:cNvPr id="5" name="ノート プレースホルダー 4"/>
          <p:cNvSpPr>
            <a:spLocks noGrp="1"/>
          </p:cNvSpPr>
          <p:nvPr>
            <p:ph type="body" sz="quarter" idx="3"/>
          </p:nvPr>
        </p:nvSpPr>
        <p:spPr>
          <a:xfrm>
            <a:off x="673103" y="4686300"/>
            <a:ext cx="5389563" cy="4440238"/>
          </a:xfrm>
          <a:prstGeom prst="rect">
            <a:avLst/>
          </a:prstGeom>
        </p:spPr>
        <p:txBody>
          <a:bodyPr vert="horz" lIns="91409" tIns="45705" rIns="91409"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013"/>
            <a:ext cx="2919413" cy="493712"/>
          </a:xfrm>
          <a:prstGeom prst="rect">
            <a:avLst/>
          </a:prstGeom>
        </p:spPr>
        <p:txBody>
          <a:bodyPr vert="horz" lIns="91409" tIns="45705" rIns="91409"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09" tIns="45705" rIns="91409" bIns="45705" rtlCol="0" anchor="b"/>
          <a:lstStyle>
            <a:lvl1pPr algn="r">
              <a:defRPr sz="1200"/>
            </a:lvl1pPr>
          </a:lstStyle>
          <a:p>
            <a:fld id="{816F0840-9377-4A7D-9405-971A8686CEE6}" type="slidenum">
              <a:rPr kumimoji="1" lang="ja-JP" altLang="en-US" smtClean="0"/>
              <a:pPr/>
              <a:t>‹#›</a:t>
            </a:fld>
            <a:endParaRPr kumimoji="1" lang="ja-JP" altLang="en-US"/>
          </a:p>
        </p:txBody>
      </p:sp>
    </p:spTree>
    <p:extLst>
      <p:ext uri="{BB962C8B-B14F-4D97-AF65-F5344CB8AC3E}">
        <p14:creationId xmlns:p14="http://schemas.microsoft.com/office/powerpoint/2010/main" val="1098209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16F0840-9377-4A7D-9405-971A8686CEE6}" type="slidenum">
              <a:rPr kumimoji="1" lang="ja-JP" altLang="en-US" smtClean="0"/>
              <a:pPr/>
              <a:t>1</a:t>
            </a:fld>
            <a:endParaRPr kumimoji="1" lang="ja-JP" altLang="en-US"/>
          </a:p>
        </p:txBody>
      </p:sp>
    </p:spTree>
    <p:extLst>
      <p:ext uri="{BB962C8B-B14F-4D97-AF65-F5344CB8AC3E}">
        <p14:creationId xmlns:p14="http://schemas.microsoft.com/office/powerpoint/2010/main" val="3031870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131530"/>
            <a:ext cx="5829300"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712354"/>
            <a:ext cx="4800600" cy="257616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09785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69899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39034"/>
            <a:ext cx="1157288" cy="1146671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39034"/>
            <a:ext cx="3357563" cy="1146671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6265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59586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477735"/>
            <a:ext cx="5829300" cy="200212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272600"/>
            <a:ext cx="5829300"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130266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136195"/>
            <a:ext cx="2257425" cy="88695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27344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403693"/>
            <a:ext cx="6172200" cy="168010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56474"/>
            <a:ext cx="303014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96864"/>
            <a:ext cx="303014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56474"/>
            <a:ext cx="303133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96864"/>
            <a:ext cx="303133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26309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65188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37086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401359"/>
            <a:ext cx="2256235" cy="170810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401359"/>
            <a:ext cx="3833813" cy="86035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109465"/>
            <a:ext cx="2256235" cy="68954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65709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056438"/>
            <a:ext cx="4114800" cy="833053"/>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900722"/>
            <a:ext cx="4114800"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889491"/>
            <a:ext cx="4114800"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C00079-0771-4374-A0F8-BBA6C99B7205}" type="datetimeFigureOut">
              <a:rPr kumimoji="1" lang="ja-JP" altLang="en-US" smtClean="0"/>
              <a:pPr/>
              <a:t>2021/6/2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832185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03693"/>
            <a:ext cx="6172200"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52148"/>
            <a:ext cx="6172200" cy="665274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343247"/>
            <a:ext cx="1600200" cy="536700"/>
          </a:xfrm>
          <a:prstGeom prst="rect">
            <a:avLst/>
          </a:prstGeom>
        </p:spPr>
        <p:txBody>
          <a:bodyPr vert="horz" lIns="91440" tIns="45720" rIns="91440" bIns="45720" rtlCol="0" anchor="ctr"/>
          <a:lstStyle>
            <a:lvl1pPr algn="l">
              <a:defRPr sz="1200">
                <a:solidFill>
                  <a:schemeClr val="tx1">
                    <a:tint val="75000"/>
                  </a:schemeClr>
                </a:solidFill>
              </a:defRPr>
            </a:lvl1pPr>
          </a:lstStyle>
          <a:p>
            <a:fld id="{3FC00079-0771-4374-A0F8-BBA6C99B7205}" type="datetimeFigureOut">
              <a:rPr kumimoji="1" lang="ja-JP" altLang="en-US" smtClean="0"/>
              <a:pPr/>
              <a:t>2021/6/2</a:t>
            </a:fld>
            <a:endParaRPr kumimoji="1" lang="ja-JP" altLang="en-US"/>
          </a:p>
        </p:txBody>
      </p:sp>
      <p:sp>
        <p:nvSpPr>
          <p:cNvPr id="5" name="フッター プレースホルダー 4"/>
          <p:cNvSpPr>
            <a:spLocks noGrp="1"/>
          </p:cNvSpPr>
          <p:nvPr>
            <p:ph type="ftr" sz="quarter" idx="3"/>
          </p:nvPr>
        </p:nvSpPr>
        <p:spPr>
          <a:xfrm>
            <a:off x="2343150" y="9343247"/>
            <a:ext cx="2171700" cy="5367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343247"/>
            <a:ext cx="1600200" cy="536700"/>
          </a:xfrm>
          <a:prstGeom prst="rect">
            <a:avLst/>
          </a:prstGeom>
        </p:spPr>
        <p:txBody>
          <a:bodyPr vert="horz" lIns="91440" tIns="45720" rIns="91440" bIns="45720" rtlCol="0" anchor="ctr"/>
          <a:lstStyle>
            <a:lvl1pPr algn="r">
              <a:defRPr sz="1200">
                <a:solidFill>
                  <a:schemeClr val="tx1">
                    <a:tint val="75000"/>
                  </a:schemeClr>
                </a:solidFill>
              </a:defRPr>
            </a:lvl1pPr>
          </a:lstStyle>
          <a:p>
            <a:fld id="{35EE72E5-6F55-4DCB-908A-63EEA8676539}" type="slidenum">
              <a:rPr kumimoji="1" lang="ja-JP" altLang="en-US" smtClean="0"/>
              <a:pPr/>
              <a:t>‹#›</a:t>
            </a:fld>
            <a:endParaRPr kumimoji="1" lang="ja-JP" altLang="en-US"/>
          </a:p>
        </p:txBody>
      </p:sp>
    </p:spTree>
    <p:extLst>
      <p:ext uri="{BB962C8B-B14F-4D97-AF65-F5344CB8AC3E}">
        <p14:creationId xmlns:p14="http://schemas.microsoft.com/office/powerpoint/2010/main" val="255368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mailto:asia-biz@office.city.kobe.lg.jp" TargetMode="External"/><Relationship Id="rId4" Type="http://schemas.openxmlformats.org/officeDocument/2006/relationships/hyperlink" Target="https://www.kobe-obc.lg.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560763" y="4802161"/>
            <a:ext cx="461665" cy="92398"/>
          </a:xfrm>
          <a:prstGeom prst="rect">
            <a:avLst/>
          </a:prstGeom>
          <a:noFill/>
        </p:spPr>
        <p:txBody>
          <a:bodyPr vert="eaVert" wrap="none" rtlCol="0">
            <a:spAutoFit/>
          </a:bodyPr>
          <a:lstStyle/>
          <a:p>
            <a:endParaRPr kumimoji="1" lang="ja-JP" altLang="en-US" dirty="0"/>
          </a:p>
        </p:txBody>
      </p:sp>
      <p:sp>
        <p:nvSpPr>
          <p:cNvPr id="5" name="正方形/長方形 4"/>
          <p:cNvSpPr/>
          <p:nvPr/>
        </p:nvSpPr>
        <p:spPr>
          <a:xfrm>
            <a:off x="-11655" y="10771"/>
            <a:ext cx="6858000" cy="307777"/>
          </a:xfrm>
          <a:prstGeom prst="rect">
            <a:avLst/>
          </a:prstGeom>
        </p:spPr>
        <p:txBody>
          <a:bodyPr wrap="square">
            <a:spAutoFit/>
          </a:bodyPr>
          <a:lstStyle/>
          <a:p>
            <a:pPr algn="ctr"/>
            <a:r>
              <a:rPr lang="ja-JP" altLang="ja-JP" sz="1400" b="1" u="sng" spc="1200" dirty="0" smtClean="0">
                <a:solidFill>
                  <a:srgbClr val="002060"/>
                </a:solidFill>
                <a:uFill>
                  <a:solidFill>
                    <a:srgbClr val="0070C0"/>
                  </a:solidFill>
                </a:uFill>
                <a:ea typeface="メイリオ" panose="020B0604030504040204" pitchFamily="50" charset="-128"/>
                <a:cs typeface="ＭＳ ゴシック" panose="020B0609070205080204" pitchFamily="49" charset="-128"/>
              </a:rPr>
              <a:t>海外</a:t>
            </a:r>
            <a:r>
              <a:rPr lang="ja-JP" altLang="ja-JP" sz="1400" b="1" u="sng" spc="1200" dirty="0">
                <a:solidFill>
                  <a:srgbClr val="002060"/>
                </a:solidFill>
                <a:uFill>
                  <a:solidFill>
                    <a:srgbClr val="0070C0"/>
                  </a:solidFill>
                </a:uFill>
                <a:ea typeface="メイリオ" panose="020B0604030504040204" pitchFamily="50" charset="-128"/>
                <a:cs typeface="ＭＳ ゴシック" panose="020B0609070205080204" pitchFamily="49" charset="-128"/>
              </a:rPr>
              <a:t>ビジネスセミナー</a:t>
            </a:r>
            <a:endParaRPr lang="ja-JP" altLang="en-US" sz="1400" dirty="0"/>
          </a:p>
        </p:txBody>
      </p:sp>
      <p:sp>
        <p:nvSpPr>
          <p:cNvPr id="8" name="正方形/長方形 7"/>
          <p:cNvSpPr/>
          <p:nvPr/>
        </p:nvSpPr>
        <p:spPr>
          <a:xfrm>
            <a:off x="-23310" y="916688"/>
            <a:ext cx="6881310" cy="541174"/>
          </a:xfrm>
          <a:prstGeom prst="rect">
            <a:avLst/>
          </a:prstGeom>
        </p:spPr>
        <p:txBody>
          <a:bodyPr wrap="square">
            <a:spAutoFit/>
          </a:bodyPr>
          <a:lstStyle/>
          <a:p>
            <a:pPr algn="ctr">
              <a:lnSpc>
                <a:spcPts val="3500"/>
              </a:lnSpc>
              <a:spcAft>
                <a:spcPts val="0"/>
              </a:spcAft>
            </a:pPr>
            <a:r>
              <a:rPr lang="ja-JP" altLang="en-US" sz="1400" b="1" kern="100" dirty="0" smtClean="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400" b="1" kern="100" dirty="0" smtClean="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JAPAN MALL</a:t>
            </a:r>
            <a:r>
              <a:rPr lang="ja-JP" altLang="en-US" sz="1400" b="1" kern="100" dirty="0" smtClean="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を活用した、</a:t>
            </a:r>
            <a:r>
              <a:rPr lang="ja-JP" altLang="ja-JP" sz="1400" b="1" kern="100" dirty="0" smtClean="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海外</a:t>
            </a:r>
            <a:r>
              <a:rPr lang="en-US" altLang="ja-JP" sz="1400" b="1" kern="100" dirty="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EC</a:t>
            </a:r>
            <a:r>
              <a:rPr lang="ja-JP" altLang="ja-JP" sz="1400" b="1" kern="100" dirty="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市場</a:t>
            </a:r>
            <a:r>
              <a:rPr lang="ja-JP" altLang="ja-JP" sz="1400" b="1" kern="100" dirty="0" smtClean="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へ</a:t>
            </a:r>
            <a:r>
              <a:rPr lang="ja-JP" altLang="en-US" sz="1400" b="1" kern="100" dirty="0" smtClean="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の</a:t>
            </a:r>
            <a:r>
              <a:rPr lang="ja-JP" altLang="ja-JP" sz="1400" b="1" kern="100" dirty="0" smtClean="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挑戦</a:t>
            </a:r>
            <a:r>
              <a:rPr lang="ja-JP" altLang="en-US" sz="1400" b="1" kern="100" dirty="0" smtClean="0">
                <a:solidFill>
                  <a:srgbClr val="00B0F0"/>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ja-JP" sz="1400" kern="100" dirty="0">
              <a:solidFill>
                <a:srgbClr val="00B0F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正方形/長方形 9"/>
          <p:cNvSpPr/>
          <p:nvPr/>
        </p:nvSpPr>
        <p:spPr>
          <a:xfrm>
            <a:off x="0" y="389433"/>
            <a:ext cx="6858001" cy="707886"/>
          </a:xfrm>
          <a:prstGeom prst="rect">
            <a:avLst/>
          </a:prstGeom>
        </p:spPr>
        <p:txBody>
          <a:bodyPr wrap="square">
            <a:spAutoFit/>
          </a:bodyPr>
          <a:lstStyle/>
          <a:p>
            <a:pPr algn="ctr"/>
            <a:r>
              <a:rPr lang="ja-JP" altLang="en-US" sz="2000" b="1" dirty="0">
                <a:solidFill>
                  <a:srgbClr val="002060"/>
                </a:solidFill>
                <a:latin typeface="メイリオ" panose="020B0604030504040204" pitchFamily="50" charset="-128"/>
                <a:ea typeface="メイリオ" panose="020B0604030504040204" pitchFamily="50" charset="-128"/>
              </a:rPr>
              <a:t>世界</a:t>
            </a:r>
            <a:r>
              <a:rPr lang="ja-JP" altLang="en-US" sz="2000" b="1" dirty="0" smtClean="0">
                <a:solidFill>
                  <a:srgbClr val="002060"/>
                </a:solidFill>
                <a:latin typeface="メイリオ" panose="020B0604030504040204" pitchFamily="50" charset="-128"/>
                <a:ea typeface="メイリオ" panose="020B0604030504040204" pitchFamily="50" charset="-128"/>
              </a:rPr>
              <a:t>の</a:t>
            </a:r>
            <a:r>
              <a:rPr lang="en-US" altLang="ja-JP" sz="2000" b="1" dirty="0" smtClean="0">
                <a:solidFill>
                  <a:srgbClr val="002060"/>
                </a:solidFill>
                <a:latin typeface="メイリオ" panose="020B0604030504040204" pitchFamily="50" charset="-128"/>
                <a:ea typeface="メイリオ" panose="020B0604030504040204" pitchFamily="50" charset="-128"/>
              </a:rPr>
              <a:t>EC</a:t>
            </a:r>
            <a:r>
              <a:rPr lang="ja-JP" altLang="en-US" sz="2000" b="1" dirty="0" smtClean="0">
                <a:solidFill>
                  <a:srgbClr val="002060"/>
                </a:solidFill>
                <a:latin typeface="メイリオ" panose="020B0604030504040204" pitchFamily="50" charset="-128"/>
                <a:ea typeface="メイリオ" panose="020B0604030504040204" pitchFamily="50" charset="-128"/>
              </a:rPr>
              <a:t>市場と、</a:t>
            </a:r>
            <a:endParaRPr lang="en-US" altLang="ja-JP" sz="2000" b="1" dirty="0" smtClean="0">
              <a:solidFill>
                <a:srgbClr val="002060"/>
              </a:solidFill>
              <a:latin typeface="メイリオ" panose="020B0604030504040204" pitchFamily="50" charset="-128"/>
              <a:ea typeface="メイリオ" panose="020B0604030504040204" pitchFamily="50" charset="-128"/>
            </a:endParaRPr>
          </a:p>
          <a:p>
            <a:pPr algn="ctr"/>
            <a:r>
              <a:rPr lang="ja-JP" altLang="en-US" sz="2000" b="1" dirty="0" smtClean="0">
                <a:solidFill>
                  <a:srgbClr val="002060"/>
                </a:solidFill>
                <a:latin typeface="メイリオ" panose="020B0604030504040204" pitchFamily="50" charset="-128"/>
                <a:ea typeface="メイリオ" panose="020B0604030504040204" pitchFamily="50" charset="-128"/>
              </a:rPr>
              <a:t>ジェトロの</a:t>
            </a:r>
            <a:r>
              <a:rPr lang="en-US" altLang="ja-JP" sz="2000" b="1" dirty="0" smtClean="0">
                <a:solidFill>
                  <a:srgbClr val="002060"/>
                </a:solidFill>
                <a:latin typeface="メイリオ" panose="020B0604030504040204" pitchFamily="50" charset="-128"/>
                <a:ea typeface="メイリオ" panose="020B0604030504040204" pitchFamily="50" charset="-128"/>
              </a:rPr>
              <a:t>EC</a:t>
            </a:r>
            <a:r>
              <a:rPr lang="ja-JP" altLang="en-US" sz="2000" b="1" dirty="0" smtClean="0">
                <a:solidFill>
                  <a:srgbClr val="002060"/>
                </a:solidFill>
                <a:latin typeface="メイリオ" panose="020B0604030504040204" pitchFamily="50" charset="-128"/>
                <a:ea typeface="メイリオ" panose="020B0604030504040204" pitchFamily="50" charset="-128"/>
              </a:rPr>
              <a:t>支援事業を活用した海外販路開拓</a:t>
            </a:r>
            <a:endParaRPr lang="ja-JP" altLang="en-US" sz="2000" b="1" dirty="0">
              <a:solidFill>
                <a:srgbClr val="002060"/>
              </a:solidFill>
              <a:latin typeface="メイリオ" panose="020B0604030504040204" pitchFamily="50" charset="-128"/>
              <a:ea typeface="メイリオ" panose="020B0604030504040204" pitchFamily="50" charset="-128"/>
            </a:endParaRPr>
          </a:p>
        </p:txBody>
      </p:sp>
      <p:sp>
        <p:nvSpPr>
          <p:cNvPr id="13" name="AutoShape 2"/>
          <p:cNvSpPr>
            <a:spLocks noChangeArrowheads="1"/>
          </p:cNvSpPr>
          <p:nvPr/>
        </p:nvSpPr>
        <p:spPr bwMode="auto">
          <a:xfrm>
            <a:off x="243681" y="1765978"/>
            <a:ext cx="6370637" cy="1680477"/>
          </a:xfrm>
          <a:prstGeom prst="roundRect">
            <a:avLst>
              <a:gd name="adj" fmla="val 16667"/>
            </a:avLst>
          </a:prstGeom>
          <a:solidFill>
            <a:srgbClr val="FFFF99"/>
          </a:solidFill>
          <a:ln w="6350">
            <a:solidFill>
              <a:srgbClr val="000000"/>
            </a:solidFill>
            <a:round/>
            <a:headEnd/>
            <a:tailEnd/>
          </a:ln>
          <a:extLst/>
        </p:spPr>
        <p:txBody>
          <a:bodyPr vert="horz" wrap="square" lIns="74295" tIns="8890" rIns="74295" bIns="8890" numCol="1" anchor="t" anchorCtr="0" compatLnSpc="1">
            <a:prstTxWarp prst="textNoShape">
              <a:avLst/>
            </a:prstTxWarp>
          </a:bodyPr>
          <a:lstStyle/>
          <a:p>
            <a:endParaRPr lang="ja-JP" altLang="en-US"/>
          </a:p>
        </p:txBody>
      </p:sp>
      <p:sp>
        <p:nvSpPr>
          <p:cNvPr id="15" name="正方形/長方形 14"/>
          <p:cNvSpPr/>
          <p:nvPr/>
        </p:nvSpPr>
        <p:spPr>
          <a:xfrm>
            <a:off x="232026" y="1789993"/>
            <a:ext cx="6370637" cy="1684289"/>
          </a:xfrm>
          <a:prstGeom prst="rect">
            <a:avLst/>
          </a:prstGeom>
        </p:spPr>
        <p:txBody>
          <a:bodyPr wrap="square" lIns="144000" tIns="72000" rIns="144000" bIns="72000">
            <a:spAutoFit/>
          </a:bodyPr>
          <a:lstStyle/>
          <a:p>
            <a:pPr>
              <a:lnSpc>
                <a:spcPts val="2000"/>
              </a:lnSpc>
            </a:pPr>
            <a:r>
              <a:rPr lang="ja-JP" altLang="en-US" sz="1200" dirty="0" smtClean="0">
                <a:latin typeface="メイリオ" panose="020B0604030504040204" pitchFamily="50" charset="-128"/>
                <a:ea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rPr>
              <a:t>コロナ</a:t>
            </a:r>
            <a:r>
              <a:rPr lang="ja-JP" altLang="en-US" sz="1200" dirty="0" smtClean="0">
                <a:latin typeface="メイリオ" panose="020B0604030504040204" pitchFamily="50" charset="-128"/>
                <a:ea typeface="メイリオ" panose="020B0604030504040204" pitchFamily="50" charset="-128"/>
              </a:rPr>
              <a:t>禍にあって、伸び続ける</a:t>
            </a:r>
            <a:r>
              <a:rPr lang="en-US" altLang="ja-JP" sz="1200" dirty="0" smtClean="0">
                <a:latin typeface="メイリオ" panose="020B0604030504040204" pitchFamily="50" charset="-128"/>
                <a:ea typeface="メイリオ" panose="020B0604030504040204" pitchFamily="50" charset="-128"/>
              </a:rPr>
              <a:t>EC</a:t>
            </a:r>
            <a:r>
              <a:rPr lang="ja-JP" altLang="en-US" sz="1200" dirty="0" smtClean="0">
                <a:latin typeface="メイリオ" panose="020B0604030504040204" pitchFamily="50" charset="-128"/>
                <a:ea typeface="メイリオ" panose="020B0604030504040204" pitchFamily="50" charset="-128"/>
              </a:rPr>
              <a:t>市場。海外では、越境</a:t>
            </a:r>
            <a:r>
              <a:rPr lang="en-US" altLang="ja-JP" sz="1200" dirty="0" smtClean="0">
                <a:latin typeface="メイリオ" panose="020B0604030504040204" pitchFamily="50" charset="-128"/>
                <a:ea typeface="メイリオ" panose="020B0604030504040204" pitchFamily="50" charset="-128"/>
              </a:rPr>
              <a:t>EC</a:t>
            </a:r>
            <a:r>
              <a:rPr lang="ja-JP" altLang="en-US" sz="1200" dirty="0">
                <a:latin typeface="メイリオ" panose="020B0604030504040204" pitchFamily="50" charset="-128"/>
                <a:ea typeface="メイリオ" panose="020B0604030504040204" pitchFamily="50" charset="-128"/>
              </a:rPr>
              <a:t>経験者</a:t>
            </a:r>
            <a:r>
              <a:rPr lang="ja-JP" altLang="en-US" sz="1200" dirty="0" smtClean="0">
                <a:latin typeface="メイリオ" panose="020B0604030504040204" pitchFamily="50" charset="-128"/>
                <a:ea typeface="メイリオ" panose="020B0604030504040204" pitchFamily="50" charset="-128"/>
              </a:rPr>
              <a:t>の</a:t>
            </a:r>
            <a:r>
              <a:rPr lang="ja-JP" altLang="en-US" sz="1200" dirty="0">
                <a:latin typeface="メイリオ" panose="020B0604030504040204" pitchFamily="50" charset="-128"/>
                <a:ea typeface="メイリオ" panose="020B0604030504040204" pitchFamily="50" charset="-128"/>
              </a:rPr>
              <a:t>割合</a:t>
            </a:r>
            <a:r>
              <a:rPr lang="ja-JP" altLang="en-US" sz="1200" dirty="0" smtClean="0">
                <a:latin typeface="メイリオ" panose="020B0604030504040204" pitchFamily="50" charset="-128"/>
                <a:ea typeface="メイリオ" panose="020B0604030504040204" pitchFamily="50" charset="-128"/>
              </a:rPr>
              <a:t>が既に半数を超え、海外通販は特別なものではなくなりつつあります。一方、国内市場は人口減少等の影響で、長期的視点においても、マーケットは鈍化傾向にあります。</a:t>
            </a:r>
            <a:endParaRPr lang="ja-JP" altLang="ja-JP" sz="1200" dirty="0">
              <a:latin typeface="メイリオ" panose="020B0604030504040204" pitchFamily="50" charset="-128"/>
              <a:ea typeface="メイリオ" panose="020B0604030504040204" pitchFamily="50" charset="-128"/>
            </a:endParaRPr>
          </a:p>
          <a:p>
            <a:pPr>
              <a:lnSpc>
                <a:spcPts val="2000"/>
              </a:lnSpc>
            </a:pP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セミナー</a:t>
            </a:r>
            <a:r>
              <a:rPr lang="ja-JP" altLang="ja-JP" sz="1200" kern="100" dirty="0">
                <a:latin typeface="メイリオ" panose="020B0604030504040204" pitchFamily="50" charset="-128"/>
                <a:ea typeface="メイリオ" panose="020B0604030504040204" pitchFamily="50" charset="-128"/>
                <a:cs typeface="Times New Roman" panose="02020603050405020304" pitchFamily="18" charset="0"/>
              </a:rPr>
              <a:t>では</a:t>
            </a:r>
            <a:r>
              <a:rPr lang="ja-JP"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世界の</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EC</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市場の現状を知っていただくとともに、ジェトロの海外販売プロジェクト「</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JAPAN</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MALL</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」事業を紹介させていただきます。各社の新たな海外販路開拓の手段として、ご活用ください</a:t>
            </a:r>
            <a:r>
              <a:rPr lang="ja-JP" altLang="ja-JP" sz="1200" kern="100" dirty="0" smtClean="0">
                <a:latin typeface="Century" panose="02040604050505020304" pitchFamily="18" charset="0"/>
                <a:ea typeface="メイリオ" panose="020B0604030504040204" pitchFamily="50" charset="-128"/>
                <a:cs typeface="Times New Roman" panose="02020603050405020304" pitchFamily="18" charset="0"/>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7" name="正方形/長方形 16"/>
          <p:cNvSpPr/>
          <p:nvPr/>
        </p:nvSpPr>
        <p:spPr>
          <a:xfrm>
            <a:off x="243681" y="3575109"/>
            <a:ext cx="6370637" cy="892552"/>
          </a:xfrm>
          <a:prstGeom prst="rect">
            <a:avLst/>
          </a:prstGeom>
        </p:spPr>
        <p:txBody>
          <a:bodyPr wrap="square">
            <a:spAutoFit/>
          </a:bodyPr>
          <a:lstStyle/>
          <a:p>
            <a:pPr algn="just">
              <a:spcAft>
                <a:spcPts val="0"/>
              </a:spcAft>
            </a:pPr>
            <a:r>
              <a:rPr lang="ja-JP" altLang="ja-JP" u="sng" kern="100" dirty="0">
                <a:latin typeface="メイリオ" panose="020B0604030504040204" pitchFamily="50" charset="-128"/>
                <a:ea typeface="メイリオ" panose="020B0604030504040204" pitchFamily="50" charset="-128"/>
                <a:cs typeface="Times New Roman" panose="02020603050405020304" pitchFamily="18" charset="0"/>
              </a:rPr>
              <a:t>令和３年７月２日（金曜）　</a:t>
            </a:r>
            <a:r>
              <a:rPr lang="en-US" altLang="ja-JP" u="sng" kern="100" dirty="0">
                <a:latin typeface="メイリオ" panose="020B0604030504040204" pitchFamily="50" charset="-128"/>
                <a:ea typeface="メイリオ" panose="020B0604030504040204" pitchFamily="50" charset="-128"/>
                <a:cs typeface="Times New Roman" panose="02020603050405020304" pitchFamily="18" charset="0"/>
              </a:rPr>
              <a:t>15</a:t>
            </a:r>
            <a:r>
              <a:rPr lang="ja-JP" altLang="ja-JP" u="sng" kern="100" dirty="0">
                <a:latin typeface="メイリオ" panose="020B0604030504040204" pitchFamily="50" charset="-128"/>
                <a:ea typeface="メイリオ" panose="020B0604030504040204" pitchFamily="50" charset="-128"/>
                <a:cs typeface="Times New Roman" panose="02020603050405020304" pitchFamily="18" charset="0"/>
              </a:rPr>
              <a:t>時</a:t>
            </a:r>
            <a:r>
              <a:rPr lang="en-US" altLang="ja-JP" u="sng" kern="100" dirty="0">
                <a:latin typeface="メイリオ" panose="020B0604030504040204" pitchFamily="50" charset="-128"/>
                <a:ea typeface="メイリオ" panose="020B0604030504040204" pitchFamily="50" charset="-128"/>
                <a:cs typeface="Times New Roman" panose="02020603050405020304" pitchFamily="18" charset="0"/>
              </a:rPr>
              <a:t>00</a:t>
            </a:r>
            <a:r>
              <a:rPr lang="ja-JP" altLang="ja-JP" u="sng" kern="100" dirty="0">
                <a:latin typeface="メイリオ" panose="020B0604030504040204" pitchFamily="50" charset="-128"/>
                <a:ea typeface="メイリオ" panose="020B0604030504040204" pitchFamily="50" charset="-128"/>
                <a:cs typeface="Times New Roman" panose="02020603050405020304" pitchFamily="18" charset="0"/>
              </a:rPr>
              <a:t>分～</a:t>
            </a:r>
            <a:r>
              <a:rPr lang="en-US" altLang="ja-JP" u="sng" kern="100" dirty="0">
                <a:latin typeface="メイリオ" panose="020B0604030504040204" pitchFamily="50" charset="-128"/>
                <a:ea typeface="メイリオ" panose="020B0604030504040204" pitchFamily="50" charset="-128"/>
                <a:cs typeface="Times New Roman" panose="02020603050405020304" pitchFamily="18" charset="0"/>
              </a:rPr>
              <a:t>16</a:t>
            </a:r>
            <a:r>
              <a:rPr lang="ja-JP" altLang="ja-JP" u="sng" kern="100" dirty="0">
                <a:latin typeface="メイリオ" panose="020B0604030504040204" pitchFamily="50" charset="-128"/>
                <a:ea typeface="メイリオ" panose="020B0604030504040204" pitchFamily="50" charset="-128"/>
                <a:cs typeface="Times New Roman" panose="02020603050405020304" pitchFamily="18" charset="0"/>
              </a:rPr>
              <a:t>時</a:t>
            </a:r>
            <a:r>
              <a:rPr lang="en-US" altLang="ja-JP" u="sng" kern="100" dirty="0">
                <a:latin typeface="メイリオ" panose="020B0604030504040204" pitchFamily="50" charset="-128"/>
                <a:ea typeface="メイリオ" panose="020B0604030504040204" pitchFamily="50" charset="-128"/>
                <a:cs typeface="Times New Roman" panose="02020603050405020304" pitchFamily="18" charset="0"/>
              </a:rPr>
              <a:t>30</a:t>
            </a:r>
            <a:r>
              <a:rPr lang="ja-JP" altLang="ja-JP" u="sng" kern="100" dirty="0" smtClean="0">
                <a:latin typeface="メイリオ" panose="020B0604030504040204" pitchFamily="50" charset="-128"/>
                <a:ea typeface="メイリオ" panose="020B0604030504040204" pitchFamily="50" charset="-128"/>
                <a:cs typeface="Times New Roman" panose="02020603050405020304" pitchFamily="18" charset="0"/>
              </a:rPr>
              <a:t>分</a:t>
            </a:r>
            <a:endParaRPr lang="en-US" altLang="ja-JP"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オンラインセミナー</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(ZOOM</a:t>
            </a:r>
            <a:r>
              <a:rPr lang="ja-JP"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を使用します</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　【定員</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50</a:t>
            </a:r>
            <a:r>
              <a:rPr lang="ja-JP"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名】※</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000" kern="100" dirty="0">
                <a:latin typeface="メイリオ" panose="020B0604030504040204" pitchFamily="50" charset="-128"/>
                <a:ea typeface="メイリオ" panose="020B0604030504040204" pitchFamily="50" charset="-128"/>
                <a:cs typeface="Times New Roman" panose="02020603050405020304" pitchFamily="18" charset="0"/>
              </a:rPr>
              <a:t>オンラインセミナーは、インターネットに接続した</a:t>
            </a:r>
            <a:r>
              <a:rPr lang="en-US"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PC(</a:t>
            </a:r>
            <a:r>
              <a:rPr lang="en-US" altLang="ja-JP" sz="1000" kern="100" dirty="0" err="1" smtClean="0">
                <a:latin typeface="メイリオ" panose="020B0604030504040204" pitchFamily="50" charset="-128"/>
                <a:ea typeface="メイリオ" panose="020B0604030504040204" pitchFamily="50" charset="-128"/>
                <a:cs typeface="Times New Roman" panose="02020603050405020304" pitchFamily="18" charset="0"/>
              </a:rPr>
              <a:t>Windows,Mac</a:t>
            </a:r>
            <a:r>
              <a:rPr lang="en-US"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タブレット</a:t>
            </a:r>
            <a:r>
              <a:rPr lang="ja-JP" altLang="ja-JP" sz="10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スマホ</a:t>
            </a:r>
            <a:r>
              <a:rPr lang="ja-JP" altLang="en-US" sz="1000" kern="100" dirty="0" smtClean="0">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spcAft>
                <a:spcPts val="0"/>
              </a:spcAft>
            </a:pPr>
            <a:r>
              <a:rPr lang="ja-JP" altLang="en-US" sz="10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(Android,</a:t>
            </a:r>
            <a:r>
              <a:rPr lang="ja-JP"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ｉＯＳ</a:t>
            </a:r>
            <a:r>
              <a:rPr lang="en-US"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から</a:t>
            </a:r>
            <a:r>
              <a:rPr lang="ja-JP" altLang="ja-JP" sz="1000" kern="100" dirty="0">
                <a:latin typeface="メイリオ" panose="020B0604030504040204" pitchFamily="50" charset="-128"/>
                <a:ea typeface="メイリオ" panose="020B0604030504040204" pitchFamily="50" charset="-128"/>
                <a:cs typeface="Times New Roman" panose="02020603050405020304" pitchFamily="18" charset="0"/>
              </a:rPr>
              <a:t>ご参加いただけます。配信される画像・音声を視聴いただく形での参加となります。</a:t>
            </a:r>
            <a:endParaRPr lang="ja-JP" altLang="ja-JP" sz="10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6" name="正方形/長方形 25"/>
          <p:cNvSpPr/>
          <p:nvPr/>
        </p:nvSpPr>
        <p:spPr>
          <a:xfrm>
            <a:off x="306044" y="4501454"/>
            <a:ext cx="5240604" cy="1077218"/>
          </a:xfrm>
          <a:prstGeom prst="rect">
            <a:avLst/>
          </a:prstGeom>
        </p:spPr>
        <p:txBody>
          <a:bodyPr wrap="square">
            <a:spAutoFit/>
          </a:bodyPr>
          <a:lstStyle/>
          <a:p>
            <a:pPr algn="just">
              <a:lnSpc>
                <a:spcPts val="2000"/>
              </a:lnSpc>
              <a:spcAft>
                <a:spcPts val="0"/>
              </a:spcAft>
            </a:pPr>
            <a:r>
              <a:rPr lang="en-US" altLang="ja-JP" sz="1400" kern="0" dirty="0" smtClean="0">
                <a:latin typeface="メイリオ" panose="020B0604030504040204" pitchFamily="50" charset="-128"/>
                <a:ea typeface="メイリオ" panose="020B0604030504040204" pitchFamily="50" charset="-128"/>
                <a:cs typeface="ＭＳ 明朝" panose="02020609040205080304" pitchFamily="17" charset="-128"/>
              </a:rPr>
              <a:t>【</a:t>
            </a:r>
            <a:r>
              <a:rPr lang="ja-JP" altLang="en-US" sz="1400" kern="0" dirty="0" smtClean="0">
                <a:latin typeface="メイリオ" panose="020B0604030504040204" pitchFamily="50" charset="-128"/>
                <a:ea typeface="メイリオ" panose="020B0604030504040204" pitchFamily="50" charset="-128"/>
                <a:cs typeface="ＭＳ 明朝" panose="02020609040205080304" pitchFamily="17" charset="-128"/>
              </a:rPr>
              <a:t>第一部</a:t>
            </a:r>
            <a:r>
              <a:rPr lang="en-US" altLang="ja-JP" sz="1400" kern="0" dirty="0" smtClean="0">
                <a:latin typeface="メイリオ" panose="020B0604030504040204" pitchFamily="50" charset="-128"/>
                <a:ea typeface="メイリオ" panose="020B0604030504040204" pitchFamily="50" charset="-128"/>
                <a:cs typeface="ＭＳ 明朝" panose="02020609040205080304" pitchFamily="17" charset="-128"/>
              </a:rPr>
              <a:t>】</a:t>
            </a:r>
          </a:p>
          <a:p>
            <a:pPr algn="just">
              <a:lnSpc>
                <a:spcPts val="2000"/>
              </a:lnSpc>
              <a:spcAft>
                <a:spcPts val="0"/>
              </a:spcAft>
            </a:pPr>
            <a:r>
              <a:rPr lang="ja-JP" altLang="en-US" sz="1400" kern="0" dirty="0" smtClean="0">
                <a:latin typeface="メイリオ" panose="020B0604030504040204" pitchFamily="50" charset="-128"/>
                <a:ea typeface="メイリオ" panose="020B0604030504040204" pitchFamily="50" charset="-128"/>
                <a:cs typeface="ＭＳ 明朝" panose="02020609040205080304" pitchFamily="17" charset="-128"/>
              </a:rPr>
              <a:t>　</a:t>
            </a:r>
            <a:r>
              <a:rPr lang="en-US" altLang="ja-JP" sz="1400" u="sng" kern="0" dirty="0" smtClean="0">
                <a:latin typeface="メイリオ" panose="020B0604030504040204" pitchFamily="50" charset="-128"/>
                <a:ea typeface="メイリオ" panose="020B0604030504040204" pitchFamily="50" charset="-128"/>
                <a:cs typeface="ＭＳ 明朝" panose="02020609040205080304" pitchFamily="17" charset="-128"/>
              </a:rPr>
              <a:t>15</a:t>
            </a:r>
            <a:r>
              <a:rPr lang="ja-JP" altLang="ja-JP" sz="1400" u="sng" kern="0" dirty="0" smtClean="0">
                <a:latin typeface="メイリオ" panose="020B0604030504040204" pitchFamily="50" charset="-128"/>
                <a:ea typeface="メイリオ" panose="020B0604030504040204" pitchFamily="50" charset="-128"/>
                <a:cs typeface="ＭＳ 明朝" panose="02020609040205080304" pitchFamily="17" charset="-128"/>
              </a:rPr>
              <a:t>時</a:t>
            </a:r>
            <a:r>
              <a:rPr lang="en-US" altLang="ja-JP" sz="1400" u="sng" kern="0" dirty="0" smtClean="0">
                <a:latin typeface="メイリオ" panose="020B0604030504040204" pitchFamily="50" charset="-128"/>
                <a:ea typeface="メイリオ" panose="020B0604030504040204" pitchFamily="50" charset="-128"/>
                <a:cs typeface="ＭＳ 明朝" panose="02020609040205080304" pitchFamily="17" charset="-128"/>
              </a:rPr>
              <a:t>00</a:t>
            </a:r>
            <a:r>
              <a:rPr lang="ja-JP" altLang="ja-JP" sz="1400" u="sng" kern="0" dirty="0" smtClean="0">
                <a:latin typeface="メイリオ" panose="020B0604030504040204" pitchFamily="50" charset="-128"/>
                <a:ea typeface="メイリオ" panose="020B0604030504040204" pitchFamily="50" charset="-128"/>
                <a:cs typeface="ＭＳ 明朝" panose="02020609040205080304" pitchFamily="17" charset="-128"/>
              </a:rPr>
              <a:t>分</a:t>
            </a:r>
            <a:r>
              <a:rPr lang="en-US" altLang="ja-JP" sz="1400" u="sng" kern="0" dirty="0" smtClean="0">
                <a:latin typeface="メイリオ" panose="020B0604030504040204" pitchFamily="50" charset="-128"/>
                <a:ea typeface="メイリオ" panose="020B0604030504040204" pitchFamily="50" charset="-128"/>
                <a:cs typeface="ＭＳ 明朝" panose="02020609040205080304" pitchFamily="17" charset="-128"/>
              </a:rPr>
              <a:t>~15</a:t>
            </a:r>
            <a:r>
              <a:rPr lang="ja-JP" altLang="ja-JP" sz="1400" u="sng" kern="0" dirty="0" smtClean="0">
                <a:latin typeface="メイリオ" panose="020B0604030504040204" pitchFamily="50" charset="-128"/>
                <a:ea typeface="メイリオ" panose="020B0604030504040204" pitchFamily="50" charset="-128"/>
                <a:cs typeface="ＭＳ 明朝" panose="02020609040205080304" pitchFamily="17" charset="-128"/>
              </a:rPr>
              <a:t>時</a:t>
            </a:r>
            <a:r>
              <a:rPr lang="en-US" altLang="ja-JP" sz="1400" u="sng" kern="0" dirty="0" smtClean="0">
                <a:latin typeface="メイリオ" panose="020B0604030504040204" pitchFamily="50" charset="-128"/>
                <a:ea typeface="メイリオ" panose="020B0604030504040204" pitchFamily="50" charset="-128"/>
                <a:cs typeface="ＭＳ 明朝" panose="02020609040205080304" pitchFamily="17" charset="-128"/>
              </a:rPr>
              <a:t>20</a:t>
            </a:r>
            <a:r>
              <a:rPr lang="ja-JP" altLang="ja-JP" sz="1400" u="sng" kern="0" dirty="0" smtClean="0">
                <a:latin typeface="メイリオ" panose="020B0604030504040204" pitchFamily="50" charset="-128"/>
                <a:ea typeface="メイリオ" panose="020B0604030504040204" pitchFamily="50" charset="-128"/>
                <a:cs typeface="ＭＳ 明朝" panose="02020609040205080304" pitchFamily="17" charset="-128"/>
              </a:rPr>
              <a:t>分</a:t>
            </a:r>
            <a:endParaRPr lang="ja-JP" altLang="ja-JP" sz="1400" kern="100" dirty="0">
              <a:latin typeface="メイリオ" panose="020B0604030504040204" pitchFamily="50" charset="-128"/>
              <a:ea typeface="メイリオ" panose="020B0604030504040204" pitchFamily="50" charset="-128"/>
              <a:cs typeface="ＭＳ 明朝" panose="02020609040205080304" pitchFamily="17" charset="-128"/>
            </a:endParaRPr>
          </a:p>
          <a:p>
            <a:pPr indent="152400" algn="just">
              <a:lnSpc>
                <a:spcPts val="2000"/>
              </a:lnSpc>
              <a:spcAft>
                <a:spcPts val="0"/>
              </a:spcAft>
            </a:pPr>
            <a:r>
              <a:rPr lang="en-US" altLang="ja-JP" sz="1400" kern="0" dirty="0" smtClean="0">
                <a:latin typeface="メイリオ" panose="020B0604030504040204" pitchFamily="50" charset="-128"/>
                <a:ea typeface="メイリオ" panose="020B0604030504040204" pitchFamily="50" charset="-128"/>
                <a:cs typeface="ＭＳ 明朝" panose="02020609040205080304" pitchFamily="17" charset="-128"/>
              </a:rPr>
              <a:t> </a:t>
            </a:r>
            <a:r>
              <a:rPr lang="ja-JP" altLang="ja-JP" sz="1400" kern="0" dirty="0" smtClean="0">
                <a:latin typeface="メイリオ" panose="020B0604030504040204" pitchFamily="50" charset="-128"/>
                <a:ea typeface="メイリオ" panose="020B0604030504040204" pitchFamily="50" charset="-128"/>
                <a:cs typeface="ＭＳ 明朝" panose="02020609040205080304" pitchFamily="17" charset="-128"/>
              </a:rPr>
              <a:t>コロナ</a:t>
            </a:r>
            <a:r>
              <a:rPr lang="ja-JP" altLang="ja-JP" sz="1400" kern="0" dirty="0">
                <a:latin typeface="メイリオ" panose="020B0604030504040204" pitchFamily="50" charset="-128"/>
                <a:ea typeface="メイリオ" panose="020B0604030504040204" pitchFamily="50" charset="-128"/>
                <a:cs typeface="ＭＳ 明朝" panose="02020609040205080304" pitchFamily="17" charset="-128"/>
              </a:rPr>
              <a:t>禍で注目される海外</a:t>
            </a:r>
            <a:r>
              <a:rPr lang="en-US" altLang="ja-JP" sz="1400" kern="0" dirty="0">
                <a:latin typeface="メイリオ" panose="020B0604030504040204" pitchFamily="50" charset="-128"/>
                <a:ea typeface="メイリオ" panose="020B0604030504040204" pitchFamily="50" charset="-128"/>
                <a:cs typeface="ＭＳ 明朝" panose="02020609040205080304" pitchFamily="17" charset="-128"/>
              </a:rPr>
              <a:t>EC</a:t>
            </a:r>
            <a:r>
              <a:rPr lang="ja-JP" altLang="ja-JP" sz="1400" kern="0" dirty="0">
                <a:latin typeface="メイリオ" panose="020B0604030504040204" pitchFamily="50" charset="-128"/>
                <a:ea typeface="メイリオ" panose="020B0604030504040204" pitchFamily="50" charset="-128"/>
                <a:cs typeface="ＭＳ 明朝" panose="02020609040205080304" pitchFamily="17" charset="-128"/>
              </a:rPr>
              <a:t>市場　</a:t>
            </a:r>
            <a:r>
              <a:rPr lang="en-US" altLang="ja-JP" sz="1400" kern="0" dirty="0">
                <a:latin typeface="メイリオ" panose="020B0604030504040204" pitchFamily="50" charset="-128"/>
                <a:ea typeface="メイリオ" panose="020B0604030504040204" pitchFamily="50" charset="-128"/>
                <a:cs typeface="ＭＳ 明朝" panose="02020609040205080304" pitchFamily="17" charset="-128"/>
              </a:rPr>
              <a:t>~</a:t>
            </a:r>
            <a:r>
              <a:rPr lang="ja-JP" altLang="ja-JP" sz="1400" kern="0" dirty="0">
                <a:latin typeface="メイリオ" panose="020B0604030504040204" pitchFamily="50" charset="-128"/>
                <a:ea typeface="メイリオ" panose="020B0604030504040204" pitchFamily="50" charset="-128"/>
                <a:cs typeface="ＭＳ 明朝" panose="02020609040205080304" pitchFamily="17" charset="-128"/>
              </a:rPr>
              <a:t>米国、</a:t>
            </a:r>
            <a:r>
              <a:rPr lang="en-US" altLang="ja-JP" sz="1400" kern="0" dirty="0">
                <a:latin typeface="メイリオ" panose="020B0604030504040204" pitchFamily="50" charset="-128"/>
                <a:ea typeface="メイリオ" panose="020B0604030504040204" pitchFamily="50" charset="-128"/>
                <a:cs typeface="ＭＳ 明朝" panose="02020609040205080304" pitchFamily="17" charset="-128"/>
              </a:rPr>
              <a:t>ASEAN</a:t>
            </a:r>
            <a:r>
              <a:rPr lang="ja-JP" altLang="ja-JP" sz="1400" kern="0" dirty="0">
                <a:latin typeface="メイリオ" panose="020B0604030504040204" pitchFamily="50" charset="-128"/>
                <a:ea typeface="メイリオ" panose="020B0604030504040204" pitchFamily="50" charset="-128"/>
                <a:cs typeface="ＭＳ 明朝" panose="02020609040205080304" pitchFamily="17" charset="-128"/>
              </a:rPr>
              <a:t>編</a:t>
            </a:r>
            <a:r>
              <a:rPr lang="en-US" altLang="ja-JP" sz="1400" kern="0" dirty="0">
                <a:latin typeface="メイリオ" panose="020B0604030504040204" pitchFamily="50" charset="-128"/>
                <a:ea typeface="メイリオ" panose="020B0604030504040204" pitchFamily="50" charset="-128"/>
                <a:cs typeface="ＭＳ 明朝" panose="02020609040205080304" pitchFamily="17" charset="-128"/>
              </a:rPr>
              <a:t>~</a:t>
            </a:r>
            <a:endParaRPr lang="ja-JP" altLang="ja-JP" sz="1400" kern="100" dirty="0">
              <a:latin typeface="メイリオ" panose="020B0604030504040204" pitchFamily="50" charset="-128"/>
              <a:ea typeface="メイリオ" panose="020B0604030504040204" pitchFamily="50" charset="-128"/>
              <a:cs typeface="ＭＳ 明朝" panose="02020609040205080304" pitchFamily="17" charset="-128"/>
            </a:endParaRPr>
          </a:p>
          <a:p>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00" dirty="0" smtClean="0">
                <a:latin typeface="メイリオ" panose="020B0604030504040204" pitchFamily="50" charset="-128"/>
                <a:ea typeface="メイリオ" panose="020B0604030504040204" pitchFamily="50" charset="-128"/>
                <a:cs typeface="Times New Roman" panose="02020603050405020304" pitchFamily="18" charset="0"/>
              </a:rPr>
              <a:t>ジェトロ</a:t>
            </a:r>
            <a:r>
              <a:rPr lang="en-US" altLang="ja-JP" sz="12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dirty="0" smtClean="0">
                <a:latin typeface="メイリオ" panose="020B0604030504040204" pitchFamily="50" charset="-128"/>
                <a:ea typeface="メイリオ" panose="020B0604030504040204" pitchFamily="50" charset="-128"/>
                <a:cs typeface="Times New Roman" panose="02020603050405020304" pitchFamily="18" charset="0"/>
              </a:rPr>
              <a:t>デジタルマーケティング部</a:t>
            </a:r>
            <a:r>
              <a:rPr lang="en-US" altLang="ja-JP" sz="12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dirty="0" smtClean="0">
                <a:latin typeface="メイリオ" panose="020B0604030504040204" pitchFamily="50" charset="-128"/>
                <a:ea typeface="メイリオ" panose="020B0604030504040204" pitchFamily="50" charset="-128"/>
                <a:cs typeface="Times New Roman" panose="02020603050405020304" pitchFamily="18" charset="0"/>
              </a:rPr>
              <a:t>EC</a:t>
            </a:r>
            <a:r>
              <a:rPr lang="ja-JP" altLang="ja-JP" sz="1200" dirty="0" smtClean="0">
                <a:latin typeface="メイリオ" panose="020B0604030504040204" pitchFamily="50" charset="-128"/>
                <a:ea typeface="メイリオ" panose="020B0604030504040204" pitchFamily="50" charset="-128"/>
                <a:cs typeface="Times New Roman" panose="02020603050405020304" pitchFamily="18" charset="0"/>
              </a:rPr>
              <a:t>ビジネス課</a:t>
            </a:r>
            <a:r>
              <a:rPr lang="ja-JP" altLang="en-US" sz="1200" dirty="0" smtClean="0">
                <a:latin typeface="メイリオ" panose="020B0604030504040204" pitchFamily="50" charset="-128"/>
                <a:ea typeface="メイリオ" panose="020B0604030504040204" pitchFamily="50" charset="-128"/>
                <a:cs typeface="Times New Roman" panose="02020603050405020304" pitchFamily="18" charset="0"/>
              </a:rPr>
              <a:t>　般若　麻友子氏</a:t>
            </a: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7" name="正方形/長方形 26"/>
          <p:cNvSpPr/>
          <p:nvPr/>
        </p:nvSpPr>
        <p:spPr>
          <a:xfrm>
            <a:off x="288751" y="5610555"/>
            <a:ext cx="5950374" cy="795089"/>
          </a:xfrm>
          <a:prstGeom prst="rect">
            <a:avLst/>
          </a:prstGeom>
        </p:spPr>
        <p:txBody>
          <a:bodyPr wrap="square">
            <a:spAutoFit/>
          </a:bodyPr>
          <a:lstStyle/>
          <a:p>
            <a:pPr algn="just">
              <a:lnSpc>
                <a:spcPts val="1800"/>
              </a:lnSpc>
              <a:spcAft>
                <a:spcPts val="0"/>
              </a:spcAft>
            </a:pPr>
            <a:r>
              <a:rPr lang="en-US" altLang="ja-JP" sz="14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400" u="sng"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15</a:t>
            </a:r>
            <a:r>
              <a:rPr lang="ja-JP" altLang="ja-JP" sz="1400" u="sng"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時</a:t>
            </a:r>
            <a:r>
              <a:rPr lang="en-US" altLang="ja-JP"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20</a:t>
            </a:r>
            <a:r>
              <a:rPr lang="ja-JP" altLang="ja-JP"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分</a:t>
            </a:r>
            <a:r>
              <a:rPr lang="en-US" altLang="ja-JP"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~15</a:t>
            </a:r>
            <a:r>
              <a:rPr lang="ja-JP" altLang="ja-JP"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時</a:t>
            </a:r>
            <a:r>
              <a:rPr lang="en-US" altLang="ja-JP"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40</a:t>
            </a:r>
            <a:r>
              <a:rPr lang="ja-JP" altLang="ja-JP"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分</a:t>
            </a:r>
            <a:endPar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152400" algn="just">
              <a:lnSpc>
                <a:spcPts val="2000"/>
              </a:lnSpc>
            </a:pPr>
            <a:r>
              <a:rPr lang="en-US" altLang="ja-JP" sz="1400" kern="0" dirty="0" smtClean="0">
                <a:latin typeface="メイリオ" panose="020B0604030504040204" pitchFamily="50" charset="-128"/>
                <a:ea typeface="メイリオ" panose="020B0604030504040204" pitchFamily="50" charset="-128"/>
                <a:cs typeface="ＭＳ 明朝" panose="02020609040205080304" pitchFamily="17" charset="-128"/>
              </a:rPr>
              <a:t> </a:t>
            </a:r>
            <a:r>
              <a:rPr lang="ja-JP" altLang="ja-JP" sz="1400" kern="0" dirty="0" smtClean="0">
                <a:latin typeface="メイリオ" panose="020B0604030504040204" pitchFamily="50" charset="-128"/>
                <a:ea typeface="メイリオ" panose="020B0604030504040204" pitchFamily="50" charset="-128"/>
                <a:cs typeface="ＭＳ 明朝" panose="02020609040205080304" pitchFamily="17" charset="-128"/>
              </a:rPr>
              <a:t>コロナ</a:t>
            </a:r>
            <a:r>
              <a:rPr lang="ja-JP" altLang="ja-JP" sz="1400" kern="0" dirty="0">
                <a:latin typeface="メイリオ" panose="020B0604030504040204" pitchFamily="50" charset="-128"/>
                <a:ea typeface="メイリオ" panose="020B0604030504040204" pitchFamily="50" charset="-128"/>
                <a:cs typeface="ＭＳ 明朝" panose="02020609040205080304" pitchFamily="17" charset="-128"/>
              </a:rPr>
              <a:t>禍で注目される海外</a:t>
            </a:r>
            <a:r>
              <a:rPr lang="en-US" altLang="ja-JP" sz="1400" kern="0" dirty="0">
                <a:latin typeface="メイリオ" panose="020B0604030504040204" pitchFamily="50" charset="-128"/>
                <a:ea typeface="メイリオ" panose="020B0604030504040204" pitchFamily="50" charset="-128"/>
                <a:cs typeface="ＭＳ 明朝" panose="02020609040205080304" pitchFamily="17" charset="-128"/>
              </a:rPr>
              <a:t>EC</a:t>
            </a:r>
            <a:r>
              <a:rPr lang="ja-JP" altLang="ja-JP" sz="1400" kern="0" dirty="0">
                <a:latin typeface="メイリオ" panose="020B0604030504040204" pitchFamily="50" charset="-128"/>
                <a:ea typeface="メイリオ" panose="020B0604030504040204" pitchFamily="50" charset="-128"/>
                <a:cs typeface="ＭＳ 明朝" panose="02020609040205080304" pitchFamily="17" charset="-128"/>
              </a:rPr>
              <a:t>市場　</a:t>
            </a:r>
            <a:r>
              <a:rPr lang="en-US" altLang="ja-JP" sz="1400" kern="0" dirty="0">
                <a:latin typeface="メイリオ" panose="020B0604030504040204" pitchFamily="50" charset="-128"/>
                <a:ea typeface="メイリオ" panose="020B0604030504040204" pitchFamily="50" charset="-128"/>
                <a:cs typeface="ＭＳ 明朝" panose="02020609040205080304" pitchFamily="17" charset="-128"/>
              </a:rPr>
              <a:t>~</a:t>
            </a:r>
            <a:r>
              <a:rPr lang="ja-JP" altLang="ja-JP" sz="1400" kern="0" dirty="0">
                <a:latin typeface="メイリオ" panose="020B0604030504040204" pitchFamily="50" charset="-128"/>
                <a:ea typeface="メイリオ" panose="020B0604030504040204" pitchFamily="50" charset="-128"/>
                <a:cs typeface="ＭＳ 明朝" panose="02020609040205080304" pitchFamily="17" charset="-128"/>
              </a:rPr>
              <a:t>中国編</a:t>
            </a:r>
            <a:r>
              <a:rPr lang="en-US" altLang="ja-JP" sz="1400" kern="0" dirty="0">
                <a:latin typeface="メイリオ" panose="020B0604030504040204" pitchFamily="50" charset="-128"/>
                <a:ea typeface="メイリオ" panose="020B0604030504040204" pitchFamily="50" charset="-128"/>
                <a:cs typeface="ＭＳ 明朝" panose="02020609040205080304" pitchFamily="17" charset="-128"/>
              </a:rPr>
              <a:t>~</a:t>
            </a:r>
            <a:endParaRPr lang="ja-JP" altLang="ja-JP" sz="1400" kern="100" dirty="0">
              <a:latin typeface="メイリオ" panose="020B0604030504040204" pitchFamily="50" charset="-128"/>
              <a:ea typeface="メイリオ" panose="020B0604030504040204" pitchFamily="50" charset="-128"/>
              <a:cs typeface="ＭＳ 明朝" panose="02020609040205080304" pitchFamily="17" charset="-128"/>
            </a:endParaRPr>
          </a:p>
          <a:p>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00" dirty="0" smtClean="0">
                <a:latin typeface="メイリオ" panose="020B0604030504040204" pitchFamily="50" charset="-128"/>
                <a:ea typeface="メイリオ" panose="020B0604030504040204" pitchFamily="50" charset="-128"/>
                <a:cs typeface="Times New Roman" panose="02020603050405020304" pitchFamily="18" charset="0"/>
              </a:rPr>
              <a:t>ジェトロ </a:t>
            </a:r>
            <a:r>
              <a:rPr lang="ja-JP" altLang="ja-JP" sz="1200" dirty="0" smtClean="0">
                <a:latin typeface="メイリオ" panose="020B0604030504040204" pitchFamily="50" charset="-128"/>
                <a:ea typeface="メイリオ" panose="020B0604030504040204" pitchFamily="50" charset="-128"/>
                <a:cs typeface="Times New Roman" panose="02020603050405020304" pitchFamily="18" charset="0"/>
              </a:rPr>
              <a:t>デジタルマーケティング部</a:t>
            </a:r>
            <a:r>
              <a:rPr lang="en-US" altLang="ja-JP" sz="1200" dirty="0" smtClean="0">
                <a:latin typeface="メイリオ" panose="020B0604030504040204" pitchFamily="50" charset="-128"/>
                <a:ea typeface="メイリオ" panose="020B0604030504040204" pitchFamily="50" charset="-128"/>
                <a:cs typeface="Times New Roman" panose="02020603050405020304" pitchFamily="18" charset="0"/>
              </a:rPr>
              <a:t> EC</a:t>
            </a:r>
            <a:r>
              <a:rPr lang="ja-JP" altLang="ja-JP" sz="1200" dirty="0">
                <a:latin typeface="メイリオ" panose="020B0604030504040204" pitchFamily="50" charset="-128"/>
                <a:ea typeface="メイリオ" panose="020B0604030504040204" pitchFamily="50" charset="-128"/>
                <a:cs typeface="Times New Roman" panose="02020603050405020304" pitchFamily="18" charset="0"/>
              </a:rPr>
              <a:t>ビジネス課　</a:t>
            </a:r>
            <a:r>
              <a:rPr lang="ja-JP" altLang="en-US" sz="1200" dirty="0" smtClean="0">
                <a:latin typeface="メイリオ" panose="020B0604030504040204" pitchFamily="50" charset="-128"/>
                <a:ea typeface="メイリオ" panose="020B0604030504040204" pitchFamily="50" charset="-128"/>
                <a:cs typeface="Times New Roman" panose="02020603050405020304" pitchFamily="18" charset="0"/>
              </a:rPr>
              <a:t>田中　正義氏</a:t>
            </a:r>
            <a:endParaRPr lang="en-US" altLang="ja-JP" sz="1200" dirty="0" smtClean="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8" name="正方形/長方形 27"/>
          <p:cNvSpPr/>
          <p:nvPr/>
        </p:nvSpPr>
        <p:spPr>
          <a:xfrm>
            <a:off x="368423" y="7198131"/>
            <a:ext cx="6407257" cy="1010533"/>
          </a:xfrm>
          <a:prstGeom prst="rect">
            <a:avLst/>
          </a:prstGeom>
        </p:spPr>
        <p:txBody>
          <a:bodyPr wrap="square">
            <a:spAutoFit/>
          </a:bodyPr>
          <a:lstStyle/>
          <a:p>
            <a:pPr algn="just">
              <a:lnSpc>
                <a:spcPts val="1800"/>
              </a:lnSpc>
            </a:pPr>
            <a:r>
              <a:rPr lang="en-US" altLang="ja-JP" sz="1400" kern="0" dirty="0">
                <a:latin typeface="メイリオ" panose="020B0604030504040204" pitchFamily="50" charset="-128"/>
                <a:ea typeface="メイリオ" panose="020B0604030504040204" pitchFamily="50" charset="-128"/>
                <a:cs typeface="ＭＳ 明朝" panose="02020609040205080304" pitchFamily="17" charset="-128"/>
              </a:rPr>
              <a:t>【</a:t>
            </a:r>
            <a:r>
              <a:rPr lang="ja-JP" altLang="en-US" sz="1400" kern="0" dirty="0" smtClean="0">
                <a:latin typeface="メイリオ" panose="020B0604030504040204" pitchFamily="50" charset="-128"/>
                <a:ea typeface="メイリオ" panose="020B0604030504040204" pitchFamily="50" charset="-128"/>
                <a:cs typeface="ＭＳ 明朝" panose="02020609040205080304" pitchFamily="17" charset="-128"/>
              </a:rPr>
              <a:t>第二部</a:t>
            </a:r>
            <a:r>
              <a:rPr lang="en-US" altLang="ja-JP" sz="1400" kern="0" dirty="0">
                <a:latin typeface="メイリオ" panose="020B0604030504040204" pitchFamily="50" charset="-128"/>
                <a:ea typeface="メイリオ" panose="020B0604030504040204" pitchFamily="50" charset="-128"/>
                <a:cs typeface="ＭＳ 明朝" panose="02020609040205080304" pitchFamily="17" charset="-128"/>
              </a:rPr>
              <a:t>】</a:t>
            </a:r>
          </a:p>
          <a:p>
            <a:pPr algn="just">
              <a:lnSpc>
                <a:spcPts val="1800"/>
              </a:lnSpc>
              <a:spcAft>
                <a:spcPts val="0"/>
              </a:spcAft>
            </a:pPr>
            <a:r>
              <a:rPr lang="ja-JP" altLang="en-US" sz="14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400" u="sng"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15</a:t>
            </a:r>
            <a:r>
              <a:rPr lang="ja-JP" altLang="ja-JP" sz="1400" u="sng"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時</a:t>
            </a:r>
            <a:r>
              <a:rPr lang="en-US" altLang="ja-JP"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45</a:t>
            </a:r>
            <a:r>
              <a:rPr lang="ja-JP" altLang="ja-JP" sz="1400" u="sng"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分</a:t>
            </a:r>
            <a:r>
              <a:rPr lang="en-US" altLang="ja-JP" sz="1400" u="sng"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~16</a:t>
            </a:r>
            <a:r>
              <a:rPr lang="ja-JP" altLang="ja-JP" sz="1400" u="sng"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時</a:t>
            </a:r>
            <a:r>
              <a:rPr lang="en-US" altLang="ja-JP" sz="1400" u="sng"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30</a:t>
            </a:r>
            <a:r>
              <a:rPr lang="ja-JP" altLang="ja-JP" sz="1400" u="sng"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分</a:t>
            </a:r>
            <a:endPar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ジェトロ</a:t>
            </a:r>
            <a:r>
              <a:rPr lang="ja-JP" altLang="ja-JP" sz="1400" kern="0" dirty="0" smtClean="0">
                <a:latin typeface="メイリオ" panose="020B0604030504040204" pitchFamily="50" charset="-128"/>
                <a:ea typeface="メイリオ" panose="020B0604030504040204" pitchFamily="50" charset="-128"/>
                <a:cs typeface="ＭＳ 明朝" panose="02020609040205080304" pitchFamily="17" charset="-128"/>
              </a:rPr>
              <a:t>の</a:t>
            </a:r>
            <a:r>
              <a:rPr lang="ja-JP" altLang="ja-JP" sz="1400" kern="0" dirty="0">
                <a:latin typeface="メイリオ" panose="020B0604030504040204" pitchFamily="50" charset="-128"/>
                <a:ea typeface="メイリオ" panose="020B0604030504040204" pitchFamily="50" charset="-128"/>
                <a:cs typeface="ＭＳ 明朝" panose="02020609040205080304" pitchFamily="17" charset="-128"/>
              </a:rPr>
              <a:t>ＥＣスキームを活用した海外販路開拓</a:t>
            </a:r>
            <a:endParaRPr lang="ja-JP" altLang="ja-JP" sz="1400" kern="100" dirty="0">
              <a:latin typeface="メイリオ" panose="020B0604030504040204" pitchFamily="50" charset="-128"/>
              <a:ea typeface="メイリオ" panose="020B0604030504040204" pitchFamily="50" charset="-128"/>
              <a:cs typeface="ＭＳ 明朝" panose="02020609040205080304" pitchFamily="17" charset="-128"/>
            </a:endParaRPr>
          </a:p>
          <a:p>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00" dirty="0" smtClean="0">
                <a:latin typeface="メイリオ" panose="020B0604030504040204" pitchFamily="50" charset="-128"/>
                <a:ea typeface="メイリオ" panose="020B0604030504040204" pitchFamily="50" charset="-128"/>
                <a:cs typeface="Times New Roman" panose="02020603050405020304" pitchFamily="18" charset="0"/>
              </a:rPr>
              <a:t>ジェトロ</a:t>
            </a:r>
            <a:r>
              <a:rPr lang="en-US" altLang="ja-JP" sz="12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dirty="0" smtClean="0">
                <a:latin typeface="メイリオ" panose="020B0604030504040204" pitchFamily="50" charset="-128"/>
                <a:ea typeface="メイリオ" panose="020B0604030504040204" pitchFamily="50" charset="-128"/>
                <a:cs typeface="Times New Roman" panose="02020603050405020304" pitchFamily="18" charset="0"/>
              </a:rPr>
              <a:t>デジタルマーケティング部</a:t>
            </a:r>
            <a:r>
              <a:rPr lang="en-US" altLang="ja-JP" sz="1200" dirty="0" smtClean="0">
                <a:latin typeface="メイリオ" panose="020B0604030504040204" pitchFamily="50" charset="-128"/>
                <a:ea typeface="メイリオ" panose="020B0604030504040204" pitchFamily="50" charset="-128"/>
                <a:cs typeface="Times New Roman" panose="02020603050405020304" pitchFamily="18" charset="0"/>
              </a:rPr>
              <a:t> EC</a:t>
            </a:r>
            <a:r>
              <a:rPr lang="ja-JP" altLang="ja-JP" sz="1200" dirty="0">
                <a:latin typeface="メイリオ" panose="020B0604030504040204" pitchFamily="50" charset="-128"/>
                <a:ea typeface="メイリオ" panose="020B0604030504040204" pitchFamily="50" charset="-128"/>
                <a:cs typeface="Times New Roman" panose="02020603050405020304" pitchFamily="18" charset="0"/>
              </a:rPr>
              <a:t>ビジネス課</a:t>
            </a:r>
            <a:r>
              <a:rPr lang="ja-JP" altLang="en-US" sz="1200" dirty="0">
                <a:latin typeface="メイリオ" panose="020B0604030504040204" pitchFamily="50" charset="-128"/>
                <a:ea typeface="メイリオ" panose="020B0604030504040204" pitchFamily="50" charset="-128"/>
                <a:cs typeface="Times New Roman" panose="02020603050405020304" pitchFamily="18" charset="0"/>
              </a:rPr>
              <a:t>　般若　麻友子</a:t>
            </a:r>
            <a:r>
              <a:rPr lang="ja-JP" altLang="en-US" sz="1200" dirty="0" smtClean="0">
                <a:latin typeface="メイリオ" panose="020B0604030504040204" pitchFamily="50" charset="-128"/>
                <a:ea typeface="メイリオ" panose="020B0604030504040204" pitchFamily="50" charset="-128"/>
                <a:cs typeface="Times New Roman" panose="02020603050405020304" pitchFamily="18" charset="0"/>
              </a:rPr>
              <a:t>氏</a:t>
            </a:r>
            <a:endParaRPr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1" name="正方形/長方形 30"/>
          <p:cNvSpPr/>
          <p:nvPr/>
        </p:nvSpPr>
        <p:spPr>
          <a:xfrm>
            <a:off x="183057" y="9288784"/>
            <a:ext cx="6846343" cy="784830"/>
          </a:xfrm>
          <a:prstGeom prst="rect">
            <a:avLst/>
          </a:prstGeom>
        </p:spPr>
        <p:txBody>
          <a:bodyPr wrap="square">
            <a:spAutoFit/>
          </a:bodyPr>
          <a:lstStyle/>
          <a:p>
            <a:pPr marL="400050" indent="-400050" algn="just">
              <a:lnSpc>
                <a:spcPts val="1800"/>
              </a:lnSpc>
              <a:spcAft>
                <a:spcPts val="0"/>
              </a:spcAft>
            </a:pPr>
            <a:r>
              <a:rPr lang="ja-JP"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主催</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神戸市、</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ひょうご・神戸国際ビジネススクエア</a:t>
            </a:r>
            <a:endPar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marL="400050" indent="-400050" algn="just">
              <a:lnSpc>
                <a:spcPts val="1800"/>
              </a:lnSpc>
              <a:spcAft>
                <a:spcPts val="0"/>
              </a:spcAft>
            </a:pP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神戸市海外ビジネスセンター、ジェトロ神戸、ひょうご海外ビジネスセンター</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a:t>
            </a:r>
          </a:p>
          <a:p>
            <a:pPr marL="400050" indent="-400050" algn="just">
              <a:lnSpc>
                <a:spcPts val="1800"/>
              </a:lnSpc>
              <a:spcAft>
                <a:spcPts val="0"/>
              </a:spcAft>
            </a:pP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協力</a:t>
            </a:r>
            <a:r>
              <a:rPr lang="en-US" altLang="ja-JP" sz="12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00" kern="100" dirty="0" smtClean="0">
                <a:latin typeface="メイリオ" panose="020B0604030504040204" pitchFamily="50" charset="-128"/>
                <a:ea typeface="メイリオ" panose="020B0604030504040204" pitchFamily="50" charset="-128"/>
                <a:cs typeface="Times New Roman" panose="02020603050405020304" pitchFamily="18" charset="0"/>
              </a:rPr>
              <a:t>神戸商工会議所、兵庫県中小企業家同友会、</a:t>
            </a:r>
            <a:r>
              <a:rPr lang="ja-JP" altLang="en-US" sz="1200" dirty="0" smtClean="0">
                <a:latin typeface="メイリオ" panose="020B0604030504040204" pitchFamily="50" charset="-128"/>
                <a:ea typeface="メイリオ" panose="020B0604030504040204" pitchFamily="50" charset="-128"/>
              </a:rPr>
              <a:t>みな</a:t>
            </a:r>
            <a:r>
              <a:rPr lang="ja-JP" altLang="en-US" sz="1200" dirty="0">
                <a:latin typeface="メイリオ" panose="020B0604030504040204" pitchFamily="50" charset="-128"/>
                <a:ea typeface="メイリオ" panose="020B0604030504040204" pitchFamily="50" charset="-128"/>
              </a:rPr>
              <a:t>と</a:t>
            </a:r>
            <a:r>
              <a:rPr lang="ja-JP" altLang="en-US" sz="1200" dirty="0" smtClean="0">
                <a:latin typeface="メイリオ" panose="020B0604030504040204" pitchFamily="50" charset="-128"/>
                <a:ea typeface="メイリオ" panose="020B0604030504040204" pitchFamily="50" charset="-128"/>
              </a:rPr>
              <a:t>銀行、神戸信用金庫ほか</a:t>
            </a:r>
            <a:endParaRPr lang="ja-JP"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2" name="正方形/長方形 31"/>
          <p:cNvSpPr/>
          <p:nvPr/>
        </p:nvSpPr>
        <p:spPr>
          <a:xfrm>
            <a:off x="11655" y="1275515"/>
            <a:ext cx="6846345" cy="482824"/>
          </a:xfrm>
          <a:prstGeom prst="rect">
            <a:avLst/>
          </a:prstGeom>
        </p:spPr>
        <p:txBody>
          <a:bodyPr wrap="square">
            <a:spAutoFit/>
          </a:bodyPr>
          <a:lstStyle/>
          <a:p>
            <a:pPr algn="ctr">
              <a:lnSpc>
                <a:spcPts val="3500"/>
              </a:lnSpc>
              <a:spcAft>
                <a:spcPts val="0"/>
              </a:spcAft>
            </a:pPr>
            <a:r>
              <a:rPr lang="en-US" altLang="ja-JP" sz="1400" b="1" kern="0" dirty="0" smtClean="0">
                <a:solidFill>
                  <a:srgbClr val="002060"/>
                </a:solidFill>
                <a:latin typeface="Century" panose="02040604050505020304" pitchFamily="18" charset="0"/>
                <a:ea typeface="メイリオ" panose="020B0604030504040204" pitchFamily="50" charset="-128"/>
                <a:cs typeface="Times New Roman" panose="02020603050405020304" pitchFamily="18" charset="0"/>
              </a:rPr>
              <a:t>【</a:t>
            </a:r>
            <a:r>
              <a:rPr lang="ja-JP" altLang="ja-JP" sz="1400" b="1" kern="0" dirty="0" smtClean="0">
                <a:solidFill>
                  <a:srgbClr val="002060"/>
                </a:solidFill>
                <a:latin typeface="Century" panose="02040604050505020304" pitchFamily="18" charset="0"/>
                <a:ea typeface="メイリオ" panose="020B0604030504040204" pitchFamily="50" charset="-128"/>
                <a:cs typeface="Times New Roman" panose="02020603050405020304" pitchFamily="18" charset="0"/>
              </a:rPr>
              <a:t>オンライン開催</a:t>
            </a:r>
            <a:r>
              <a:rPr lang="ja-JP" altLang="en-US" sz="1400" b="1" kern="0" dirty="0" smtClean="0">
                <a:solidFill>
                  <a:srgbClr val="002060"/>
                </a:solidFill>
                <a:latin typeface="Century" panose="02040604050505020304" pitchFamily="18" charset="0"/>
                <a:ea typeface="メイリオ" panose="020B0604030504040204" pitchFamily="50" charset="-128"/>
                <a:cs typeface="Times New Roman" panose="02020603050405020304" pitchFamily="18" charset="0"/>
              </a:rPr>
              <a:t>、参加無料</a:t>
            </a:r>
            <a:r>
              <a:rPr lang="en-US" altLang="ja-JP" sz="1400" b="1" kern="0" dirty="0" smtClean="0">
                <a:solidFill>
                  <a:srgbClr val="002060"/>
                </a:solidFill>
                <a:latin typeface="Century" panose="02040604050505020304" pitchFamily="18" charset="0"/>
                <a:ea typeface="メイリオ" panose="020B0604030504040204" pitchFamily="50" charset="-128"/>
                <a:cs typeface="Times New Roman" panose="02020603050405020304" pitchFamily="18" charset="0"/>
              </a:rPr>
              <a:t>】</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7" name="角丸四角形 36"/>
          <p:cNvSpPr/>
          <p:nvPr/>
        </p:nvSpPr>
        <p:spPr>
          <a:xfrm>
            <a:off x="575455" y="6453879"/>
            <a:ext cx="4831504" cy="59234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527089" y="8235721"/>
            <a:ext cx="5941251" cy="5162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68423" y="8856736"/>
            <a:ext cx="6846343" cy="323165"/>
          </a:xfrm>
          <a:prstGeom prst="rect">
            <a:avLst/>
          </a:prstGeom>
        </p:spPr>
        <p:txBody>
          <a:bodyPr wrap="square">
            <a:spAutoFit/>
          </a:bodyPr>
          <a:lstStyle/>
          <a:p>
            <a:pPr marL="400050" indent="-400050" algn="just">
              <a:lnSpc>
                <a:spcPts val="1800"/>
              </a:lnSpc>
              <a:spcAft>
                <a:spcPts val="0"/>
              </a:spcAft>
            </a:pP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（最後に）兵庫県</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越境</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EC</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に関する補助金</a:t>
            </a:r>
            <a:r>
              <a:rPr lang="en-US" altLang="ja-JP" sz="14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kern="100" dirty="0" smtClean="0">
                <a:latin typeface="メイリオ" panose="020B0604030504040204" pitchFamily="50" charset="-128"/>
                <a:ea typeface="メイリオ" panose="020B0604030504040204" pitchFamily="50" charset="-128"/>
                <a:cs typeface="Times New Roman" panose="02020603050405020304" pitchFamily="18" charset="0"/>
              </a:rPr>
              <a:t>のご案内</a:t>
            </a:r>
            <a:endParaRPr lang="ja-JP" altLang="ja-JP" sz="1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cxnSp>
        <p:nvCxnSpPr>
          <p:cNvPr id="3" name="直線コネクタ 2"/>
          <p:cNvCxnSpPr/>
          <p:nvPr/>
        </p:nvCxnSpPr>
        <p:spPr>
          <a:xfrm>
            <a:off x="-387424" y="9229697"/>
            <a:ext cx="7602190" cy="0"/>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24" name="図 23"/>
          <p:cNvPicPr>
            <a:picLocks noChangeAspect="1"/>
          </p:cNvPicPr>
          <p:nvPr/>
        </p:nvPicPr>
        <p:blipFill rotWithShape="1">
          <a:blip r:embed="rId3" cstate="print">
            <a:extLst>
              <a:ext uri="{28A0092B-C50C-407E-A947-70E740481C1C}">
                <a14:useLocalDpi xmlns:a14="http://schemas.microsoft.com/office/drawing/2010/main" val="0"/>
              </a:ext>
            </a:extLst>
          </a:blip>
          <a:srcRect l="252" r="252"/>
          <a:stretch/>
        </p:blipFill>
        <p:spPr>
          <a:xfrm rot="5400000">
            <a:off x="5377344" y="6158633"/>
            <a:ext cx="1383720" cy="1037791"/>
          </a:xfrm>
          <a:prstGeom prst="rect">
            <a:avLst/>
          </a:prstGeom>
        </p:spPr>
      </p:pic>
      <p:sp>
        <p:nvSpPr>
          <p:cNvPr id="25" name="正方形/長方形 24"/>
          <p:cNvSpPr/>
          <p:nvPr/>
        </p:nvSpPr>
        <p:spPr>
          <a:xfrm>
            <a:off x="618440" y="6497510"/>
            <a:ext cx="4681851" cy="553998"/>
          </a:xfrm>
          <a:prstGeom prst="rect">
            <a:avLst/>
          </a:prstGeom>
        </p:spPr>
        <p:txBody>
          <a:bodyPr wrap="square">
            <a:spAutoFit/>
          </a:bodyPr>
          <a:lstStyle/>
          <a:p>
            <a:pPr algn="just">
              <a:lnSpc>
                <a:spcPts val="1800"/>
              </a:lnSpc>
              <a:spcAft>
                <a:spcPts val="0"/>
              </a:spcAft>
            </a:pPr>
            <a:r>
              <a:rPr lang="ja-JP" altLang="en-US"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海外の</a:t>
            </a:r>
            <a:r>
              <a:rPr lang="en-US" altLang="ja-JP"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EC</a:t>
            </a:r>
            <a:r>
              <a:rPr lang="ja-JP" altLang="en-US"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市場の動向や、それぞれの市場におけ</a:t>
            </a:r>
            <a:r>
              <a:rPr lang="ja-JP" altLang="en-US" sz="10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る</a:t>
            </a:r>
            <a:r>
              <a:rPr lang="ja-JP" altLang="en-US"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マーケティング手法について、地域別にご紹介します。</a:t>
            </a:r>
            <a:endParaRPr lang="en-US" altLang="ja-JP"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9" name="正方形/長方形 28"/>
          <p:cNvSpPr/>
          <p:nvPr/>
        </p:nvSpPr>
        <p:spPr>
          <a:xfrm>
            <a:off x="457757" y="8230730"/>
            <a:ext cx="6010583" cy="553998"/>
          </a:xfrm>
          <a:prstGeom prst="rect">
            <a:avLst/>
          </a:prstGeom>
        </p:spPr>
        <p:txBody>
          <a:bodyPr wrap="square">
            <a:spAutoFit/>
          </a:bodyPr>
          <a:lstStyle/>
          <a:p>
            <a:pPr algn="just">
              <a:lnSpc>
                <a:spcPts val="1800"/>
              </a:lnSpc>
              <a:spcAft>
                <a:spcPts val="0"/>
              </a:spcAft>
            </a:pPr>
            <a:r>
              <a:rPr lang="ja-JP" altLang="en-US"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ジェトロ「</a:t>
            </a:r>
            <a:r>
              <a:rPr lang="en-US" altLang="ja-JP"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JAPAN MALL</a:t>
            </a:r>
            <a:r>
              <a:rPr lang="ja-JP" altLang="en-US"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事業」における昨年度事例や、お申込みに際してのポイント等をご紹介。</a:t>
            </a:r>
            <a:endParaRPr lang="en-US" altLang="ja-JP"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800"/>
              </a:lnSpc>
              <a:spcAft>
                <a:spcPts val="0"/>
              </a:spcAft>
            </a:pPr>
            <a:r>
              <a:rPr lang="ja-JP" altLang="en-US"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　その他</a:t>
            </a:r>
            <a:r>
              <a:rPr lang="en-US" altLang="ja-JP"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EC</a:t>
            </a:r>
            <a:r>
              <a:rPr lang="ja-JP" altLang="en-US"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関連事業も併せてご</a:t>
            </a:r>
            <a:r>
              <a:rPr lang="ja-JP" altLang="en-US" sz="1000" kern="10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案内</a:t>
            </a:r>
            <a:r>
              <a:rPr lang="ja-JP" altLang="en-US"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いたします。</a:t>
            </a:r>
            <a:endParaRPr lang="en-US" altLang="ja-JP" sz="1000" kern="10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4" name="図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54047" y="4551816"/>
            <a:ext cx="1030313" cy="1335140"/>
          </a:xfrm>
          <a:prstGeom prst="rect">
            <a:avLst/>
          </a:prstGeom>
        </p:spPr>
      </p:pic>
    </p:spTree>
    <p:extLst>
      <p:ext uri="{BB962C8B-B14F-4D97-AF65-F5344CB8AC3E}">
        <p14:creationId xmlns:p14="http://schemas.microsoft.com/office/powerpoint/2010/main" val="2410739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90352" y="7056625"/>
            <a:ext cx="6272112" cy="430887"/>
          </a:xfrm>
          <a:prstGeom prst="rect">
            <a:avLst/>
          </a:prstGeom>
          <a:noFill/>
        </p:spPr>
        <p:txBody>
          <a:bodyPr wrap="square" rtlCol="0">
            <a:spAutoFit/>
          </a:bodyPr>
          <a:lstStyle/>
          <a:p>
            <a:r>
              <a:rPr lang="ja-JP" altLang="ja-JP" sz="1100" dirty="0">
                <a:latin typeface="メイリオ" panose="020B0604030504040204" pitchFamily="50" charset="-128"/>
                <a:ea typeface="メイリオ" panose="020B0604030504040204" pitchFamily="50" charset="-128"/>
              </a:rPr>
              <a:t>※ご記入いただいた情報は</a:t>
            </a:r>
            <a:r>
              <a:rPr lang="ja-JP" altLang="ja-JP" sz="1100" dirty="0" smtClean="0">
                <a:latin typeface="メイリオ" panose="020B0604030504040204" pitchFamily="50" charset="-128"/>
                <a:ea typeface="メイリオ" panose="020B0604030504040204" pitchFamily="50" charset="-128"/>
              </a:rPr>
              <a:t>、セミナー</a:t>
            </a:r>
            <a:r>
              <a:rPr lang="ja-JP" altLang="ja-JP" sz="1100" dirty="0">
                <a:latin typeface="メイリオ" panose="020B0604030504040204" pitchFamily="50" charset="-128"/>
                <a:ea typeface="メイリオ" panose="020B0604030504040204" pitchFamily="50" charset="-128"/>
              </a:rPr>
              <a:t>運営・管理のために利用し、他の目的には</a:t>
            </a:r>
            <a:r>
              <a:rPr lang="ja-JP" altLang="ja-JP" sz="1100" dirty="0" smtClean="0">
                <a:latin typeface="メイリオ" panose="020B0604030504040204" pitchFamily="50" charset="-128"/>
                <a:ea typeface="メイリオ" panose="020B0604030504040204" pitchFamily="50" charset="-128"/>
              </a:rPr>
              <a:t>使用</a:t>
            </a:r>
            <a:r>
              <a:rPr lang="ja-JP" altLang="en-US" sz="1100" dirty="0" smtClean="0">
                <a:latin typeface="メイリオ" panose="020B0604030504040204" pitchFamily="50" charset="-128"/>
                <a:ea typeface="メイリオ" panose="020B0604030504040204" pitchFamily="50" charset="-128"/>
              </a:rPr>
              <a:t>致し</a:t>
            </a:r>
            <a:r>
              <a:rPr lang="ja-JP" altLang="ja-JP" sz="1100" dirty="0" smtClean="0">
                <a:latin typeface="メイリオ" panose="020B0604030504040204" pitchFamily="50" charset="-128"/>
                <a:ea typeface="メイリオ" panose="020B0604030504040204" pitchFamily="50" charset="-128"/>
              </a:rPr>
              <a:t>ません。</a:t>
            </a:r>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お申込された方には、前日までに視聴用</a:t>
            </a:r>
            <a:r>
              <a:rPr lang="en-US" altLang="ja-JP" sz="1100" dirty="0">
                <a:latin typeface="メイリオ" panose="020B0604030504040204" pitchFamily="50" charset="-128"/>
                <a:ea typeface="メイリオ" panose="020B0604030504040204" pitchFamily="50" charset="-128"/>
              </a:rPr>
              <a:t>URL</a:t>
            </a:r>
            <a:r>
              <a:rPr lang="ja-JP" altLang="en-US" sz="1100" dirty="0">
                <a:latin typeface="メイリオ" panose="020B0604030504040204" pitchFamily="50" charset="-128"/>
                <a:ea typeface="メイリオ" panose="020B0604030504040204" pitchFamily="50" charset="-128"/>
              </a:rPr>
              <a:t>を</a:t>
            </a:r>
            <a:r>
              <a:rPr lang="en-US" altLang="ja-JP" sz="1100" dirty="0">
                <a:latin typeface="メイリオ" panose="020B0604030504040204" pitchFamily="50" charset="-128"/>
                <a:ea typeface="メイリオ" panose="020B0604030504040204" pitchFamily="50" charset="-128"/>
              </a:rPr>
              <a:t>E</a:t>
            </a:r>
            <a:r>
              <a:rPr lang="ja-JP" altLang="en-US" sz="1100" dirty="0">
                <a:latin typeface="メイリオ" panose="020B0604030504040204" pitchFamily="50" charset="-128"/>
                <a:ea typeface="メイリオ" panose="020B0604030504040204" pitchFamily="50" charset="-128"/>
              </a:rPr>
              <a:t>メールでお送りいたします。</a:t>
            </a:r>
            <a:endParaRPr lang="ja-JP" altLang="ja-JP" sz="11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90352" y="8923201"/>
            <a:ext cx="4334792" cy="1077218"/>
          </a:xfrm>
          <a:prstGeom prst="rect">
            <a:avLst/>
          </a:prstGeom>
          <a:noFill/>
        </p:spPr>
        <p:txBody>
          <a:bodyPr wrap="square" rtlCol="0">
            <a:spAutoFit/>
          </a:bodyPr>
          <a:lstStyle/>
          <a:p>
            <a:r>
              <a:rPr lang="ja-JP" altLang="en-US" sz="1200" b="1" dirty="0">
                <a:solidFill>
                  <a:schemeClr val="tx2"/>
                </a:solidFill>
                <a:latin typeface="メイリオ" panose="020B0604030504040204" pitchFamily="50" charset="-128"/>
                <a:ea typeface="メイリオ" panose="020B0604030504040204" pitchFamily="50" charset="-128"/>
              </a:rPr>
              <a:t>■</a:t>
            </a:r>
            <a:r>
              <a:rPr lang="ja-JP" altLang="en-US" sz="1200" b="1" u="sng" dirty="0">
                <a:solidFill>
                  <a:schemeClr val="tx2"/>
                </a:solidFill>
                <a:latin typeface="メイリオ" panose="020B0604030504040204" pitchFamily="50" charset="-128"/>
                <a:ea typeface="メイリオ" panose="020B0604030504040204" pitchFamily="50" charset="-128"/>
              </a:rPr>
              <a:t>お申込み</a:t>
            </a:r>
            <a:r>
              <a:rPr lang="ja-JP" altLang="en-US" sz="1200" b="1" u="sng" dirty="0" smtClean="0">
                <a:solidFill>
                  <a:schemeClr val="tx2"/>
                </a:solidFill>
                <a:latin typeface="メイリオ" panose="020B0604030504040204" pitchFamily="50" charset="-128"/>
                <a:ea typeface="メイリオ" panose="020B0604030504040204" pitchFamily="50" charset="-128"/>
              </a:rPr>
              <a:t>・お問い合わせ先</a:t>
            </a:r>
            <a:r>
              <a:rPr lang="ja-JP" altLang="en-US" sz="1200" b="1" dirty="0">
                <a:solidFill>
                  <a:schemeClr val="tx2"/>
                </a:solidFill>
                <a:latin typeface="メイリオ" panose="020B0604030504040204" pitchFamily="50" charset="-128"/>
                <a:ea typeface="メイリオ" panose="020B0604030504040204" pitchFamily="50" charset="-128"/>
              </a:rPr>
              <a:t>　</a:t>
            </a:r>
            <a:endParaRPr lang="en-US" altLang="ja-JP" sz="1200" b="1" dirty="0">
              <a:solidFill>
                <a:schemeClr val="tx2"/>
              </a:solidFill>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神戸市海外ビジネスセンター</a:t>
            </a:r>
            <a:endParaRPr lang="en-US" altLang="ja-JP" sz="1400" b="1"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神戸市経済</a:t>
            </a:r>
            <a:r>
              <a:rPr lang="ja-JP" altLang="en-US" sz="1400" dirty="0" smtClean="0">
                <a:latin typeface="メイリオ" panose="020B0604030504040204" pitchFamily="50" charset="-128"/>
                <a:ea typeface="メイリオ" panose="020B0604030504040204" pitchFamily="50" charset="-128"/>
              </a:rPr>
              <a:t>観光局</a:t>
            </a:r>
            <a:endParaRPr lang="en-US" altLang="ja-JP" sz="14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ＴＥＬ　</a:t>
            </a:r>
            <a:r>
              <a:rPr lang="ja-JP" altLang="en-US" sz="1200" dirty="0" smtClean="0">
                <a:latin typeface="メイリオ" panose="020B0604030504040204" pitchFamily="50" charset="-128"/>
                <a:ea typeface="メイリオ" panose="020B0604030504040204" pitchFamily="50" charset="-128"/>
              </a:rPr>
              <a:t>０７８－２３１－０２２２</a:t>
            </a: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ＦＡＸ　０７８－２３１－０２５６</a:t>
            </a:r>
            <a:endParaRPr kumimoji="1" lang="ja-JP" altLang="en-US" sz="1200" dirty="0">
              <a:latin typeface="メイリオ" panose="020B0604030504040204" pitchFamily="50" charset="-128"/>
              <a:ea typeface="メイリオ" panose="020B0604030504040204" pitchFamily="50" charset="-128"/>
            </a:endParaRPr>
          </a:p>
        </p:txBody>
      </p:sp>
      <p:sp>
        <p:nvSpPr>
          <p:cNvPr id="13" name="Rectangle 37"/>
          <p:cNvSpPr>
            <a:spLocks noChangeArrowheads="1"/>
          </p:cNvSpPr>
          <p:nvPr/>
        </p:nvSpPr>
        <p:spPr bwMode="auto">
          <a:xfrm>
            <a:off x="390352" y="3157152"/>
            <a:ext cx="6339333" cy="604700"/>
          </a:xfrm>
          <a:prstGeom prst="rect">
            <a:avLst/>
          </a:prstGeom>
          <a:noFill/>
          <a:ln>
            <a:solidFill>
              <a:schemeClr val="tx2"/>
            </a:solidFill>
            <a:headEnd/>
            <a:tailEnd/>
          </a:ln>
          <a:extLst/>
        </p:spPr>
        <p:style>
          <a:lnRef idx="1">
            <a:schemeClr val="accent1"/>
          </a:lnRef>
          <a:fillRef idx="2">
            <a:schemeClr val="accent1"/>
          </a:fillRef>
          <a:effectRef idx="1">
            <a:schemeClr val="accent1"/>
          </a:effectRef>
          <a:fontRef idx="minor">
            <a:schemeClr val="dk1"/>
          </a:fontRef>
        </p:style>
        <p:txBody>
          <a:bodyPr wrap="none" lIns="82912" tIns="41455" rIns="82912" bIns="41455" anchor="ctr"/>
          <a:lstStyle>
            <a:lvl1pPr algn="l" eaLnBrk="0" hangingPunct="0">
              <a:spcBef>
                <a:spcPct val="20000"/>
              </a:spcBef>
              <a:buChar char="•"/>
              <a:defRPr kumimoji="1" sz="36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30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6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3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3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300">
                <a:solidFill>
                  <a:schemeClr val="tx1"/>
                </a:solidFill>
                <a:latin typeface="Arial" pitchFamily="34" charset="0"/>
                <a:ea typeface="ＭＳ Ｐゴシック" pitchFamily="50" charset="-128"/>
              </a:defRPr>
            </a:lvl9pPr>
          </a:lstStyle>
          <a:p>
            <a:pPr algn="ctr" defTabSz="720000">
              <a:spcBef>
                <a:spcPts val="0"/>
              </a:spcBef>
              <a:buNone/>
              <a:defRPr/>
            </a:pPr>
            <a:r>
              <a:rPr lang="ja-JP" altLang="en-US" sz="1600" dirty="0" smtClean="0">
                <a:uFill>
                  <a:solidFill>
                    <a:srgbClr val="0070C0"/>
                  </a:solidFill>
                </a:uFill>
                <a:latin typeface="メイリオ" panose="020B0604030504040204" pitchFamily="50" charset="-128"/>
                <a:ea typeface="メイリオ" panose="020B0604030504040204" pitchFamily="50" charset="-128"/>
                <a:cs typeface="ＭＳ ゴシック" panose="020B0609070205080204" pitchFamily="49" charset="-128"/>
              </a:rPr>
              <a:t>令和</a:t>
            </a:r>
            <a:r>
              <a:rPr lang="en-US" altLang="ja-JP" sz="1600" dirty="0" smtClean="0">
                <a:uFill>
                  <a:solidFill>
                    <a:srgbClr val="0070C0"/>
                  </a:solidFill>
                </a:uFill>
                <a:latin typeface="メイリオ" panose="020B0604030504040204" pitchFamily="50" charset="-128"/>
                <a:ea typeface="メイリオ" panose="020B0604030504040204" pitchFamily="50" charset="-128"/>
                <a:cs typeface="ＭＳ ゴシック" panose="020B0609070205080204" pitchFamily="49" charset="-128"/>
              </a:rPr>
              <a:t>3</a:t>
            </a:r>
            <a:r>
              <a:rPr lang="ja-JP" altLang="en-US" sz="1600" dirty="0" smtClean="0">
                <a:uFill>
                  <a:solidFill>
                    <a:srgbClr val="0070C0"/>
                  </a:solidFill>
                </a:uFill>
                <a:latin typeface="メイリオ" panose="020B0604030504040204" pitchFamily="50" charset="-128"/>
                <a:ea typeface="メイリオ" panose="020B0604030504040204" pitchFamily="50" charset="-128"/>
                <a:cs typeface="ＭＳ ゴシック" panose="020B0609070205080204" pitchFamily="49" charset="-128"/>
              </a:rPr>
              <a:t>年度　</a:t>
            </a:r>
            <a:r>
              <a:rPr lang="ja-JP" altLang="ja-JP" sz="1600" dirty="0" smtClean="0">
                <a:uFill>
                  <a:solidFill>
                    <a:srgbClr val="0070C0"/>
                  </a:solidFill>
                </a:uFill>
                <a:latin typeface="メイリオ" panose="020B0604030504040204" pitchFamily="50" charset="-128"/>
                <a:ea typeface="メイリオ" panose="020B0604030504040204" pitchFamily="50" charset="-128"/>
                <a:cs typeface="ＭＳ ゴシック" panose="020B0609070205080204" pitchFamily="49" charset="-128"/>
              </a:rPr>
              <a:t>第１回</a:t>
            </a:r>
            <a:r>
              <a:rPr lang="ja-JP" altLang="en-US" sz="1600" dirty="0" smtClean="0">
                <a:uFill>
                  <a:solidFill>
                    <a:srgbClr val="0070C0"/>
                  </a:solidFill>
                </a:u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ja-JP" sz="1600" dirty="0" smtClean="0">
                <a:uFill>
                  <a:solidFill>
                    <a:srgbClr val="0070C0"/>
                  </a:solidFill>
                </a:uFill>
                <a:latin typeface="メイリオ" panose="020B0604030504040204" pitchFamily="50" charset="-128"/>
                <a:ea typeface="メイリオ" panose="020B0604030504040204" pitchFamily="50" charset="-128"/>
                <a:cs typeface="ＭＳ ゴシック" panose="020B0609070205080204" pitchFamily="49" charset="-128"/>
              </a:rPr>
              <a:t>海外ビジネスセミナー</a:t>
            </a:r>
            <a:endParaRPr lang="ja-JP" altLang="en-US" sz="1800" dirty="0">
              <a:latin typeface="メイリオ" panose="020B0604030504040204" pitchFamily="50" charset="-128"/>
              <a:ea typeface="メイリオ" panose="020B0604030504040204" pitchFamily="50" charset="-128"/>
            </a:endParaRPr>
          </a:p>
        </p:txBody>
      </p:sp>
      <p:sp>
        <p:nvSpPr>
          <p:cNvPr id="14" name="正方形/長方形 13"/>
          <p:cNvSpPr/>
          <p:nvPr/>
        </p:nvSpPr>
        <p:spPr>
          <a:xfrm>
            <a:off x="287227" y="2279917"/>
            <a:ext cx="6570773" cy="784828"/>
          </a:xfrm>
          <a:prstGeom prst="rect">
            <a:avLst/>
          </a:prstGeom>
        </p:spPr>
        <p:txBody>
          <a:bodyPr wrap="square" lIns="91437" tIns="45719" rIns="91437" bIns="45719">
            <a:spAutoFit/>
          </a:bodyPr>
          <a:lstStyle/>
          <a:p>
            <a:pPr>
              <a:lnSpc>
                <a:spcPts val="1800"/>
              </a:lnSpc>
              <a:defRPr/>
            </a:pPr>
            <a:r>
              <a:rPr lang="ja-JP" altLang="en-US" sz="1100" dirty="0" smtClean="0">
                <a:latin typeface="メイリオ" panose="020B0604030504040204" pitchFamily="50" charset="-128"/>
                <a:ea typeface="メイリオ" panose="020B0604030504040204" pitchFamily="50" charset="-128"/>
              </a:rPr>
              <a:t>○申込については、県内企業を優先させていただきます。</a:t>
            </a:r>
            <a:endParaRPr lang="en-US" altLang="ja-JP" sz="1100" dirty="0" smtClean="0">
              <a:latin typeface="+mj-ea"/>
              <a:ea typeface="+mj-ea"/>
            </a:endParaRPr>
          </a:p>
          <a:p>
            <a:pPr>
              <a:lnSpc>
                <a:spcPts val="1800"/>
              </a:lnSpc>
              <a:defRPr/>
            </a:pPr>
            <a:r>
              <a:rPr lang="ja-JP" altLang="en-US" sz="1100" dirty="0" smtClean="0">
                <a:latin typeface="メイリオ" panose="020B0604030504040204" pitchFamily="50" charset="-128"/>
                <a:ea typeface="メイリオ" panose="020B0604030504040204" pitchFamily="50" charset="-128"/>
              </a:rPr>
              <a:t>○申込者数が</a:t>
            </a:r>
            <a:r>
              <a:rPr lang="ja-JP" altLang="en-US" sz="1100" dirty="0">
                <a:latin typeface="メイリオ" panose="020B0604030504040204" pitchFamily="50" charset="-128"/>
                <a:ea typeface="メイリオ" panose="020B0604030504040204" pitchFamily="50" charset="-128"/>
              </a:rPr>
              <a:t>定員を大幅に超えた場合はお断りさせていただくこともございますのでご容赦下さい。　　</a:t>
            </a:r>
            <a:endParaRPr lang="en-US" altLang="ja-JP" sz="1100" dirty="0">
              <a:latin typeface="メイリオ" panose="020B0604030504040204" pitchFamily="50" charset="-128"/>
              <a:ea typeface="メイリオ" panose="020B0604030504040204" pitchFamily="50" charset="-128"/>
            </a:endParaRPr>
          </a:p>
          <a:p>
            <a:pPr>
              <a:lnSpc>
                <a:spcPts val="1800"/>
              </a:lnSpc>
              <a:defRPr/>
            </a:pPr>
            <a:r>
              <a:rPr lang="ja-JP" altLang="en-US" sz="1100" b="1" dirty="0">
                <a:solidFill>
                  <a:srgbClr val="FF0000"/>
                </a:solidFill>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参加証</a:t>
            </a:r>
            <a:r>
              <a:rPr lang="ja-JP" altLang="en-US" sz="1100" dirty="0">
                <a:latin typeface="メイリオ" panose="020B0604030504040204" pitchFamily="50" charset="-128"/>
                <a:ea typeface="メイリオ" panose="020B0604030504040204" pitchFamily="50" charset="-128"/>
              </a:rPr>
              <a:t>は発行いたしません。お断りさせていただく場合のみ、当方よりご連絡</a:t>
            </a:r>
            <a:r>
              <a:rPr lang="ja-JP" altLang="en-US" sz="1100" dirty="0" smtClean="0">
                <a:latin typeface="メイリオ" panose="020B0604030504040204" pitchFamily="50" charset="-128"/>
                <a:ea typeface="メイリオ" panose="020B0604030504040204" pitchFamily="50" charset="-128"/>
              </a:rPr>
              <a:t>を致します</a:t>
            </a:r>
            <a:r>
              <a:rPr lang="ja-JP" altLang="en-US" sz="1000" dirty="0" smtClean="0">
                <a:latin typeface="メイリオ" panose="020B0604030504040204" pitchFamily="50" charset="-128"/>
                <a:ea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rPr>
              <a:t>)</a:t>
            </a:r>
          </a:p>
        </p:txBody>
      </p:sp>
      <p:graphicFrame>
        <p:nvGraphicFramePr>
          <p:cNvPr id="2" name="表 1"/>
          <p:cNvGraphicFramePr>
            <a:graphicFrameLocks noGrp="1"/>
          </p:cNvGraphicFramePr>
          <p:nvPr>
            <p:extLst>
              <p:ext uri="{D42A27DB-BD31-4B8C-83A1-F6EECF244321}">
                <p14:modId xmlns:p14="http://schemas.microsoft.com/office/powerpoint/2010/main" val="3439794380"/>
              </p:ext>
            </p:extLst>
          </p:nvPr>
        </p:nvGraphicFramePr>
        <p:xfrm>
          <a:off x="404664" y="3888184"/>
          <a:ext cx="6336704" cy="2983627"/>
        </p:xfrm>
        <a:graphic>
          <a:graphicData uri="http://schemas.openxmlformats.org/drawingml/2006/table">
            <a:tbl>
              <a:tblPr firstRow="1" bandRow="1">
                <a:tableStyleId>{5940675A-B579-460E-94D1-54222C63F5DA}</a:tableStyleId>
              </a:tblPr>
              <a:tblGrid>
                <a:gridCol w="1728192">
                  <a:extLst>
                    <a:ext uri="{9D8B030D-6E8A-4147-A177-3AD203B41FA5}">
                      <a16:colId xmlns:a16="http://schemas.microsoft.com/office/drawing/2014/main" val="20000"/>
                    </a:ext>
                  </a:extLst>
                </a:gridCol>
                <a:gridCol w="4608512">
                  <a:extLst>
                    <a:ext uri="{9D8B030D-6E8A-4147-A177-3AD203B41FA5}">
                      <a16:colId xmlns:a16="http://schemas.microsoft.com/office/drawing/2014/main" val="20001"/>
                    </a:ext>
                  </a:extLst>
                </a:gridCol>
              </a:tblGrid>
              <a:tr h="659015">
                <a:tc>
                  <a:txBody>
                    <a:bodyPr/>
                    <a:lstStyle/>
                    <a:p>
                      <a:pPr algn="ctr"/>
                      <a:r>
                        <a:rPr kumimoji="1" lang="ja-JP" altLang="en-US" sz="1200" dirty="0" smtClean="0">
                          <a:latin typeface="メイリオ" panose="020B0604030504040204" pitchFamily="50" charset="-128"/>
                          <a:ea typeface="メイリオ" panose="020B0604030504040204" pitchFamily="50" charset="-128"/>
                        </a:rPr>
                        <a:t>住　　所</a:t>
                      </a:r>
                      <a:endParaRPr kumimoji="1" lang="ja-JP" altLang="en-US" sz="1200" dirty="0">
                        <a:latin typeface="メイリオ" panose="020B0604030504040204" pitchFamily="50" charset="-128"/>
                        <a:ea typeface="メイリオ" panose="020B0604030504040204" pitchFamily="50" charset="-128"/>
                      </a:endParaRPr>
                    </a:p>
                  </a:txBody>
                  <a:tcPr marT="50403" marB="50403"/>
                </a:tc>
                <a:tc>
                  <a:txBody>
                    <a:bodyPr/>
                    <a:lstStyle/>
                    <a:p>
                      <a:endParaRPr kumimoji="1" lang="ja-JP" altLang="en-US" sz="1200" i="1" dirty="0"/>
                    </a:p>
                  </a:txBody>
                  <a:tcPr marT="50403" marB="50403"/>
                </a:tc>
                <a:extLst>
                  <a:ext uri="{0D108BD9-81ED-4DB2-BD59-A6C34878D82A}">
                    <a16:rowId xmlns:a16="http://schemas.microsoft.com/office/drawing/2014/main" val="10000"/>
                  </a:ext>
                </a:extLst>
              </a:tr>
              <a:tr h="452404">
                <a:tc>
                  <a:txBody>
                    <a:bodyPr/>
                    <a:lstStyle/>
                    <a:p>
                      <a:pPr algn="ctr"/>
                      <a:r>
                        <a:rPr kumimoji="1" lang="ja-JP" altLang="en-US" sz="1200" dirty="0">
                          <a:latin typeface="メイリオ" panose="020B0604030504040204" pitchFamily="50" charset="-128"/>
                          <a:ea typeface="メイリオ" panose="020B0604030504040204" pitchFamily="50" charset="-128"/>
                        </a:rPr>
                        <a:t>企業名・団体名</a:t>
                      </a: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1"/>
                  </a:ext>
                </a:extLst>
              </a:tr>
              <a:tr h="504056">
                <a:tc>
                  <a:txBody>
                    <a:bodyPr/>
                    <a:lstStyle/>
                    <a:p>
                      <a:pPr algn="ctr"/>
                      <a:r>
                        <a:rPr kumimoji="1" lang="ja-JP" altLang="en-US" sz="1200" dirty="0">
                          <a:latin typeface="メイリオ" panose="020B0604030504040204" pitchFamily="50" charset="-128"/>
                          <a:ea typeface="メイリオ" panose="020B0604030504040204" pitchFamily="50" charset="-128"/>
                        </a:rPr>
                        <a:t>参加者役職</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rPr>
                        <a:t>お名前</a:t>
                      </a:r>
                      <a:endParaRPr kumimoji="1" lang="ja-JP" altLang="en-US" sz="1200" dirty="0">
                        <a:latin typeface="メイリオ" panose="020B0604030504040204" pitchFamily="50" charset="-128"/>
                        <a:ea typeface="メイリオ" panose="020B0604030504040204" pitchFamily="50" charset="-128"/>
                      </a:endParaRPr>
                    </a:p>
                  </a:txBody>
                  <a:tcPr marT="50403" marB="50403"/>
                </a:tc>
                <a:tc>
                  <a:txBody>
                    <a:bodyPr/>
                    <a:lstStyle/>
                    <a:p>
                      <a:r>
                        <a:rPr kumimoji="1" lang="ja-JP" altLang="en-US" sz="1200" dirty="0"/>
                        <a:t>　　　　　　　　　　　　　　　　　　　　　　</a:t>
                      </a:r>
                    </a:p>
                  </a:txBody>
                  <a:tcPr marT="50403" marB="50403"/>
                </a:tc>
                <a:extLst>
                  <a:ext uri="{0D108BD9-81ED-4DB2-BD59-A6C34878D82A}">
                    <a16:rowId xmlns:a16="http://schemas.microsoft.com/office/drawing/2014/main" val="10002"/>
                  </a:ext>
                </a:extLst>
              </a:tr>
              <a:tr h="5040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Ｅメール</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（必須）</a:t>
                      </a:r>
                      <a:endParaRPr kumimoji="1" lang="ja-JP" altLang="en-US" sz="1200" dirty="0">
                        <a:latin typeface="メイリオ" panose="020B0604030504040204" pitchFamily="50" charset="-128"/>
                        <a:ea typeface="メイリオ" panose="020B0604030504040204" pitchFamily="50" charset="-128"/>
                      </a:endParaRP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3"/>
                  </a:ext>
                </a:extLst>
              </a:tr>
              <a:tr h="432048">
                <a:tc>
                  <a:txBody>
                    <a:bodyPr/>
                    <a:lstStyle/>
                    <a:p>
                      <a:pPr algn="ctr"/>
                      <a:r>
                        <a:rPr kumimoji="1" lang="ja-JP" altLang="en-US" sz="1200" dirty="0" smtClean="0">
                          <a:latin typeface="メイリオ" panose="020B0604030504040204" pitchFamily="50" charset="-128"/>
                          <a:ea typeface="メイリオ" panose="020B0604030504040204" pitchFamily="50" charset="-128"/>
                        </a:rPr>
                        <a:t>電話</a:t>
                      </a:r>
                      <a:endParaRPr kumimoji="1" lang="ja-JP" altLang="en-US" sz="1200" dirty="0">
                        <a:latin typeface="メイリオ" panose="020B0604030504040204" pitchFamily="50" charset="-128"/>
                        <a:ea typeface="メイリオ" panose="020B0604030504040204" pitchFamily="50" charset="-128"/>
                      </a:endParaRP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4"/>
                  </a:ext>
                </a:extLst>
              </a:tr>
              <a:tr h="432048">
                <a:tc>
                  <a:txBody>
                    <a:bodyPr/>
                    <a:lstStyle/>
                    <a:p>
                      <a:pPr algn="ctr"/>
                      <a:r>
                        <a:rPr kumimoji="1" lang="ja-JP" altLang="en-US" sz="1200" dirty="0" smtClean="0">
                          <a:latin typeface="メイリオ" panose="020B0604030504040204" pitchFamily="50" charset="-128"/>
                          <a:ea typeface="メイリオ" panose="020B0604030504040204" pitchFamily="50" charset="-128"/>
                        </a:rPr>
                        <a:t>ＦＡＸ</a:t>
                      </a:r>
                      <a:endParaRPr kumimoji="1" lang="ja-JP" altLang="en-US" sz="1200" dirty="0">
                        <a:latin typeface="メイリオ" panose="020B0604030504040204" pitchFamily="50" charset="-128"/>
                        <a:ea typeface="メイリオ" panose="020B0604030504040204" pitchFamily="50" charset="-128"/>
                      </a:endParaRPr>
                    </a:p>
                  </a:txBody>
                  <a:tcPr marT="50403" marB="50403"/>
                </a:tc>
                <a:tc>
                  <a:txBody>
                    <a:bodyPr/>
                    <a:lstStyle/>
                    <a:p>
                      <a:endParaRPr kumimoji="1" lang="ja-JP" altLang="en-US" sz="1200" dirty="0"/>
                    </a:p>
                  </a:txBody>
                  <a:tcPr marT="50403" marB="50403"/>
                </a:tc>
                <a:extLst>
                  <a:ext uri="{0D108BD9-81ED-4DB2-BD59-A6C34878D82A}">
                    <a16:rowId xmlns:a16="http://schemas.microsoft.com/office/drawing/2014/main" val="10005"/>
                  </a:ext>
                </a:extLst>
              </a:tr>
            </a:tbl>
          </a:graphicData>
        </a:graphic>
      </p:graphicFrame>
      <p:pic>
        <p:nvPicPr>
          <p:cNvPr id="16" name="Picture 3" descr="\\LS210D3F2\share\庶務事務\広報\ホームページＱＲコード.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7015" y="9001634"/>
            <a:ext cx="998785" cy="998785"/>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LS210D3F2\share\庶務事務\印刷物（リーフレット・ロゴ等）\ロゴマーク（最終版）\A4_PDF_JPG\A4-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1088" y="9236721"/>
            <a:ext cx="1233574" cy="52861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4"/>
          <p:cNvSpPr>
            <a:spLocks noChangeArrowheads="1"/>
          </p:cNvSpPr>
          <p:nvPr/>
        </p:nvSpPr>
        <p:spPr bwMode="auto">
          <a:xfrm>
            <a:off x="27894" y="188820"/>
            <a:ext cx="6858000" cy="2203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2" tIns="45703" rIns="91402" bIns="190362" anchor="ctr">
            <a:spAutoFit/>
          </a:bodyPr>
          <a:lstStyle>
            <a:lvl1pPr>
              <a:spcBef>
                <a:spcPct val="20000"/>
              </a:spcBef>
              <a:buChar char="•"/>
              <a:tabLst>
                <a:tab pos="2754313" algn="l"/>
              </a:tabLst>
              <a:defRPr kumimoji="1" sz="3200">
                <a:solidFill>
                  <a:schemeClr val="tx1"/>
                </a:solidFill>
                <a:latin typeface="Times New Roman" pitchFamily="18" charset="0"/>
                <a:ea typeface="ＭＳ Ｐゴシック" pitchFamily="50" charset="-128"/>
              </a:defRPr>
            </a:lvl1pPr>
            <a:lvl2pPr marL="742950" indent="-285750">
              <a:spcBef>
                <a:spcPct val="20000"/>
              </a:spcBef>
              <a:buChar char="–"/>
              <a:tabLst>
                <a:tab pos="2754313" algn="l"/>
              </a:tabLst>
              <a:defRPr kumimoji="1" sz="2800">
                <a:solidFill>
                  <a:schemeClr val="tx1"/>
                </a:solidFill>
                <a:latin typeface="Times New Roman" pitchFamily="18" charset="0"/>
                <a:ea typeface="ＭＳ Ｐゴシック" pitchFamily="50" charset="-128"/>
              </a:defRPr>
            </a:lvl2pPr>
            <a:lvl3pPr marL="1143000" indent="-228600">
              <a:spcBef>
                <a:spcPct val="20000"/>
              </a:spcBef>
              <a:buChar char="•"/>
              <a:tabLst>
                <a:tab pos="2754313" algn="l"/>
              </a:tabLst>
              <a:defRPr kumimoji="1" sz="2400">
                <a:solidFill>
                  <a:schemeClr val="tx1"/>
                </a:solidFill>
                <a:latin typeface="Times New Roman" pitchFamily="18" charset="0"/>
                <a:ea typeface="ＭＳ Ｐゴシック" pitchFamily="50" charset="-128"/>
              </a:defRPr>
            </a:lvl3pPr>
            <a:lvl4pPr marL="16002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4pPr>
            <a:lvl5pPr marL="2057400" indent="-228600">
              <a:spcBef>
                <a:spcPct val="20000"/>
              </a:spcBef>
              <a:buChar char="»"/>
              <a:tabLst>
                <a:tab pos="2754313" algn="l"/>
              </a:tabLst>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tabLst>
                <a:tab pos="2754313" algn="l"/>
              </a:tabLst>
              <a:defRPr kumimoji="1" sz="2000">
                <a:solidFill>
                  <a:schemeClr val="tx1"/>
                </a:solidFill>
                <a:latin typeface="Times New Roman" pitchFamily="18" charset="0"/>
                <a:ea typeface="ＭＳ Ｐゴシック" pitchFamily="50" charset="-128"/>
              </a:defRPr>
            </a:lvl9pPr>
          </a:lstStyle>
          <a:p>
            <a:pPr algn="ctr">
              <a:spcBef>
                <a:spcPct val="0"/>
              </a:spcBef>
              <a:buNone/>
            </a:pPr>
            <a:r>
              <a:rPr lang="ja-JP" altLang="en-US" sz="1600" b="1" i="1" u="sng" dirty="0" smtClean="0">
                <a:latin typeface="メイリオ" panose="020B0604030504040204" pitchFamily="50" charset="-128"/>
                <a:ea typeface="メイリオ" panose="020B0604030504040204" pitchFamily="50" charset="-128"/>
              </a:rPr>
              <a:t>お申し込みは</a:t>
            </a:r>
            <a:r>
              <a:rPr lang="ja-JP" altLang="en-US" sz="1600" b="1" i="1" u="sng" dirty="0" smtClean="0">
                <a:solidFill>
                  <a:srgbClr val="000000"/>
                </a:solidFill>
                <a:latin typeface="メイリオ" panose="020B0604030504040204" pitchFamily="50" charset="-128"/>
                <a:ea typeface="メイリオ" panose="020B0604030504040204" pitchFamily="50" charset="-128"/>
                <a:cs typeface="Times New Roman" pitchFamily="18" charset="0"/>
              </a:rPr>
              <a:t>、</a:t>
            </a:r>
            <a:r>
              <a:rPr lang="en-US" altLang="ja-JP" sz="1600" b="1" i="1" u="sng" dirty="0" smtClean="0">
                <a:solidFill>
                  <a:srgbClr val="000000"/>
                </a:solidFill>
                <a:latin typeface="メイリオ" panose="020B0604030504040204" pitchFamily="50" charset="-128"/>
                <a:ea typeface="メイリオ" panose="020B0604030504040204" pitchFamily="50" charset="-128"/>
                <a:cs typeface="Times New Roman" pitchFamily="18" charset="0"/>
              </a:rPr>
              <a:t>HP</a:t>
            </a:r>
            <a:r>
              <a:rPr lang="ja-JP" altLang="en-US" sz="1600" b="1" i="1" u="sng" dirty="0" smtClean="0">
                <a:solidFill>
                  <a:srgbClr val="000000"/>
                </a:solidFill>
                <a:latin typeface="メイリオ" panose="020B0604030504040204" pitchFamily="50" charset="-128"/>
                <a:ea typeface="メイリオ" panose="020B0604030504040204" pitchFamily="50" charset="-128"/>
                <a:cs typeface="Times New Roman" pitchFamily="18" charset="0"/>
              </a:rPr>
              <a:t>・</a:t>
            </a:r>
            <a:r>
              <a:rPr lang="en-US" altLang="ja-JP" sz="1600" b="1" i="1" u="sng" dirty="0" smtClean="0">
                <a:solidFill>
                  <a:srgbClr val="000000"/>
                </a:solidFill>
                <a:latin typeface="メイリオ" panose="020B0604030504040204" pitchFamily="50" charset="-128"/>
                <a:ea typeface="メイリオ" panose="020B0604030504040204" pitchFamily="50" charset="-128"/>
                <a:cs typeface="Times New Roman" pitchFamily="18" charset="0"/>
              </a:rPr>
              <a:t>E</a:t>
            </a:r>
            <a:r>
              <a:rPr lang="ja-JP" altLang="en-US" sz="1600" b="1" i="1" u="sng" dirty="0" smtClean="0">
                <a:solidFill>
                  <a:srgbClr val="000000"/>
                </a:solidFill>
                <a:latin typeface="メイリオ" panose="020B0604030504040204" pitchFamily="50" charset="-128"/>
                <a:ea typeface="メイリオ" panose="020B0604030504040204" pitchFamily="50" charset="-128"/>
                <a:cs typeface="Times New Roman" pitchFamily="18" charset="0"/>
              </a:rPr>
              <a:t>メール・</a:t>
            </a:r>
            <a:r>
              <a:rPr lang="en-US" altLang="ja-JP" sz="1600" b="1" i="1" u="sng" dirty="0" smtClean="0">
                <a:solidFill>
                  <a:srgbClr val="000000"/>
                </a:solidFill>
                <a:latin typeface="メイリオ" panose="020B0604030504040204" pitchFamily="50" charset="-128"/>
                <a:ea typeface="メイリオ" panose="020B0604030504040204" pitchFamily="50" charset="-128"/>
                <a:cs typeface="Times New Roman" pitchFamily="18" charset="0"/>
              </a:rPr>
              <a:t>FAX</a:t>
            </a:r>
            <a:r>
              <a:rPr lang="ja-JP" altLang="en-US" sz="1600" b="1" i="1" u="sng" dirty="0" smtClean="0">
                <a:solidFill>
                  <a:srgbClr val="000000"/>
                </a:solidFill>
                <a:latin typeface="メイリオ" panose="020B0604030504040204" pitchFamily="50" charset="-128"/>
                <a:ea typeface="メイリオ" panose="020B0604030504040204" pitchFamily="50" charset="-128"/>
                <a:cs typeface="Times New Roman" pitchFamily="18" charset="0"/>
              </a:rPr>
              <a:t>で</a:t>
            </a:r>
            <a:endParaRPr lang="en-US" altLang="ja-JP" sz="1600" b="1" i="1" u="sng" dirty="0" smtClean="0">
              <a:solidFill>
                <a:srgbClr val="000000"/>
              </a:solidFill>
              <a:latin typeface="メイリオ" panose="020B0604030504040204" pitchFamily="50" charset="-128"/>
              <a:ea typeface="メイリオ" panose="020B0604030504040204" pitchFamily="50" charset="-128"/>
              <a:cs typeface="Times New Roman" pitchFamily="18" charset="0"/>
            </a:endParaRPr>
          </a:p>
          <a:p>
            <a:pPr fontAlgn="auto">
              <a:spcBef>
                <a:spcPct val="0"/>
              </a:spcBef>
              <a:spcAft>
                <a:spcPts val="0"/>
              </a:spcAft>
              <a:buFontTx/>
              <a:buNone/>
              <a:defRPr/>
            </a:pPr>
            <a:endParaRPr lang="en-US" altLang="ja-JP" sz="1200" dirty="0" smtClean="0">
              <a:solidFill>
                <a:srgbClr val="000000"/>
              </a:solidFill>
              <a:latin typeface="メイリオ" panose="020B0604030504040204" pitchFamily="50" charset="-128"/>
              <a:ea typeface="メイリオ" panose="020B0604030504040204" pitchFamily="50" charset="-128"/>
              <a:cs typeface="Times New Roman" pitchFamily="18" charset="0"/>
            </a:endParaRPr>
          </a:p>
          <a:p>
            <a:pPr fontAlgn="auto">
              <a:lnSpc>
                <a:spcPts val="2200"/>
              </a:lnSpc>
              <a:spcBef>
                <a:spcPct val="0"/>
              </a:spcBef>
              <a:spcAft>
                <a:spcPts val="0"/>
              </a:spcAft>
              <a:buFontTx/>
              <a:buNone/>
              <a:defRPr/>
            </a:pPr>
            <a:r>
              <a:rPr lang="ja-JP" altLang="en-US" sz="1400" dirty="0" smtClean="0">
                <a:solidFill>
                  <a:srgbClr val="000000"/>
                </a:solidFill>
                <a:latin typeface="メイリオ" panose="020B0604030504040204" pitchFamily="50" charset="-128"/>
                <a:ea typeface="メイリオ" panose="020B0604030504040204" pitchFamily="50" charset="-128"/>
                <a:cs typeface="Times New Roman" pitchFamily="18" charset="0"/>
              </a:rPr>
              <a:t>★お申し込み先</a:t>
            </a:r>
            <a:endParaRPr lang="en-US" altLang="ja-JP" sz="1400" dirty="0" smtClean="0">
              <a:solidFill>
                <a:srgbClr val="000000"/>
              </a:solidFill>
              <a:latin typeface="メイリオ" panose="020B0604030504040204" pitchFamily="50" charset="-128"/>
              <a:ea typeface="メイリオ" panose="020B0604030504040204" pitchFamily="50" charset="-128"/>
              <a:cs typeface="Times New Roman" pitchFamily="18" charset="0"/>
            </a:endParaRPr>
          </a:p>
          <a:p>
            <a:pPr>
              <a:lnSpc>
                <a:spcPts val="2200"/>
              </a:lnSpc>
              <a:spcBef>
                <a:spcPct val="0"/>
              </a:spcBef>
              <a:buNone/>
              <a:defRPr/>
            </a:pPr>
            <a:r>
              <a:rPr lang="ja-JP" altLang="en-US" sz="1200" dirty="0" smtClean="0">
                <a:solidFill>
                  <a:srgbClr val="000000"/>
                </a:solidFill>
                <a:latin typeface="メイリオ" panose="020B0604030504040204" pitchFamily="50" charset="-128"/>
                <a:ea typeface="メイリオ" panose="020B0604030504040204" pitchFamily="50" charset="-128"/>
                <a:cs typeface="Times New Roman" pitchFamily="18" charset="0"/>
              </a:rPr>
              <a:t>　</a:t>
            </a:r>
            <a:r>
              <a:rPr lang="en-US" altLang="ja-JP" sz="1200" dirty="0" smtClean="0">
                <a:solidFill>
                  <a:srgbClr val="000000"/>
                </a:solidFill>
                <a:latin typeface="メイリオ" panose="020B0604030504040204" pitchFamily="50" charset="-128"/>
                <a:ea typeface="メイリオ" panose="020B0604030504040204" pitchFamily="50" charset="-128"/>
                <a:cs typeface="Times New Roman" pitchFamily="18" charset="0"/>
              </a:rPr>
              <a:t>HP</a:t>
            </a:r>
            <a:r>
              <a:rPr lang="ja-JP" altLang="en-US" sz="1200" dirty="0">
                <a:solidFill>
                  <a:srgbClr val="000000"/>
                </a:solidFill>
                <a:latin typeface="メイリオ" panose="020B0604030504040204" pitchFamily="50" charset="-128"/>
                <a:ea typeface="メイリオ" panose="020B0604030504040204" pitchFamily="50" charset="-128"/>
                <a:cs typeface="Times New Roman" pitchFamily="18" charset="0"/>
              </a:rPr>
              <a:t>：</a:t>
            </a:r>
            <a:r>
              <a:rPr lang="en-US" altLang="ja-JP" sz="1200" dirty="0">
                <a:solidFill>
                  <a:srgbClr val="000000"/>
                </a:solidFill>
                <a:latin typeface="メイリオ" panose="020B0604030504040204" pitchFamily="50" charset="-128"/>
                <a:ea typeface="メイリオ" panose="020B0604030504040204" pitchFamily="50" charset="-128"/>
                <a:cs typeface="Times New Roman" pitchFamily="18" charset="0"/>
                <a:hlinkClick r:id="rId4"/>
              </a:rPr>
              <a:t>https://www.kobe-obc.lg.jp</a:t>
            </a:r>
            <a:endParaRPr lang="en-US" altLang="ja-JP" sz="1200" dirty="0">
              <a:solidFill>
                <a:srgbClr val="000000"/>
              </a:solidFill>
              <a:latin typeface="メイリオ" panose="020B0604030504040204" pitchFamily="50" charset="-128"/>
              <a:ea typeface="メイリオ" panose="020B0604030504040204" pitchFamily="50" charset="-128"/>
              <a:cs typeface="Times New Roman" pitchFamily="18" charset="0"/>
            </a:endParaRPr>
          </a:p>
          <a:p>
            <a:pPr fontAlgn="auto">
              <a:lnSpc>
                <a:spcPts val="2200"/>
              </a:lnSpc>
              <a:spcBef>
                <a:spcPct val="0"/>
              </a:spcBef>
              <a:spcAft>
                <a:spcPts val="0"/>
              </a:spcAft>
              <a:buFontTx/>
              <a:buNone/>
              <a:defRPr/>
            </a:pPr>
            <a:r>
              <a:rPr lang="ja-JP" altLang="en-US" sz="1200" dirty="0" smtClean="0">
                <a:solidFill>
                  <a:srgbClr val="000000"/>
                </a:solidFill>
                <a:latin typeface="メイリオ" panose="020B0604030504040204" pitchFamily="50" charset="-128"/>
                <a:ea typeface="メイリオ" panose="020B0604030504040204" pitchFamily="50" charset="-128"/>
                <a:cs typeface="Times New Roman" pitchFamily="18" charset="0"/>
              </a:rPr>
              <a:t>　</a:t>
            </a:r>
            <a:r>
              <a:rPr lang="en-US" altLang="ja-JP" sz="1200" dirty="0" smtClean="0">
                <a:solidFill>
                  <a:srgbClr val="000000"/>
                </a:solidFill>
                <a:latin typeface="メイリオ" panose="020B0604030504040204" pitchFamily="50" charset="-128"/>
                <a:ea typeface="メイリオ" panose="020B0604030504040204" pitchFamily="50" charset="-128"/>
                <a:cs typeface="Times New Roman" pitchFamily="18" charset="0"/>
              </a:rPr>
              <a:t>E</a:t>
            </a:r>
            <a:r>
              <a:rPr lang="ja-JP" altLang="en-US" sz="1200" dirty="0" smtClean="0">
                <a:solidFill>
                  <a:srgbClr val="000000"/>
                </a:solidFill>
                <a:latin typeface="メイリオ" panose="020B0604030504040204" pitchFamily="50" charset="-128"/>
                <a:ea typeface="メイリオ" panose="020B0604030504040204" pitchFamily="50" charset="-128"/>
                <a:cs typeface="Times New Roman" pitchFamily="18" charset="0"/>
              </a:rPr>
              <a:t>メール：</a:t>
            </a:r>
            <a:r>
              <a:rPr lang="en-US" altLang="ja-JP" sz="1200" dirty="0" smtClean="0">
                <a:solidFill>
                  <a:srgbClr val="000000"/>
                </a:solidFill>
                <a:latin typeface="メイリオ" panose="020B0604030504040204" pitchFamily="50" charset="-128"/>
                <a:ea typeface="メイリオ" panose="020B0604030504040204" pitchFamily="50" charset="-128"/>
                <a:cs typeface="Times New Roman" pitchFamily="18" charset="0"/>
                <a:hlinkClick r:id="rId5"/>
              </a:rPr>
              <a:t>asia-biz@office.city.kobe.lg.jp</a:t>
            </a:r>
            <a:endParaRPr lang="en-US" altLang="ja-JP" sz="1200" dirty="0" smtClean="0">
              <a:solidFill>
                <a:srgbClr val="000000"/>
              </a:solidFill>
              <a:latin typeface="メイリオ" panose="020B0604030504040204" pitchFamily="50" charset="-128"/>
              <a:ea typeface="メイリオ" panose="020B0604030504040204" pitchFamily="50" charset="-128"/>
              <a:cs typeface="Times New Roman" pitchFamily="18" charset="0"/>
            </a:endParaRPr>
          </a:p>
          <a:p>
            <a:pPr fontAlgn="auto">
              <a:lnSpc>
                <a:spcPts val="2200"/>
              </a:lnSpc>
              <a:spcBef>
                <a:spcPct val="0"/>
              </a:spcBef>
              <a:spcAft>
                <a:spcPts val="0"/>
              </a:spcAft>
              <a:buFontTx/>
              <a:buNone/>
              <a:defRPr/>
            </a:pPr>
            <a:r>
              <a:rPr lang="ja-JP" altLang="en-US" sz="1200" dirty="0" smtClean="0">
                <a:solidFill>
                  <a:srgbClr val="000000"/>
                </a:solidFill>
                <a:latin typeface="メイリオ" panose="020B0604030504040204" pitchFamily="50" charset="-128"/>
                <a:ea typeface="メイリオ" panose="020B0604030504040204" pitchFamily="50" charset="-128"/>
                <a:cs typeface="Times New Roman" pitchFamily="18" charset="0"/>
              </a:rPr>
              <a:t>　</a:t>
            </a:r>
            <a:r>
              <a:rPr lang="en-US" altLang="ja-JP" sz="1200" dirty="0" smtClean="0">
                <a:solidFill>
                  <a:srgbClr val="000000"/>
                </a:solidFill>
                <a:latin typeface="メイリオ" panose="020B0604030504040204" pitchFamily="50" charset="-128"/>
                <a:ea typeface="メイリオ" panose="020B0604030504040204" pitchFamily="50" charset="-128"/>
                <a:cs typeface="Times New Roman" pitchFamily="18" charset="0"/>
              </a:rPr>
              <a:t>FAX</a:t>
            </a:r>
            <a:r>
              <a:rPr lang="ja-JP" altLang="en-US" sz="1200" dirty="0">
                <a:solidFill>
                  <a:srgbClr val="000000"/>
                </a:solidFill>
                <a:latin typeface="メイリオ" panose="020B0604030504040204" pitchFamily="50" charset="-128"/>
                <a:ea typeface="メイリオ" panose="020B0604030504040204" pitchFamily="50" charset="-128"/>
                <a:cs typeface="Times New Roman" pitchFamily="18" charset="0"/>
              </a:rPr>
              <a:t>：</a:t>
            </a:r>
            <a:r>
              <a:rPr lang="ja-JP" altLang="en-US" sz="1200" dirty="0" smtClean="0">
                <a:solidFill>
                  <a:srgbClr val="000000"/>
                </a:solidFill>
                <a:latin typeface="メイリオ" panose="020B0604030504040204" pitchFamily="50" charset="-128"/>
                <a:ea typeface="メイリオ" panose="020B0604030504040204" pitchFamily="50" charset="-128"/>
                <a:cs typeface="Times New Roman" pitchFamily="18" charset="0"/>
              </a:rPr>
              <a:t>０７８－２３１－０２５６</a:t>
            </a:r>
            <a:endParaRPr lang="en-US" altLang="ja-JP" sz="1200" dirty="0" smtClean="0">
              <a:solidFill>
                <a:srgbClr val="000000"/>
              </a:solidFill>
              <a:latin typeface="メイリオ" panose="020B0604030504040204" pitchFamily="50" charset="-128"/>
              <a:ea typeface="メイリオ" panose="020B0604030504040204" pitchFamily="50" charset="-128"/>
              <a:cs typeface="Times New Roman" pitchFamily="18" charset="0"/>
            </a:endParaRPr>
          </a:p>
          <a:p>
            <a:pPr fontAlgn="auto">
              <a:lnSpc>
                <a:spcPts val="1000"/>
              </a:lnSpc>
              <a:spcBef>
                <a:spcPct val="0"/>
              </a:spcBef>
              <a:spcAft>
                <a:spcPts val="0"/>
              </a:spcAft>
              <a:buFontTx/>
              <a:buNone/>
              <a:defRPr/>
            </a:pPr>
            <a:endParaRPr lang="en-US" altLang="ja-JP" sz="1400" dirty="0">
              <a:solidFill>
                <a:srgbClr val="000000"/>
              </a:solidFill>
              <a:latin typeface="メイリオ" panose="020B0604030504040204" pitchFamily="50" charset="-128"/>
              <a:ea typeface="メイリオ" panose="020B0604030504040204" pitchFamily="50" charset="-128"/>
              <a:cs typeface="Times New Roman" pitchFamily="18" charset="0"/>
            </a:endParaRPr>
          </a:p>
          <a:p>
            <a:pPr algn="ctr">
              <a:spcBef>
                <a:spcPct val="0"/>
              </a:spcBef>
              <a:buNone/>
            </a:pPr>
            <a:r>
              <a:rPr lang="ja-JP" altLang="en-US" sz="1800" u="sng" dirty="0" smtClean="0">
                <a:solidFill>
                  <a:srgbClr val="000000"/>
                </a:solidFill>
                <a:latin typeface="メイリオ" panose="020B0604030504040204" pitchFamily="50" charset="-128"/>
                <a:ea typeface="メイリオ" panose="020B0604030504040204" pitchFamily="50" charset="-128"/>
                <a:cs typeface="Times New Roman" pitchFamily="18" charset="0"/>
              </a:rPr>
              <a:t>（</a:t>
            </a:r>
            <a:r>
              <a:rPr lang="ja-JP" altLang="en-US" sz="1800" u="sng" dirty="0">
                <a:solidFill>
                  <a:srgbClr val="000000"/>
                </a:solidFill>
                <a:latin typeface="メイリオ" panose="020B0604030504040204" pitchFamily="50" charset="-128"/>
                <a:ea typeface="メイリオ" panose="020B0604030504040204" pitchFamily="50" charset="-128"/>
                <a:cs typeface="Times New Roman" pitchFamily="18" charset="0"/>
              </a:rPr>
              <a:t>申込み締切</a:t>
            </a:r>
            <a:r>
              <a:rPr lang="ja-JP" altLang="en-US" sz="1800" u="sng" dirty="0" smtClean="0">
                <a:solidFill>
                  <a:srgbClr val="000000"/>
                </a:solidFill>
                <a:latin typeface="メイリオ" panose="020B0604030504040204" pitchFamily="50" charset="-128"/>
                <a:ea typeface="メイリオ" panose="020B0604030504040204" pitchFamily="50" charset="-128"/>
                <a:cs typeface="Times New Roman" pitchFamily="18" charset="0"/>
              </a:rPr>
              <a:t>：</a:t>
            </a:r>
            <a:r>
              <a:rPr lang="en-US" altLang="ja-JP" sz="1800" u="sng" dirty="0" smtClean="0">
                <a:solidFill>
                  <a:srgbClr val="000000"/>
                </a:solidFill>
                <a:latin typeface="メイリオ" panose="020B0604030504040204" pitchFamily="50" charset="-128"/>
                <a:ea typeface="メイリオ" panose="020B0604030504040204" pitchFamily="50" charset="-128"/>
                <a:cs typeface="Times New Roman" pitchFamily="18" charset="0"/>
              </a:rPr>
              <a:t>6</a:t>
            </a:r>
            <a:r>
              <a:rPr lang="ja-JP" altLang="en-US" sz="1800" u="sng" dirty="0" smtClean="0">
                <a:solidFill>
                  <a:srgbClr val="000000"/>
                </a:solidFill>
                <a:latin typeface="メイリオ" panose="020B0604030504040204" pitchFamily="50" charset="-128"/>
                <a:ea typeface="メイリオ" panose="020B0604030504040204" pitchFamily="50" charset="-128"/>
                <a:cs typeface="Times New Roman" pitchFamily="18" charset="0"/>
              </a:rPr>
              <a:t>月</a:t>
            </a:r>
            <a:r>
              <a:rPr lang="en-US" altLang="ja-JP" sz="1800" u="sng" dirty="0" smtClean="0">
                <a:solidFill>
                  <a:srgbClr val="000000"/>
                </a:solidFill>
                <a:latin typeface="メイリオ" panose="020B0604030504040204" pitchFamily="50" charset="-128"/>
                <a:ea typeface="メイリオ" panose="020B0604030504040204" pitchFamily="50" charset="-128"/>
                <a:cs typeface="Times New Roman" pitchFamily="18" charset="0"/>
              </a:rPr>
              <a:t>28</a:t>
            </a:r>
            <a:r>
              <a:rPr lang="ja-JP" altLang="en-US" sz="1800" u="sng" dirty="0" smtClean="0">
                <a:solidFill>
                  <a:srgbClr val="000000"/>
                </a:solidFill>
                <a:latin typeface="メイリオ" panose="020B0604030504040204" pitchFamily="50" charset="-128"/>
                <a:ea typeface="メイリオ" panose="020B0604030504040204" pitchFamily="50" charset="-128"/>
                <a:cs typeface="Times New Roman" pitchFamily="18" charset="0"/>
              </a:rPr>
              <a:t>日（月））</a:t>
            </a:r>
          </a:p>
        </p:txBody>
      </p:sp>
      <p:sp>
        <p:nvSpPr>
          <p:cNvPr id="4" name="角丸四角形吹き出し 3"/>
          <p:cNvSpPr/>
          <p:nvPr/>
        </p:nvSpPr>
        <p:spPr>
          <a:xfrm>
            <a:off x="5719378" y="555817"/>
            <a:ext cx="1021990" cy="524055"/>
          </a:xfrm>
          <a:prstGeom prst="wedgeRoundRectCallout">
            <a:avLst>
              <a:gd name="adj1" fmla="val -62301"/>
              <a:gd name="adj2" fmla="val -2173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lIns="54000" rIns="36000"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参加申込みは、コチラから</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12138" y="464817"/>
            <a:ext cx="1374125" cy="1374125"/>
          </a:xfrm>
          <a:prstGeom prst="rect">
            <a:avLst/>
          </a:prstGeom>
        </p:spPr>
      </p:pic>
    </p:spTree>
    <p:extLst>
      <p:ext uri="{BB962C8B-B14F-4D97-AF65-F5344CB8AC3E}">
        <p14:creationId xmlns:p14="http://schemas.microsoft.com/office/powerpoint/2010/main" val="1009899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3015</TotalTime>
  <Words>656</Words>
  <Application>Microsoft Office PowerPoint</Application>
  <PresentationFormat>ユーザー設定</PresentationFormat>
  <Paragraphs>59</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ＭＳ Ｐゴシック</vt:lpstr>
      <vt:lpstr>ＭＳ ゴシック</vt:lpstr>
      <vt:lpstr>ＭＳ 明朝</vt:lpstr>
      <vt:lpstr>メイリオ</vt:lpstr>
      <vt:lpstr>Arial</vt:lpstr>
      <vt:lpstr>Calibri</vt:lpstr>
      <vt:lpstr>Century</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越境ECセミナーチラシ（7/2）</dc:title>
  <dc:creator>Administrator</dc:creator>
  <cp:lastModifiedBy>山田 有紗</cp:lastModifiedBy>
  <cp:revision>447</cp:revision>
  <cp:lastPrinted>2021-06-02T00:52:57Z</cp:lastPrinted>
  <dcterms:created xsi:type="dcterms:W3CDTF">2014-02-28T06:32:11Z</dcterms:created>
  <dcterms:modified xsi:type="dcterms:W3CDTF">2021-06-02T00:52:58Z</dcterms:modified>
</cp:coreProperties>
</file>