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4"/>
  </p:notesMasterIdLst>
  <p:sldIdLst>
    <p:sldId id="256" r:id="rId2"/>
    <p:sldId id="257" r:id="rId3"/>
  </p:sldIdLst>
  <p:sldSz cx="7021513" cy="9901238"/>
  <p:notesSz cx="6735763" cy="9866313"/>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guide id="3" orient="horz" pos="3119">
          <p15:clr>
            <a:srgbClr val="A4A3A4"/>
          </p15:clr>
        </p15:guide>
        <p15:guide id="4" pos="2212">
          <p15:clr>
            <a:srgbClr val="A4A3A4"/>
          </p15:clr>
        </p15:guide>
        <p15:guide id="5" orient="horz" pos="2891">
          <p15:clr>
            <a:srgbClr val="A4A3A4"/>
          </p15:clr>
        </p15:guide>
        <p15:guide id="6" orient="horz" pos="311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0F8FA"/>
    <a:srgbClr val="C6E6A2"/>
    <a:srgbClr val="FFFF8B"/>
    <a:srgbClr val="FFDB69"/>
    <a:srgbClr val="92D05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9826" autoAdjust="0"/>
  </p:normalViewPr>
  <p:slideViewPr>
    <p:cSldViewPr>
      <p:cViewPr>
        <p:scale>
          <a:sx n="200" d="100"/>
          <a:sy n="200" d="100"/>
        </p:scale>
        <p:origin x="156" y="-6642"/>
      </p:cViewPr>
      <p:guideLst>
        <p:guide orient="horz" pos="2880"/>
        <p:guide pos="2160"/>
        <p:guide orient="horz" pos="3119"/>
        <p:guide pos="2212"/>
        <p:guide orient="horz" pos="2891"/>
        <p:guide orient="horz" pos="3118"/>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2" y="2"/>
            <a:ext cx="2919413" cy="493713"/>
          </a:xfrm>
          <a:prstGeom prst="rect">
            <a:avLst/>
          </a:prstGeom>
        </p:spPr>
        <p:txBody>
          <a:bodyPr vert="horz" lIns="91419" tIns="45710" rIns="91419" bIns="4571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14763" y="2"/>
            <a:ext cx="2919412" cy="493713"/>
          </a:xfrm>
          <a:prstGeom prst="rect">
            <a:avLst/>
          </a:prstGeom>
        </p:spPr>
        <p:txBody>
          <a:bodyPr vert="horz" lIns="91419" tIns="45710" rIns="91419" bIns="45710" rtlCol="0"/>
          <a:lstStyle>
            <a:lvl1pPr algn="r">
              <a:defRPr sz="1200"/>
            </a:lvl1pPr>
          </a:lstStyle>
          <a:p>
            <a:fld id="{0F89EF13-7771-4B8A-9E56-55921ED87A44}" type="datetimeFigureOut">
              <a:rPr kumimoji="1" lang="ja-JP" altLang="en-US" smtClean="0"/>
              <a:t>2021/6/28</a:t>
            </a:fld>
            <a:endParaRPr kumimoji="1" lang="ja-JP" altLang="en-US"/>
          </a:p>
        </p:txBody>
      </p:sp>
      <p:sp>
        <p:nvSpPr>
          <p:cNvPr id="4" name="スライド イメージ プレースホルダー 3"/>
          <p:cNvSpPr>
            <a:spLocks noGrp="1" noRot="1" noChangeAspect="1"/>
          </p:cNvSpPr>
          <p:nvPr>
            <p:ph type="sldImg" idx="2"/>
          </p:nvPr>
        </p:nvSpPr>
        <p:spPr>
          <a:xfrm>
            <a:off x="2055813" y="739775"/>
            <a:ext cx="2624137" cy="3700463"/>
          </a:xfrm>
          <a:prstGeom prst="rect">
            <a:avLst/>
          </a:prstGeom>
          <a:noFill/>
          <a:ln w="12700">
            <a:solidFill>
              <a:prstClr val="black"/>
            </a:solidFill>
          </a:ln>
        </p:spPr>
        <p:txBody>
          <a:bodyPr vert="horz" lIns="91419" tIns="45710" rIns="91419" bIns="45710" rtlCol="0" anchor="ctr"/>
          <a:lstStyle/>
          <a:p>
            <a:endParaRPr lang="ja-JP" altLang="en-US"/>
          </a:p>
        </p:txBody>
      </p:sp>
      <p:sp>
        <p:nvSpPr>
          <p:cNvPr id="5" name="ノート プレースホルダー 4"/>
          <p:cNvSpPr>
            <a:spLocks noGrp="1"/>
          </p:cNvSpPr>
          <p:nvPr>
            <p:ph type="body" sz="quarter" idx="3"/>
          </p:nvPr>
        </p:nvSpPr>
        <p:spPr>
          <a:xfrm>
            <a:off x="673102" y="4686300"/>
            <a:ext cx="5389563" cy="4440238"/>
          </a:xfrm>
          <a:prstGeom prst="rect">
            <a:avLst/>
          </a:prstGeom>
        </p:spPr>
        <p:txBody>
          <a:bodyPr vert="horz" lIns="91419" tIns="45710" rIns="91419" bIns="4571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2" y="9371013"/>
            <a:ext cx="2919413" cy="493712"/>
          </a:xfrm>
          <a:prstGeom prst="rect">
            <a:avLst/>
          </a:prstGeom>
        </p:spPr>
        <p:txBody>
          <a:bodyPr vert="horz" lIns="91419" tIns="45710" rIns="91419" bIns="4571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14763" y="9371013"/>
            <a:ext cx="2919412" cy="493712"/>
          </a:xfrm>
          <a:prstGeom prst="rect">
            <a:avLst/>
          </a:prstGeom>
        </p:spPr>
        <p:txBody>
          <a:bodyPr vert="horz" lIns="91419" tIns="45710" rIns="91419" bIns="45710" rtlCol="0" anchor="b"/>
          <a:lstStyle>
            <a:lvl1pPr algn="r">
              <a:defRPr sz="1200"/>
            </a:lvl1pPr>
          </a:lstStyle>
          <a:p>
            <a:fld id="{816F0840-9377-4A7D-9405-971A8686CEE6}" type="slidenum">
              <a:rPr kumimoji="1" lang="ja-JP" altLang="en-US" smtClean="0"/>
              <a:t>‹#›</a:t>
            </a:fld>
            <a:endParaRPr kumimoji="1" lang="ja-JP" altLang="en-US"/>
          </a:p>
        </p:txBody>
      </p:sp>
    </p:spTree>
    <p:extLst>
      <p:ext uri="{BB962C8B-B14F-4D97-AF65-F5344CB8AC3E}">
        <p14:creationId xmlns:p14="http://schemas.microsoft.com/office/powerpoint/2010/main" val="1098209943"/>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526614" y="3075803"/>
            <a:ext cx="5968286" cy="2122348"/>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053227" y="5610702"/>
            <a:ext cx="4915059" cy="2530317"/>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3FC00079-0771-4374-A0F8-BBA6C99B7205}" type="datetimeFigureOut">
              <a:rPr kumimoji="1" lang="ja-JP" altLang="en-US" smtClean="0"/>
              <a:t>2021/6/28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35EE72E5-6F55-4DCB-908A-63EEA8676539}" type="slidenum">
              <a:rPr kumimoji="1" lang="ja-JP" altLang="en-US" smtClean="0"/>
              <a:t>‹#›</a:t>
            </a:fld>
            <a:endParaRPr kumimoji="1" lang="ja-JP" altLang="en-US"/>
          </a:p>
        </p:txBody>
      </p:sp>
    </p:spTree>
    <p:extLst>
      <p:ext uri="{BB962C8B-B14F-4D97-AF65-F5344CB8AC3E}">
        <p14:creationId xmlns:p14="http://schemas.microsoft.com/office/powerpoint/2010/main" val="60978505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 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3FC00079-0771-4374-A0F8-BBA6C99B7205}" type="datetimeFigureOut">
              <a:rPr kumimoji="1" lang="ja-JP" altLang="en-US" smtClean="0"/>
              <a:t>2021/6/28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35EE72E5-6F55-4DCB-908A-63EEA8676539}" type="slidenum">
              <a:rPr kumimoji="1" lang="ja-JP" altLang="en-US" smtClean="0"/>
              <a:t>‹#›</a:t>
            </a:fld>
            <a:endParaRPr kumimoji="1" lang="ja-JP" altLang="en-US"/>
          </a:p>
        </p:txBody>
      </p:sp>
    </p:spTree>
    <p:extLst>
      <p:ext uri="{BB962C8B-B14F-4D97-AF65-F5344CB8AC3E}">
        <p14:creationId xmlns:p14="http://schemas.microsoft.com/office/powerpoint/2010/main" val="1698997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 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3817948" y="529444"/>
            <a:ext cx="1184881" cy="11262658"/>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263308" y="529444"/>
            <a:ext cx="3437616" cy="1126265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3FC00079-0771-4374-A0F8-BBA6C99B7205}" type="datetimeFigureOut">
              <a:rPr kumimoji="1" lang="ja-JP" altLang="en-US" smtClean="0"/>
              <a:t>2021/6/28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35EE72E5-6F55-4DCB-908A-63EEA8676539}" type="slidenum">
              <a:rPr kumimoji="1" lang="ja-JP" altLang="en-US" smtClean="0"/>
              <a:t>‹#›</a:t>
            </a:fld>
            <a:endParaRPr kumimoji="1" lang="ja-JP" altLang="en-US"/>
          </a:p>
        </p:txBody>
      </p:sp>
    </p:spTree>
    <p:extLst>
      <p:ext uri="{BB962C8B-B14F-4D97-AF65-F5344CB8AC3E}">
        <p14:creationId xmlns:p14="http://schemas.microsoft.com/office/powerpoint/2010/main" val="6626532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3FC00079-0771-4374-A0F8-BBA6C99B7205}" type="datetimeFigureOut">
              <a:rPr kumimoji="1" lang="ja-JP" altLang="en-US" smtClean="0"/>
              <a:t>2021/6/28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35EE72E5-6F55-4DCB-908A-63EEA8676539}" type="slidenum">
              <a:rPr kumimoji="1" lang="ja-JP" altLang="en-US" smtClean="0"/>
              <a:t>‹#›</a:t>
            </a:fld>
            <a:endParaRPr kumimoji="1" lang="ja-JP" altLang="en-US"/>
          </a:p>
        </p:txBody>
      </p:sp>
    </p:spTree>
    <p:extLst>
      <p:ext uri="{BB962C8B-B14F-4D97-AF65-F5344CB8AC3E}">
        <p14:creationId xmlns:p14="http://schemas.microsoft.com/office/powerpoint/2010/main" val="15958652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554651" y="6362463"/>
            <a:ext cx="5968286" cy="1966496"/>
          </a:xfrm>
        </p:spPr>
        <p:txBody>
          <a:bodyPr anchor="t"/>
          <a:lstStyle>
            <a:lvl1pPr algn="l">
              <a:defRPr sz="4000"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554651" y="4196570"/>
            <a:ext cx="5968286" cy="2165894"/>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3FC00079-0771-4374-A0F8-BBA6C99B7205}" type="datetimeFigureOut">
              <a:rPr kumimoji="1" lang="ja-JP" altLang="en-US" smtClean="0"/>
              <a:t>2021/6/28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35EE72E5-6F55-4DCB-908A-63EEA8676539}" type="slidenum">
              <a:rPr kumimoji="1" lang="ja-JP" altLang="en-US" smtClean="0"/>
              <a:t>‹#›</a:t>
            </a:fld>
            <a:endParaRPr kumimoji="1" lang="ja-JP" altLang="en-US"/>
          </a:p>
        </p:txBody>
      </p:sp>
    </p:spTree>
    <p:extLst>
      <p:ext uri="{BB962C8B-B14F-4D97-AF65-F5344CB8AC3E}">
        <p14:creationId xmlns:p14="http://schemas.microsoft.com/office/powerpoint/2010/main" val="13026620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263308" y="3080386"/>
            <a:ext cx="2311248" cy="871171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2691582" y="3080386"/>
            <a:ext cx="2311248" cy="871171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3FC00079-0771-4374-A0F8-BBA6C99B7205}" type="datetimeFigureOut">
              <a:rPr kumimoji="1" lang="ja-JP" altLang="en-US" smtClean="0"/>
              <a:t>2021/6/28</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35EE72E5-6F55-4DCB-908A-63EEA8676539}" type="slidenum">
              <a:rPr kumimoji="1" lang="ja-JP" altLang="en-US" smtClean="0"/>
              <a:t>‹#›</a:t>
            </a:fld>
            <a:endParaRPr kumimoji="1" lang="ja-JP" altLang="en-US"/>
          </a:p>
        </p:txBody>
      </p:sp>
    </p:spTree>
    <p:extLst>
      <p:ext uri="{BB962C8B-B14F-4D97-AF65-F5344CB8AC3E}">
        <p14:creationId xmlns:p14="http://schemas.microsoft.com/office/powerpoint/2010/main" val="32734466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351076" y="396508"/>
            <a:ext cx="6319362" cy="1650207"/>
          </a:xfrm>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351076" y="2216320"/>
            <a:ext cx="3102388" cy="92365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351076" y="3139977"/>
            <a:ext cx="3102388" cy="570467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3566833" y="2216320"/>
            <a:ext cx="3103606" cy="92365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3566833" y="3139977"/>
            <a:ext cx="3103606" cy="570467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3FC00079-0771-4374-A0F8-BBA6C99B7205}" type="datetimeFigureOut">
              <a:rPr kumimoji="1" lang="ja-JP" altLang="en-US" smtClean="0"/>
              <a:t>2021/6/28</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35EE72E5-6F55-4DCB-908A-63EEA8676539}" type="slidenum">
              <a:rPr kumimoji="1" lang="ja-JP" altLang="en-US" smtClean="0"/>
              <a:t>‹#›</a:t>
            </a:fld>
            <a:endParaRPr kumimoji="1" lang="ja-JP" altLang="en-US"/>
          </a:p>
        </p:txBody>
      </p:sp>
    </p:spTree>
    <p:extLst>
      <p:ext uri="{BB962C8B-B14F-4D97-AF65-F5344CB8AC3E}">
        <p14:creationId xmlns:p14="http://schemas.microsoft.com/office/powerpoint/2010/main" val="226309485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3FC00079-0771-4374-A0F8-BBA6C99B7205}" type="datetimeFigureOut">
              <a:rPr kumimoji="1" lang="ja-JP" altLang="en-US" smtClean="0"/>
              <a:t>2021/6/28</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35EE72E5-6F55-4DCB-908A-63EEA8676539}" type="slidenum">
              <a:rPr kumimoji="1" lang="ja-JP" altLang="en-US" smtClean="0"/>
              <a:t>‹#›</a:t>
            </a:fld>
            <a:endParaRPr kumimoji="1" lang="ja-JP" altLang="en-US"/>
          </a:p>
        </p:txBody>
      </p:sp>
    </p:spTree>
    <p:extLst>
      <p:ext uri="{BB962C8B-B14F-4D97-AF65-F5344CB8AC3E}">
        <p14:creationId xmlns:p14="http://schemas.microsoft.com/office/powerpoint/2010/main" val="265188912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3FC00079-0771-4374-A0F8-BBA6C99B7205}" type="datetimeFigureOut">
              <a:rPr kumimoji="1" lang="ja-JP" altLang="en-US" smtClean="0"/>
              <a:t>2021/6/28</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35EE72E5-6F55-4DCB-908A-63EEA8676539}" type="slidenum">
              <a:rPr kumimoji="1" lang="ja-JP" altLang="en-US" smtClean="0"/>
              <a:t>‹#›</a:t>
            </a:fld>
            <a:endParaRPr kumimoji="1" lang="ja-JP" altLang="en-US"/>
          </a:p>
        </p:txBody>
      </p:sp>
    </p:spTree>
    <p:extLst>
      <p:ext uri="{BB962C8B-B14F-4D97-AF65-F5344CB8AC3E}">
        <p14:creationId xmlns:p14="http://schemas.microsoft.com/office/powerpoint/2010/main" val="3708693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 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351077" y="394217"/>
            <a:ext cx="2310030" cy="1677709"/>
          </a:xfrm>
        </p:spPr>
        <p:txBody>
          <a:bodyPr anchor="b"/>
          <a:lstStyle>
            <a:lvl1pPr algn="l">
              <a:defRPr sz="2000" b="1"/>
            </a:lvl1pPr>
          </a:lstStyle>
          <a:p>
            <a:r>
              <a:rPr kumimoji="1" lang="ja-JP" altLang="en-US"/>
              <a:t>マスター タイトルの書式設定</a:t>
            </a:r>
          </a:p>
        </p:txBody>
      </p:sp>
      <p:sp>
        <p:nvSpPr>
          <p:cNvPr id="3" name="コンテンツ プレースホルダー 2"/>
          <p:cNvSpPr>
            <a:spLocks noGrp="1"/>
          </p:cNvSpPr>
          <p:nvPr>
            <p:ph idx="1"/>
          </p:nvPr>
        </p:nvSpPr>
        <p:spPr>
          <a:xfrm>
            <a:off x="2745219" y="394218"/>
            <a:ext cx="3925221" cy="845043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351077" y="2071928"/>
            <a:ext cx="2310030" cy="677272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3FC00079-0771-4374-A0F8-BBA6C99B7205}" type="datetimeFigureOut">
              <a:rPr kumimoji="1" lang="ja-JP" altLang="en-US" smtClean="0"/>
              <a:t>2021/6/28</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35EE72E5-6F55-4DCB-908A-63EEA8676539}" type="slidenum">
              <a:rPr kumimoji="1" lang="ja-JP" altLang="en-US" smtClean="0"/>
              <a:t>‹#›</a:t>
            </a:fld>
            <a:endParaRPr kumimoji="1" lang="ja-JP" altLang="en-US"/>
          </a:p>
        </p:txBody>
      </p:sp>
    </p:spTree>
    <p:extLst>
      <p:ext uri="{BB962C8B-B14F-4D97-AF65-F5344CB8AC3E}">
        <p14:creationId xmlns:p14="http://schemas.microsoft.com/office/powerpoint/2010/main" val="6570942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376266" y="6930867"/>
            <a:ext cx="4212908" cy="818228"/>
          </a:xfrm>
        </p:spPr>
        <p:txBody>
          <a:bodyPr anchor="b"/>
          <a:lstStyle>
            <a:lvl1pPr algn="l">
              <a:defRPr sz="2000" b="1"/>
            </a:lvl1pPr>
          </a:lstStyle>
          <a:p>
            <a:r>
              <a:rPr kumimoji="1" lang="ja-JP" altLang="en-US"/>
              <a:t>マスター タイトルの書式設定</a:t>
            </a:r>
          </a:p>
        </p:txBody>
      </p:sp>
      <p:sp>
        <p:nvSpPr>
          <p:cNvPr id="3" name="図プレースホルダー 2"/>
          <p:cNvSpPr>
            <a:spLocks noGrp="1"/>
          </p:cNvSpPr>
          <p:nvPr>
            <p:ph type="pic" idx="1"/>
          </p:nvPr>
        </p:nvSpPr>
        <p:spPr>
          <a:xfrm>
            <a:off x="1376266" y="884696"/>
            <a:ext cx="4212908" cy="5940743"/>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376266" y="7749096"/>
            <a:ext cx="4212908" cy="116202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3FC00079-0771-4374-A0F8-BBA6C99B7205}" type="datetimeFigureOut">
              <a:rPr kumimoji="1" lang="ja-JP" altLang="en-US" smtClean="0"/>
              <a:t>2021/6/28</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35EE72E5-6F55-4DCB-908A-63EEA8676539}" type="slidenum">
              <a:rPr kumimoji="1" lang="ja-JP" altLang="en-US" smtClean="0"/>
              <a:t>‹#›</a:t>
            </a:fld>
            <a:endParaRPr kumimoji="1" lang="ja-JP" altLang="en-US"/>
          </a:p>
        </p:txBody>
      </p:sp>
    </p:spTree>
    <p:extLst>
      <p:ext uri="{BB962C8B-B14F-4D97-AF65-F5344CB8AC3E}">
        <p14:creationId xmlns:p14="http://schemas.microsoft.com/office/powerpoint/2010/main" val="283218597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351076" y="396508"/>
            <a:ext cx="6319362" cy="1650207"/>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351076" y="2310291"/>
            <a:ext cx="6319362" cy="6534359"/>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351077" y="9176984"/>
            <a:ext cx="1638353" cy="527149"/>
          </a:xfrm>
          <a:prstGeom prst="rect">
            <a:avLst/>
          </a:prstGeom>
        </p:spPr>
        <p:txBody>
          <a:bodyPr vert="horz" lIns="91440" tIns="45720" rIns="91440" bIns="45720" rtlCol="0" anchor="ctr"/>
          <a:lstStyle>
            <a:lvl1pPr algn="l">
              <a:defRPr sz="1200">
                <a:solidFill>
                  <a:schemeClr val="tx1">
                    <a:tint val="75000"/>
                  </a:schemeClr>
                </a:solidFill>
              </a:defRPr>
            </a:lvl1pPr>
          </a:lstStyle>
          <a:p>
            <a:fld id="{3FC00079-0771-4374-A0F8-BBA6C99B7205}" type="datetimeFigureOut">
              <a:rPr kumimoji="1" lang="ja-JP" altLang="en-US" smtClean="0"/>
              <a:t>2021/6/28</a:t>
            </a:fld>
            <a:endParaRPr kumimoji="1" lang="ja-JP" altLang="en-US"/>
          </a:p>
        </p:txBody>
      </p:sp>
      <p:sp>
        <p:nvSpPr>
          <p:cNvPr id="5" name="フッター プレースホルダー 4"/>
          <p:cNvSpPr>
            <a:spLocks noGrp="1"/>
          </p:cNvSpPr>
          <p:nvPr>
            <p:ph type="ftr" sz="quarter" idx="3"/>
          </p:nvPr>
        </p:nvSpPr>
        <p:spPr>
          <a:xfrm>
            <a:off x="2399017" y="9176984"/>
            <a:ext cx="2223479" cy="527149"/>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5032085" y="9176984"/>
            <a:ext cx="1638353" cy="527149"/>
          </a:xfrm>
          <a:prstGeom prst="rect">
            <a:avLst/>
          </a:prstGeom>
        </p:spPr>
        <p:txBody>
          <a:bodyPr vert="horz" lIns="91440" tIns="45720" rIns="91440" bIns="45720" rtlCol="0" anchor="ctr"/>
          <a:lstStyle>
            <a:lvl1pPr algn="r">
              <a:defRPr sz="1200">
                <a:solidFill>
                  <a:schemeClr val="tx1">
                    <a:tint val="75000"/>
                  </a:schemeClr>
                </a:solidFill>
              </a:defRPr>
            </a:lvl1pPr>
          </a:lstStyle>
          <a:p>
            <a:fld id="{35EE72E5-6F55-4DCB-908A-63EEA8676539}" type="slidenum">
              <a:rPr kumimoji="1" lang="ja-JP" altLang="en-US" smtClean="0"/>
              <a:t>‹#›</a:t>
            </a:fld>
            <a:endParaRPr kumimoji="1" lang="ja-JP" altLang="en-US"/>
          </a:p>
        </p:txBody>
      </p:sp>
    </p:spTree>
    <p:extLst>
      <p:ext uri="{BB962C8B-B14F-4D97-AF65-F5344CB8AC3E}">
        <p14:creationId xmlns:p14="http://schemas.microsoft.com/office/powerpoint/2010/main" val="255368889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image" Target="../media/image5.jpg"/><Relationship Id="rId5" Type="http://schemas.openxmlformats.org/officeDocument/2006/relationships/image" Target="../media/image4.jpg"/><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hyperlink" Target="https://www.kobe-obc.lg.jp/news/1113/" TargetMode="External"/><Relationship Id="rId7" Type="http://schemas.openxmlformats.org/officeDocument/2006/relationships/image" Target="../media/image9.png"/><Relationship Id="rId2" Type="http://schemas.openxmlformats.org/officeDocument/2006/relationships/image" Target="../media/image6.emf"/><Relationship Id="rId1" Type="http://schemas.openxmlformats.org/officeDocument/2006/relationships/slideLayout" Target="../slideLayouts/slideLayout2.xml"/><Relationship Id="rId6" Type="http://schemas.openxmlformats.org/officeDocument/2006/relationships/image" Target="../media/image8.jpeg"/><Relationship Id="rId5" Type="http://schemas.openxmlformats.org/officeDocument/2006/relationships/image" Target="../media/image7.png"/><Relationship Id="rId4" Type="http://schemas.openxmlformats.org/officeDocument/2006/relationships/hyperlink" Target="mailto:asia-biz@office.city.kobe.lg.jp"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テキスト ボックス 4"/>
          <p:cNvSpPr txBox="1"/>
          <p:nvPr/>
        </p:nvSpPr>
        <p:spPr>
          <a:xfrm>
            <a:off x="104196" y="4232180"/>
            <a:ext cx="6797887" cy="600164"/>
          </a:xfrm>
          <a:prstGeom prst="rect">
            <a:avLst/>
          </a:prstGeom>
          <a:noFill/>
          <a:ln w="25400">
            <a:prstDash val="dash"/>
          </a:ln>
          <a:effectLst/>
        </p:spPr>
        <p:style>
          <a:lnRef idx="1">
            <a:schemeClr val="accent3"/>
          </a:lnRef>
          <a:fillRef idx="2">
            <a:schemeClr val="accent3"/>
          </a:fillRef>
          <a:effectRef idx="1">
            <a:schemeClr val="accent3"/>
          </a:effectRef>
          <a:fontRef idx="minor">
            <a:schemeClr val="dk1"/>
          </a:fontRef>
        </p:style>
        <p:txBody>
          <a:bodyPr wrap="square" rtlCol="0">
            <a:spAutoFit/>
          </a:bodyPr>
          <a:lstStyle/>
          <a:p>
            <a:r>
              <a:rPr lang="ja-JP" altLang="en-US" sz="1100" dirty="0" smtClean="0">
                <a:latin typeface="メイリオ" panose="020B0604030504040204" pitchFamily="50" charset="-128"/>
                <a:ea typeface="メイリオ" panose="020B0604030504040204" pitchFamily="50" charset="-128"/>
              </a:rPr>
              <a:t>＜本勉強会について＞</a:t>
            </a:r>
            <a:endParaRPr lang="en-US" altLang="ja-JP" sz="1100" dirty="0">
              <a:latin typeface="メイリオ" panose="020B0604030504040204" pitchFamily="50" charset="-128"/>
              <a:ea typeface="メイリオ" panose="020B0604030504040204" pitchFamily="50" charset="-128"/>
            </a:endParaRPr>
          </a:p>
          <a:p>
            <a:r>
              <a:rPr lang="ja-JP" altLang="en-US" sz="1100" dirty="0">
                <a:latin typeface="メイリオ" panose="020B0604030504040204" pitchFamily="50" charset="-128"/>
                <a:ea typeface="メイリオ" panose="020B0604030504040204" pitchFamily="50" charset="-128"/>
              </a:rPr>
              <a:t>　 </a:t>
            </a:r>
            <a:r>
              <a:rPr lang="ja-JP" altLang="ja-JP" sz="1100" dirty="0" smtClean="0">
                <a:latin typeface="メイリオ" panose="020B0604030504040204" pitchFamily="50" charset="-128"/>
                <a:ea typeface="メイリオ" panose="020B0604030504040204" pitchFamily="50" charset="-128"/>
              </a:rPr>
              <a:t>海外</a:t>
            </a:r>
            <a:r>
              <a:rPr lang="ja-JP" altLang="en-US" sz="1100" dirty="0" smtClean="0">
                <a:latin typeface="メイリオ" panose="020B0604030504040204" pitchFamily="50" charset="-128"/>
                <a:ea typeface="メイリオ" panose="020B0604030504040204" pitchFamily="50" charset="-128"/>
              </a:rPr>
              <a:t>への進出・販路開拓</a:t>
            </a:r>
            <a:r>
              <a:rPr lang="ja-JP" altLang="ja-JP" sz="1100" dirty="0" smtClean="0">
                <a:latin typeface="メイリオ" panose="020B0604030504040204" pitchFamily="50" charset="-128"/>
                <a:ea typeface="メイリオ" panose="020B0604030504040204" pitchFamily="50" charset="-128"/>
              </a:rPr>
              <a:t>を</a:t>
            </a:r>
            <a:r>
              <a:rPr lang="ja-JP" altLang="en-US" sz="1100" dirty="0" smtClean="0">
                <a:latin typeface="メイリオ" panose="020B0604030504040204" pitchFamily="50" charset="-128"/>
                <a:ea typeface="メイリオ" panose="020B0604030504040204" pitchFamily="50" charset="-128"/>
              </a:rPr>
              <a:t>めざ</a:t>
            </a:r>
            <a:r>
              <a:rPr lang="ja-JP" altLang="ja-JP" sz="1100" dirty="0" smtClean="0">
                <a:latin typeface="メイリオ" panose="020B0604030504040204" pitchFamily="50" charset="-128"/>
                <a:ea typeface="メイリオ" panose="020B0604030504040204" pitchFamily="50" charset="-128"/>
              </a:rPr>
              <a:t>す</a:t>
            </a:r>
            <a:r>
              <a:rPr lang="ja-JP" altLang="ja-JP" sz="1100" dirty="0">
                <a:latin typeface="メイリオ" panose="020B0604030504040204" pitchFamily="50" charset="-128"/>
                <a:ea typeface="メイリオ" panose="020B0604030504040204" pitchFamily="50" charset="-128"/>
              </a:rPr>
              <a:t>中小企業の法務リスク</a:t>
            </a:r>
            <a:r>
              <a:rPr lang="ja-JP" altLang="ja-JP" sz="1100" dirty="0" smtClean="0">
                <a:latin typeface="メイリオ" panose="020B0604030504040204" pitchFamily="50" charset="-128"/>
                <a:ea typeface="メイリオ" panose="020B0604030504040204" pitchFamily="50" charset="-128"/>
              </a:rPr>
              <a:t>軽減</a:t>
            </a:r>
            <a:r>
              <a:rPr lang="ja-JP" altLang="en-US" sz="1100" dirty="0" smtClean="0">
                <a:latin typeface="メイリオ" panose="020B0604030504040204" pitchFamily="50" charset="-128"/>
                <a:ea typeface="メイリオ" panose="020B0604030504040204" pitchFamily="50" charset="-128"/>
              </a:rPr>
              <a:t>を目的として</a:t>
            </a:r>
            <a:r>
              <a:rPr lang="ja-JP" altLang="ja-JP" sz="1100" dirty="0" smtClean="0">
                <a:latin typeface="メイリオ" panose="020B0604030504040204" pitchFamily="50" charset="-128"/>
                <a:ea typeface="メイリオ" panose="020B0604030504040204" pitchFamily="50" charset="-128"/>
              </a:rPr>
              <a:t>、</a:t>
            </a:r>
            <a:r>
              <a:rPr lang="ja-JP" altLang="en-US" sz="1100" dirty="0" smtClean="0">
                <a:latin typeface="メイリオ" panose="020B0604030504040204" pitchFamily="50" charset="-128"/>
                <a:ea typeface="メイリオ" panose="020B0604030504040204" pitchFamily="50" charset="-128"/>
              </a:rPr>
              <a:t>弁護士が常任講師となり、</a:t>
            </a:r>
            <a:endParaRPr lang="en-US" altLang="ja-JP" sz="1100" dirty="0" smtClean="0">
              <a:latin typeface="メイリオ" panose="020B0604030504040204" pitchFamily="50" charset="-128"/>
              <a:ea typeface="メイリオ" panose="020B0604030504040204" pitchFamily="50" charset="-128"/>
            </a:endParaRPr>
          </a:p>
          <a:p>
            <a:r>
              <a:rPr lang="ja-JP" altLang="en-US" sz="1100" dirty="0">
                <a:latin typeface="メイリオ" panose="020B0604030504040204" pitchFamily="50" charset="-128"/>
                <a:ea typeface="メイリオ" panose="020B0604030504040204" pitchFamily="50" charset="-128"/>
              </a:rPr>
              <a:t>　</a:t>
            </a:r>
            <a:r>
              <a:rPr lang="ja-JP" altLang="en-US" sz="1100" dirty="0" smtClean="0">
                <a:latin typeface="メイリオ" panose="020B0604030504040204" pitchFamily="50" charset="-128"/>
                <a:ea typeface="メイリオ" panose="020B0604030504040204" pitchFamily="50" charset="-128"/>
              </a:rPr>
              <a:t>皆さまの関心あるテーマについて、法の専門家としての視点から説明いただきます</a:t>
            </a:r>
            <a:r>
              <a:rPr lang="ja-JP" altLang="ja-JP" sz="1100" dirty="0" smtClean="0">
                <a:latin typeface="メイリオ" panose="020B0604030504040204" pitchFamily="50" charset="-128"/>
                <a:ea typeface="メイリオ" panose="020B0604030504040204" pitchFamily="50" charset="-128"/>
              </a:rPr>
              <a:t>。</a:t>
            </a:r>
            <a:endParaRPr lang="en-US" altLang="ja-JP" sz="1100" dirty="0">
              <a:latin typeface="メイリオ" panose="020B0604030504040204" pitchFamily="50" charset="-128"/>
              <a:ea typeface="メイリオ" panose="020B0604030504040204" pitchFamily="50" charset="-128"/>
            </a:endParaRPr>
          </a:p>
        </p:txBody>
      </p:sp>
      <p:grpSp>
        <p:nvGrpSpPr>
          <p:cNvPr id="18" name="グループ化 8"/>
          <p:cNvGrpSpPr>
            <a:grpSpLocks noChangeAspect="1"/>
          </p:cNvGrpSpPr>
          <p:nvPr/>
        </p:nvGrpSpPr>
        <p:grpSpPr bwMode="auto">
          <a:xfrm>
            <a:off x="104196" y="4950619"/>
            <a:ext cx="6797888" cy="4049965"/>
            <a:chOff x="236538" y="8608910"/>
            <a:chExt cx="6634730" cy="1803119"/>
          </a:xfrm>
        </p:grpSpPr>
        <p:pic>
          <p:nvPicPr>
            <p:cNvPr id="19" name="Picture 55" descr="C:\Users\nomura\AppData\Local\Microsoft\Windows Live Mail\WLMDSS.tmp\WLM2F9F.tmp\051026_1091.jpg"/>
            <p:cNvPicPr>
              <a:picLocks noChangeAspect="1" noChangeArrowheads="1"/>
            </p:cNvPicPr>
            <p:nvPr/>
          </p:nvPicPr>
          <p:blipFill>
            <a:blip r:embed="rId2">
              <a:extLst>
                <a:ext uri="{28A0092B-C50C-407E-A947-70E740481C1C}">
                  <a14:useLocalDpi xmlns:a14="http://schemas.microsoft.com/office/drawing/2010/main" val="0"/>
                </a:ext>
              </a:extLst>
            </a:blip>
            <a:srcRect t="2" r="4150" b="9000"/>
            <a:stretch>
              <a:fillRect/>
            </a:stretch>
          </p:blipFill>
          <p:spPr bwMode="auto">
            <a:xfrm>
              <a:off x="954909" y="8749680"/>
              <a:ext cx="684213" cy="8620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 name="テキスト ボックス 19"/>
            <p:cNvSpPr txBox="1"/>
            <p:nvPr/>
          </p:nvSpPr>
          <p:spPr>
            <a:xfrm>
              <a:off x="1657758" y="8696064"/>
              <a:ext cx="1132857" cy="650228"/>
            </a:xfrm>
            <a:prstGeom prst="rect">
              <a:avLst/>
            </a:prstGeom>
            <a:noFill/>
          </p:spPr>
          <p:txBody>
            <a:bodyPr>
              <a:spAutoFit/>
            </a:bodyPr>
            <a:lstStyle/>
            <a:p>
              <a:pPr>
                <a:defRPr/>
              </a:pPr>
              <a:endParaRPr lang="en-US" altLang="ja-JP" sz="600" dirty="0">
                <a:latin typeface="+mj-ea"/>
              </a:endParaRPr>
            </a:p>
            <a:p>
              <a:pPr>
                <a:defRPr/>
              </a:pPr>
              <a:endParaRPr lang="en-US" altLang="ja-JP" sz="600" dirty="0">
                <a:latin typeface="+mj-ea"/>
              </a:endParaRPr>
            </a:p>
            <a:p>
              <a:pPr>
                <a:defRPr/>
              </a:pPr>
              <a:endParaRPr lang="en-US" altLang="ja-JP" sz="600" dirty="0">
                <a:latin typeface="+mj-ea"/>
              </a:endParaRPr>
            </a:p>
            <a:p>
              <a:pPr>
                <a:defRPr/>
              </a:pPr>
              <a:endParaRPr lang="en-US" altLang="ja-JP" sz="600" dirty="0">
                <a:latin typeface="+mj-ea"/>
              </a:endParaRPr>
            </a:p>
            <a:p>
              <a:pPr>
                <a:defRPr/>
              </a:pPr>
              <a:endParaRPr lang="en-US" altLang="ja-JP" sz="600" dirty="0">
                <a:latin typeface="+mj-ea"/>
              </a:endParaRPr>
            </a:p>
            <a:p>
              <a:pPr>
                <a:defRPr/>
              </a:pPr>
              <a:endParaRPr lang="en-US" altLang="ja-JP" sz="600" dirty="0">
                <a:latin typeface="+mj-ea"/>
              </a:endParaRPr>
            </a:p>
            <a:p>
              <a:pPr>
                <a:defRPr/>
              </a:pPr>
              <a:endParaRPr lang="en-US" altLang="ja-JP" sz="600" dirty="0">
                <a:latin typeface="+mj-ea"/>
              </a:endParaRPr>
            </a:p>
            <a:p>
              <a:pPr>
                <a:defRPr/>
              </a:pPr>
              <a:endParaRPr lang="en-US" altLang="ja-JP" sz="600" dirty="0">
                <a:latin typeface="+mj-ea"/>
              </a:endParaRPr>
            </a:p>
            <a:p>
              <a:pPr>
                <a:defRPr/>
              </a:pPr>
              <a:endParaRPr lang="en-US" altLang="ja-JP" sz="600" dirty="0">
                <a:latin typeface="+mj-ea"/>
              </a:endParaRPr>
            </a:p>
            <a:p>
              <a:pPr>
                <a:defRPr/>
              </a:pPr>
              <a:endParaRPr lang="en-US" altLang="ja-JP" sz="600" dirty="0">
                <a:latin typeface="+mj-ea"/>
              </a:endParaRPr>
            </a:p>
            <a:p>
              <a:pPr>
                <a:defRPr/>
              </a:pPr>
              <a:r>
                <a:rPr lang="en-US" altLang="ja-JP" sz="600" dirty="0">
                  <a:latin typeface="+mj-ea"/>
                </a:rPr>
                <a:t>/</a:t>
              </a:r>
            </a:p>
          </p:txBody>
        </p:sp>
        <p:sp>
          <p:nvSpPr>
            <p:cNvPr id="25" name="Rectangle 105"/>
            <p:cNvSpPr>
              <a:spLocks noChangeArrowheads="1"/>
            </p:cNvSpPr>
            <p:nvPr/>
          </p:nvSpPr>
          <p:spPr bwMode="auto">
            <a:xfrm>
              <a:off x="236538" y="8608910"/>
              <a:ext cx="6634730" cy="1803119"/>
            </a:xfrm>
            <a:prstGeom prst="rect">
              <a:avLst/>
            </a:prstGeom>
            <a:ln>
              <a:headEnd/>
              <a:tailEnd/>
            </a:ln>
          </p:spPr>
          <p:style>
            <a:lnRef idx="2">
              <a:schemeClr val="accent3"/>
            </a:lnRef>
            <a:fillRef idx="1">
              <a:schemeClr val="lt1"/>
            </a:fillRef>
            <a:effectRef idx="0">
              <a:schemeClr val="accent3"/>
            </a:effectRef>
            <a:fontRef idx="minor">
              <a:schemeClr val="dk1"/>
            </a:fontRef>
          </p:style>
          <p:txBody>
            <a:bodyPr wrap="none"/>
            <a:lstStyle>
              <a:lvl1pPr>
                <a:spcBef>
                  <a:spcPct val="20000"/>
                </a:spcBef>
                <a:buChar char="•"/>
                <a:defRPr kumimoji="1" sz="3200">
                  <a:solidFill>
                    <a:schemeClr val="tx1"/>
                  </a:solidFill>
                  <a:latin typeface="Times New Roman" pitchFamily="18" charset="0"/>
                  <a:ea typeface="ＭＳ Ｐゴシック" pitchFamily="50" charset="-128"/>
                </a:defRPr>
              </a:lvl1pPr>
              <a:lvl2pPr marL="742950" indent="-285750">
                <a:spcBef>
                  <a:spcPct val="20000"/>
                </a:spcBef>
                <a:buChar char="–"/>
                <a:defRPr kumimoji="1" sz="2800">
                  <a:solidFill>
                    <a:schemeClr val="tx1"/>
                  </a:solidFill>
                  <a:latin typeface="Times New Roman" pitchFamily="18" charset="0"/>
                  <a:ea typeface="ＭＳ Ｐゴシック" pitchFamily="50" charset="-128"/>
                </a:defRPr>
              </a:lvl2pPr>
              <a:lvl3pPr marL="1143000" indent="-228600">
                <a:spcBef>
                  <a:spcPct val="20000"/>
                </a:spcBef>
                <a:buChar char="•"/>
                <a:defRPr kumimoji="1" sz="2400">
                  <a:solidFill>
                    <a:schemeClr val="tx1"/>
                  </a:solidFill>
                  <a:latin typeface="Times New Roman" pitchFamily="18" charset="0"/>
                  <a:ea typeface="ＭＳ Ｐゴシック" pitchFamily="50" charset="-128"/>
                </a:defRPr>
              </a:lvl3pPr>
              <a:lvl4pPr marL="1600200" indent="-228600">
                <a:spcBef>
                  <a:spcPct val="20000"/>
                </a:spcBef>
                <a:buChar char="–"/>
                <a:defRPr kumimoji="1" sz="2000">
                  <a:solidFill>
                    <a:schemeClr val="tx1"/>
                  </a:solidFill>
                  <a:latin typeface="Times New Roman" pitchFamily="18" charset="0"/>
                  <a:ea typeface="ＭＳ Ｐゴシック" pitchFamily="50" charset="-128"/>
                </a:defRPr>
              </a:lvl4pPr>
              <a:lvl5pPr marL="2057400" indent="-228600">
                <a:spcBef>
                  <a:spcPct val="20000"/>
                </a:spcBef>
                <a:buChar char="»"/>
                <a:defRPr kumimoji="1" sz="2000">
                  <a:solidFill>
                    <a:schemeClr val="tx1"/>
                  </a:solidFill>
                  <a:latin typeface="Times New Roman" pitchFamily="18" charset="0"/>
                  <a:ea typeface="ＭＳ Ｐゴシック" pitchFamily="50" charset="-128"/>
                </a:defRPr>
              </a:lvl5pPr>
              <a:lvl6pPr marL="2514600" indent="-228600" eaLnBrk="0" fontAlgn="base" hangingPunct="0">
                <a:spcBef>
                  <a:spcPct val="20000"/>
                </a:spcBef>
                <a:spcAft>
                  <a:spcPct val="0"/>
                </a:spcAft>
                <a:buChar char="»"/>
                <a:defRPr kumimoji="1" sz="2000">
                  <a:solidFill>
                    <a:schemeClr val="tx1"/>
                  </a:solidFill>
                  <a:latin typeface="Times New Roman" pitchFamily="18" charset="0"/>
                  <a:ea typeface="ＭＳ Ｐゴシック" pitchFamily="50" charset="-128"/>
                </a:defRPr>
              </a:lvl6pPr>
              <a:lvl7pPr marL="2971800" indent="-228600" eaLnBrk="0" fontAlgn="base" hangingPunct="0">
                <a:spcBef>
                  <a:spcPct val="20000"/>
                </a:spcBef>
                <a:spcAft>
                  <a:spcPct val="0"/>
                </a:spcAft>
                <a:buChar char="»"/>
                <a:defRPr kumimoji="1" sz="2000">
                  <a:solidFill>
                    <a:schemeClr val="tx1"/>
                  </a:solidFill>
                  <a:latin typeface="Times New Roman" pitchFamily="18" charset="0"/>
                  <a:ea typeface="ＭＳ Ｐゴシック" pitchFamily="50" charset="-128"/>
                </a:defRPr>
              </a:lvl7pPr>
              <a:lvl8pPr marL="3429000" indent="-228600" eaLnBrk="0" fontAlgn="base" hangingPunct="0">
                <a:spcBef>
                  <a:spcPct val="20000"/>
                </a:spcBef>
                <a:spcAft>
                  <a:spcPct val="0"/>
                </a:spcAft>
                <a:buChar char="»"/>
                <a:defRPr kumimoji="1" sz="2000">
                  <a:solidFill>
                    <a:schemeClr val="tx1"/>
                  </a:solidFill>
                  <a:latin typeface="Times New Roman" pitchFamily="18" charset="0"/>
                  <a:ea typeface="ＭＳ Ｐゴシック" pitchFamily="50" charset="-128"/>
                </a:defRPr>
              </a:lvl8pPr>
              <a:lvl9pPr marL="3886200" indent="-228600" eaLnBrk="0" fontAlgn="base" hangingPunct="0">
                <a:spcBef>
                  <a:spcPct val="20000"/>
                </a:spcBef>
                <a:spcAft>
                  <a:spcPct val="0"/>
                </a:spcAft>
                <a:buChar char="»"/>
                <a:defRPr kumimoji="1" sz="2000">
                  <a:solidFill>
                    <a:schemeClr val="tx1"/>
                  </a:solidFill>
                  <a:latin typeface="Times New Roman" pitchFamily="18" charset="0"/>
                  <a:ea typeface="ＭＳ Ｐゴシック" pitchFamily="50" charset="-128"/>
                </a:defRPr>
              </a:lvl9pPr>
            </a:lstStyle>
            <a:p>
              <a:pPr>
                <a:spcBef>
                  <a:spcPct val="0"/>
                </a:spcBef>
                <a:buNone/>
                <a:defRPr/>
              </a:pPr>
              <a:r>
                <a:rPr lang="ja-JP" altLang="en-US" sz="1200" b="1" dirty="0">
                  <a:solidFill>
                    <a:srgbClr val="0070C0"/>
                  </a:solidFill>
                  <a:latin typeface="ＭＳ Ｐゴシック" pitchFamily="50" charset="-128"/>
                </a:rPr>
                <a:t>■　常任講師　　　　　　　　　　　　　　　　　　　　　　　　　　　　　　　　　　　　　　　　　　　　　　　　　　　　　　　　　　  　</a:t>
              </a:r>
              <a:r>
                <a:rPr lang="ja-JP" altLang="en-US" sz="1050" b="1" dirty="0">
                  <a:solidFill>
                    <a:srgbClr val="0070C0"/>
                  </a:solidFill>
                  <a:latin typeface="ＭＳ Ｐゴシック" pitchFamily="50" charset="-128"/>
                </a:rPr>
                <a:t>　</a:t>
              </a:r>
              <a:endParaRPr lang="en-US" altLang="ja-JP" sz="800" dirty="0">
                <a:solidFill>
                  <a:srgbClr val="0070C0"/>
                </a:solidFill>
                <a:latin typeface="ＭＳ Ｐゴシック" pitchFamily="50" charset="-128"/>
              </a:endParaRPr>
            </a:p>
            <a:p>
              <a:pPr>
                <a:spcBef>
                  <a:spcPct val="0"/>
                </a:spcBef>
                <a:buNone/>
                <a:defRPr/>
              </a:pPr>
              <a:r>
                <a:rPr lang="ja-JP" altLang="en-US" sz="1200" dirty="0">
                  <a:latin typeface="ＭＳ Ｐゴシック" pitchFamily="50" charset="-128"/>
                </a:rPr>
                <a:t>　弁護士法人東町法律事務所　　　　　　　　　　　　弁護士法人東町法律事務所　　　　</a:t>
              </a:r>
              <a:endParaRPr lang="en-US" altLang="ja-JP" sz="1200" dirty="0">
                <a:latin typeface="ＭＳ Ｐゴシック" pitchFamily="50" charset="-128"/>
              </a:endParaRPr>
            </a:p>
            <a:p>
              <a:pPr>
                <a:spcBef>
                  <a:spcPct val="0"/>
                </a:spcBef>
                <a:buNone/>
                <a:defRPr/>
              </a:pPr>
              <a:r>
                <a:rPr lang="ja-JP" altLang="en-US" sz="1200" dirty="0">
                  <a:latin typeface="ＭＳ Ｐゴシック" pitchFamily="50" charset="-128"/>
                </a:rPr>
                <a:t>　　弁護士</a:t>
              </a:r>
              <a:r>
                <a:rPr lang="en-US" altLang="ja-JP" sz="1200" dirty="0">
                  <a:latin typeface="ＭＳ Ｐゴシック" pitchFamily="50" charset="-128"/>
                </a:rPr>
                <a:t>(</a:t>
              </a:r>
              <a:r>
                <a:rPr lang="ja-JP" altLang="en-US" sz="1200" dirty="0">
                  <a:latin typeface="ＭＳ Ｐゴシック" pitchFamily="50" charset="-128"/>
                </a:rPr>
                <a:t>パートナー</a:t>
              </a:r>
              <a:r>
                <a:rPr lang="en-US" altLang="ja-JP" sz="1200" dirty="0">
                  <a:latin typeface="ＭＳ Ｐゴシック" pitchFamily="50" charset="-128"/>
                </a:rPr>
                <a:t>)</a:t>
              </a:r>
              <a:r>
                <a:rPr lang="ja-JP" altLang="en-US" sz="1200" dirty="0">
                  <a:latin typeface="ＭＳ Ｐゴシック" pitchFamily="50" charset="-128"/>
                </a:rPr>
                <a:t>　芳田　栄二　氏　　　　　　　弁護士（アソシエイト）　名倉　大貴　氏</a:t>
              </a:r>
              <a:endParaRPr lang="en-US" altLang="ja-JP" sz="1200" dirty="0">
                <a:latin typeface="ＭＳ Ｐゴシック" pitchFamily="50" charset="-128"/>
              </a:endParaRPr>
            </a:p>
            <a:p>
              <a:pPr eaLnBrk="1" hangingPunct="1">
                <a:spcBef>
                  <a:spcPct val="0"/>
                </a:spcBef>
                <a:buFontTx/>
                <a:buNone/>
                <a:defRPr/>
              </a:pPr>
              <a:r>
                <a:rPr lang="ja-JP" altLang="en-US" sz="1200" dirty="0">
                  <a:latin typeface="ＭＳ Ｐゴシック" pitchFamily="50" charset="-128"/>
                </a:rPr>
                <a:t>　 　　　　　　　　　 　　　　　　　　　　　　　　　　　　　　</a:t>
              </a:r>
              <a:endParaRPr lang="en-US" altLang="ja-JP" sz="800" dirty="0">
                <a:latin typeface="ＭＳ Ｐゴシック" pitchFamily="50" charset="-128"/>
              </a:endParaRPr>
            </a:p>
            <a:p>
              <a:pPr eaLnBrk="1" hangingPunct="1">
                <a:spcBef>
                  <a:spcPct val="0"/>
                </a:spcBef>
                <a:buFontTx/>
                <a:buNone/>
                <a:defRPr/>
              </a:pPr>
              <a:r>
                <a:rPr lang="ja-JP" altLang="en-US" sz="800" dirty="0">
                  <a:latin typeface="ＭＳ Ｐゴシック" pitchFamily="50" charset="-128"/>
                </a:rPr>
                <a:t>　　　　　　　　　　　　　</a:t>
              </a:r>
              <a:endParaRPr lang="en-US" altLang="ja-JP" sz="800" dirty="0">
                <a:latin typeface="ＭＳ Ｐゴシック" pitchFamily="50" charset="-128"/>
              </a:endParaRPr>
            </a:p>
            <a:p>
              <a:pPr eaLnBrk="1" hangingPunct="1">
                <a:spcBef>
                  <a:spcPct val="0"/>
                </a:spcBef>
                <a:buFontTx/>
                <a:buNone/>
                <a:defRPr/>
              </a:pPr>
              <a:endParaRPr lang="en-US" altLang="ja-JP" sz="800" dirty="0">
                <a:latin typeface="ＭＳ Ｐゴシック" pitchFamily="50" charset="-128"/>
              </a:endParaRPr>
            </a:p>
            <a:p>
              <a:pPr eaLnBrk="1" hangingPunct="1">
                <a:spcBef>
                  <a:spcPct val="0"/>
                </a:spcBef>
                <a:buFontTx/>
                <a:buNone/>
                <a:defRPr/>
              </a:pPr>
              <a:endParaRPr lang="en-US" altLang="ja-JP" sz="800" dirty="0">
                <a:latin typeface="ＭＳ Ｐゴシック" pitchFamily="50" charset="-128"/>
              </a:endParaRPr>
            </a:p>
            <a:p>
              <a:pPr eaLnBrk="1" hangingPunct="1">
                <a:spcBef>
                  <a:spcPct val="0"/>
                </a:spcBef>
                <a:buFontTx/>
                <a:buNone/>
                <a:defRPr/>
              </a:pPr>
              <a:endParaRPr lang="en-US" altLang="ja-JP" sz="800" dirty="0">
                <a:latin typeface="ＭＳ Ｐゴシック" pitchFamily="50" charset="-128"/>
              </a:endParaRPr>
            </a:p>
            <a:p>
              <a:pPr eaLnBrk="1" hangingPunct="1">
                <a:spcBef>
                  <a:spcPct val="0"/>
                </a:spcBef>
                <a:buFontTx/>
                <a:buNone/>
                <a:defRPr/>
              </a:pPr>
              <a:endParaRPr lang="en-US" altLang="ja-JP" sz="800" dirty="0">
                <a:latin typeface="ＭＳ Ｐゴシック" pitchFamily="50" charset="-128"/>
              </a:endParaRPr>
            </a:p>
            <a:p>
              <a:pPr eaLnBrk="1" hangingPunct="1">
                <a:spcBef>
                  <a:spcPct val="0"/>
                </a:spcBef>
                <a:buFontTx/>
                <a:buNone/>
                <a:defRPr/>
              </a:pPr>
              <a:endParaRPr lang="en-US" altLang="ja-JP" sz="800" dirty="0">
                <a:latin typeface="ＭＳ Ｐゴシック" pitchFamily="50" charset="-128"/>
              </a:endParaRPr>
            </a:p>
            <a:p>
              <a:pPr eaLnBrk="1" hangingPunct="1">
                <a:spcBef>
                  <a:spcPct val="0"/>
                </a:spcBef>
                <a:buFontTx/>
                <a:buNone/>
                <a:defRPr/>
              </a:pPr>
              <a:endParaRPr lang="en-US" altLang="ja-JP" sz="800" dirty="0">
                <a:latin typeface="ＭＳ Ｐゴシック" pitchFamily="50" charset="-128"/>
              </a:endParaRPr>
            </a:p>
            <a:p>
              <a:pPr>
                <a:lnSpc>
                  <a:spcPts val="800"/>
                </a:lnSpc>
                <a:spcBef>
                  <a:spcPct val="0"/>
                </a:spcBef>
                <a:buNone/>
                <a:defRPr/>
              </a:pPr>
              <a:endParaRPr lang="en-US" altLang="ja-JP" sz="1200" b="1" dirty="0">
                <a:solidFill>
                  <a:srgbClr val="0070C0"/>
                </a:solidFill>
                <a:latin typeface="ＭＳ Ｐゴシック" pitchFamily="50" charset="-128"/>
              </a:endParaRPr>
            </a:p>
            <a:p>
              <a:pPr>
                <a:spcBef>
                  <a:spcPct val="0"/>
                </a:spcBef>
                <a:buNone/>
                <a:defRPr/>
              </a:pPr>
              <a:endParaRPr lang="en-US" altLang="ja-JP" sz="1200" b="1" dirty="0">
                <a:solidFill>
                  <a:srgbClr val="0070C0"/>
                </a:solidFill>
                <a:latin typeface="ＭＳ Ｐゴシック" pitchFamily="50" charset="-128"/>
              </a:endParaRPr>
            </a:p>
            <a:p>
              <a:pPr>
                <a:spcBef>
                  <a:spcPct val="0"/>
                </a:spcBef>
                <a:buNone/>
                <a:defRPr/>
              </a:pPr>
              <a:endParaRPr lang="en-US" altLang="ja-JP" sz="1200" b="1" dirty="0">
                <a:solidFill>
                  <a:srgbClr val="0070C0"/>
                </a:solidFill>
                <a:latin typeface="ＭＳ Ｐゴシック" pitchFamily="50" charset="-128"/>
              </a:endParaRPr>
            </a:p>
            <a:p>
              <a:pPr>
                <a:spcBef>
                  <a:spcPct val="0"/>
                </a:spcBef>
                <a:buNone/>
                <a:defRPr/>
              </a:pPr>
              <a:r>
                <a:rPr lang="ja-JP" altLang="en-US" sz="1200" b="1" dirty="0">
                  <a:solidFill>
                    <a:srgbClr val="0070C0"/>
                  </a:solidFill>
                  <a:latin typeface="ＭＳ Ｐゴシック" pitchFamily="50" charset="-128"/>
                </a:rPr>
                <a:t>■　ゲスト講師　　　　　　　　　　　　　　　　　　　　■　監修、塾長</a:t>
              </a:r>
              <a:endParaRPr lang="en-US" altLang="ja-JP" sz="1200" b="1" dirty="0">
                <a:solidFill>
                  <a:srgbClr val="0070C0"/>
                </a:solidFill>
                <a:latin typeface="ＭＳ Ｐゴシック" pitchFamily="50" charset="-128"/>
              </a:endParaRPr>
            </a:p>
            <a:p>
              <a:pPr>
                <a:spcBef>
                  <a:spcPct val="0"/>
                </a:spcBef>
                <a:buNone/>
                <a:defRPr/>
              </a:pPr>
              <a:r>
                <a:rPr lang="ja-JP" altLang="en-US" sz="1200" dirty="0">
                  <a:latin typeface="+mn-ea"/>
                </a:rPr>
                <a:t>　</a:t>
              </a:r>
              <a:r>
                <a:rPr lang="ja-JP" altLang="en-US" sz="1200" dirty="0" smtClean="0">
                  <a:latin typeface="+mn-ea"/>
                </a:rPr>
                <a:t>株式会社プリンシプル</a:t>
              </a:r>
              <a:r>
                <a:rPr lang="ja-JP" altLang="en-US" sz="1200" dirty="0">
                  <a:latin typeface="+mn-ea"/>
                </a:rPr>
                <a:t>　　　　　　　　　　　</a:t>
              </a:r>
              <a:r>
                <a:rPr lang="ja-JP" altLang="en-US" sz="1200" dirty="0" smtClean="0">
                  <a:latin typeface="+mn-ea"/>
                </a:rPr>
                <a:t> </a:t>
              </a:r>
              <a:r>
                <a:rPr lang="ja-JP" altLang="en-US" sz="1200" dirty="0">
                  <a:latin typeface="+mn-ea"/>
                </a:rPr>
                <a:t>　   　 神戸市海外</a:t>
              </a:r>
              <a:r>
                <a:rPr lang="ja-JP" altLang="en-US" sz="1200" dirty="0" smtClean="0">
                  <a:latin typeface="+mn-ea"/>
                </a:rPr>
                <a:t>ビジネスセンター</a:t>
              </a:r>
              <a:endParaRPr lang="en-US" altLang="ja-JP" sz="1200" dirty="0">
                <a:latin typeface="+mn-ea"/>
              </a:endParaRPr>
            </a:p>
            <a:p>
              <a:pPr>
                <a:spcBef>
                  <a:spcPct val="0"/>
                </a:spcBef>
                <a:buNone/>
                <a:defRPr/>
              </a:pPr>
              <a:r>
                <a:rPr lang="ja-JP" altLang="en-US" sz="1200" dirty="0">
                  <a:latin typeface="+mn-ea"/>
                </a:rPr>
                <a:t> </a:t>
              </a:r>
              <a:r>
                <a:rPr lang="ja-JP" altLang="en-US" sz="1200" dirty="0" smtClean="0">
                  <a:latin typeface="+mn-ea"/>
                </a:rPr>
                <a:t>  代表取締役　村田　光俊</a:t>
              </a:r>
              <a:r>
                <a:rPr lang="ja-JP" altLang="en-US" sz="1200" dirty="0" smtClean="0">
                  <a:latin typeface="+mn-ea"/>
                  <a:ea typeface="+mn-ea"/>
                </a:rPr>
                <a:t>氏</a:t>
              </a:r>
              <a:r>
                <a:rPr lang="ja-JP" altLang="en-US" sz="1200" dirty="0">
                  <a:latin typeface="+mn-ea"/>
                  <a:ea typeface="+mn-ea"/>
                </a:rPr>
                <a:t>　</a:t>
              </a:r>
              <a:r>
                <a:rPr lang="ja-JP" altLang="en-US" sz="1200" dirty="0" smtClean="0">
                  <a:latin typeface="+mn-ea"/>
                  <a:ea typeface="+mn-ea"/>
                </a:rPr>
                <a:t>　　　　　　</a:t>
              </a:r>
              <a:r>
                <a:rPr lang="ja-JP" altLang="en-US" sz="1200" dirty="0">
                  <a:latin typeface="+mn-ea"/>
                  <a:ea typeface="+mn-ea"/>
                </a:rPr>
                <a:t>　</a:t>
              </a:r>
              <a:r>
                <a:rPr lang="ja-JP" altLang="en-US" sz="1200" dirty="0" smtClean="0">
                  <a:latin typeface="+mn-ea"/>
                  <a:ea typeface="+mn-ea"/>
                </a:rPr>
                <a:t>　</a:t>
              </a:r>
              <a:r>
                <a:rPr lang="ja-JP" altLang="en-US" sz="1200" dirty="0">
                  <a:latin typeface="+mn-ea"/>
                  <a:ea typeface="+mn-ea"/>
                </a:rPr>
                <a:t>　　　</a:t>
              </a:r>
              <a:r>
                <a:rPr lang="ja-JP" altLang="en-US" sz="1200" dirty="0" smtClean="0">
                  <a:latin typeface="+mn-ea"/>
                  <a:ea typeface="+mn-ea"/>
                </a:rPr>
                <a:t>　顧問</a:t>
              </a:r>
              <a:r>
                <a:rPr lang="ja-JP" altLang="en-US" sz="1200" dirty="0">
                  <a:latin typeface="+mn-ea"/>
                  <a:ea typeface="+mn-ea"/>
                </a:rPr>
                <a:t>　村元　四郎　氏</a:t>
              </a:r>
              <a:r>
                <a:rPr lang="en-US" altLang="ja-JP" sz="1000" dirty="0">
                  <a:latin typeface="+mn-ea"/>
                  <a:ea typeface="+mn-ea"/>
                </a:rPr>
                <a:t>   </a:t>
              </a:r>
              <a:r>
                <a:rPr lang="ja-JP" altLang="en-US" sz="1200" dirty="0">
                  <a:latin typeface="+mn-ea"/>
                  <a:ea typeface="+mn-ea"/>
                </a:rPr>
                <a:t>　</a:t>
              </a:r>
              <a:endParaRPr lang="en-US" altLang="ja-JP" sz="1200" dirty="0">
                <a:latin typeface="+mn-ea"/>
                <a:ea typeface="+mn-ea"/>
              </a:endParaRPr>
            </a:p>
            <a:p>
              <a:pPr>
                <a:spcBef>
                  <a:spcPct val="0"/>
                </a:spcBef>
                <a:buNone/>
                <a:defRPr/>
              </a:pPr>
              <a:endParaRPr lang="en-US" altLang="ja-JP" sz="1200" dirty="0">
                <a:latin typeface="+mn-ea"/>
                <a:ea typeface="+mn-ea"/>
              </a:endParaRPr>
            </a:p>
            <a:p>
              <a:pPr>
                <a:spcBef>
                  <a:spcPct val="0"/>
                </a:spcBef>
                <a:buNone/>
                <a:defRPr/>
              </a:pPr>
              <a:endParaRPr lang="en-US" altLang="ja-JP" sz="1200" dirty="0">
                <a:latin typeface="+mn-ea"/>
                <a:ea typeface="+mn-ea"/>
              </a:endParaRPr>
            </a:p>
            <a:p>
              <a:pPr>
                <a:spcBef>
                  <a:spcPct val="0"/>
                </a:spcBef>
                <a:buNone/>
                <a:defRPr/>
              </a:pPr>
              <a:endParaRPr lang="en-US" altLang="ja-JP" sz="1200" dirty="0">
                <a:latin typeface="+mn-ea"/>
                <a:ea typeface="+mn-ea"/>
              </a:endParaRPr>
            </a:p>
            <a:p>
              <a:pPr>
                <a:spcBef>
                  <a:spcPct val="0"/>
                </a:spcBef>
                <a:buNone/>
                <a:defRPr/>
              </a:pPr>
              <a:endParaRPr lang="ja-JP" altLang="en-US" sz="1200" dirty="0">
                <a:latin typeface="+mn-ea"/>
                <a:ea typeface="+mn-ea"/>
              </a:endParaRPr>
            </a:p>
          </p:txBody>
        </p:sp>
      </p:grpSp>
      <p:sp>
        <p:nvSpPr>
          <p:cNvPr id="36" name="正方形/長方形 35"/>
          <p:cNvSpPr/>
          <p:nvPr/>
        </p:nvSpPr>
        <p:spPr>
          <a:xfrm>
            <a:off x="4507276" y="5641844"/>
            <a:ext cx="2329604" cy="1066574"/>
          </a:xfrm>
          <a:prstGeom prst="rect">
            <a:avLst/>
          </a:prstGeom>
          <a:gradFill flip="none" rotWithShape="1">
            <a:gsLst>
              <a:gs pos="0">
                <a:srgbClr val="FFC000"/>
              </a:gs>
              <a:gs pos="50000">
                <a:srgbClr val="FFFF00">
                  <a:tint val="44500"/>
                  <a:satMod val="160000"/>
                </a:srgbClr>
              </a:gs>
              <a:gs pos="100000">
                <a:srgbClr val="FFFF00">
                  <a:tint val="23500"/>
                  <a:satMod val="160000"/>
                </a:srgbClr>
              </a:gs>
            </a:gsLst>
            <a:path path="circle">
              <a:fillToRect l="100000" b="100000"/>
            </a:path>
            <a:tileRect t="-100000" r="-100000"/>
          </a:gradFill>
          <a:ln/>
        </p:spPr>
        <p:style>
          <a:lnRef idx="1">
            <a:schemeClr val="accent3"/>
          </a:lnRef>
          <a:fillRef idx="2">
            <a:schemeClr val="accent3"/>
          </a:fillRef>
          <a:effectRef idx="1">
            <a:schemeClr val="accent3"/>
          </a:effectRef>
          <a:fontRef idx="minor">
            <a:schemeClr val="dk1"/>
          </a:fontRef>
        </p:style>
        <p:txBody>
          <a:bodyPr lIns="46800" rIns="46800" rtlCol="0" anchor="t" anchorCtr="0"/>
          <a:lstStyle/>
          <a:p>
            <a:r>
              <a:rPr lang="en-US" altLang="ja-JP" sz="1000" dirty="0"/>
              <a:t>H19 </a:t>
            </a:r>
            <a:r>
              <a:rPr lang="ja-JP" altLang="en-US" sz="1000" dirty="0"/>
              <a:t>司法試験合格</a:t>
            </a:r>
            <a:endParaRPr lang="en-US" altLang="ja-JP" sz="1000" dirty="0"/>
          </a:p>
          <a:p>
            <a:r>
              <a:rPr lang="en-US" altLang="ja-JP" sz="1000" dirty="0"/>
              <a:t>H20 </a:t>
            </a:r>
            <a:r>
              <a:rPr lang="ja-JP" altLang="en-US" sz="1000" dirty="0"/>
              <a:t>弁護士登録</a:t>
            </a:r>
            <a:endParaRPr lang="en-US" altLang="ja-JP" sz="1000" dirty="0"/>
          </a:p>
          <a:p>
            <a:r>
              <a:rPr lang="ja-JP" altLang="en-US" sz="1000" dirty="0"/>
              <a:t>弁護士法人東町法律事務所入所</a:t>
            </a:r>
            <a:endParaRPr lang="en-US" altLang="ja-JP" sz="1000" dirty="0"/>
          </a:p>
          <a:p>
            <a:r>
              <a:rPr lang="ja-JP" altLang="en-US" sz="1000" dirty="0"/>
              <a:t>主に企業法務・契約・債権回収・労働問題・自治体関係法務を扱っています。</a:t>
            </a:r>
          </a:p>
        </p:txBody>
      </p:sp>
      <p:sp>
        <p:nvSpPr>
          <p:cNvPr id="38" name="正方形/長方形 37"/>
          <p:cNvSpPr/>
          <p:nvPr/>
        </p:nvSpPr>
        <p:spPr>
          <a:xfrm>
            <a:off x="1244678" y="5641843"/>
            <a:ext cx="2194339" cy="1209484"/>
          </a:xfrm>
          <a:prstGeom prst="rect">
            <a:avLst/>
          </a:prstGeom>
          <a:gradFill flip="none" rotWithShape="1">
            <a:gsLst>
              <a:gs pos="0">
                <a:srgbClr val="FFC000"/>
              </a:gs>
              <a:gs pos="50000">
                <a:srgbClr val="FFFF00">
                  <a:tint val="44500"/>
                  <a:satMod val="160000"/>
                </a:srgbClr>
              </a:gs>
              <a:gs pos="100000">
                <a:srgbClr val="FFFF00">
                  <a:tint val="23500"/>
                  <a:satMod val="160000"/>
                </a:srgbClr>
              </a:gs>
            </a:gsLst>
            <a:lin ang="13500000" scaled="1"/>
            <a:tileRect/>
          </a:gradFill>
          <a:ln/>
        </p:spPr>
        <p:style>
          <a:lnRef idx="1">
            <a:schemeClr val="accent3"/>
          </a:lnRef>
          <a:fillRef idx="2">
            <a:schemeClr val="accent3"/>
          </a:fillRef>
          <a:effectRef idx="1">
            <a:schemeClr val="accent3"/>
          </a:effectRef>
          <a:fontRef idx="minor">
            <a:schemeClr val="dk1"/>
          </a:fontRef>
        </p:style>
        <p:txBody>
          <a:bodyPr lIns="46800" rIns="46800" rtlCol="0" anchor="t" anchorCtr="0"/>
          <a:lstStyle/>
          <a:p>
            <a:r>
              <a:rPr kumimoji="1" lang="en-US" altLang="ja-JP" sz="1000" dirty="0"/>
              <a:t>H12</a:t>
            </a:r>
            <a:r>
              <a:rPr kumimoji="1" lang="ja-JP" altLang="en-US" sz="1000" dirty="0"/>
              <a:t> 司法試験合格</a:t>
            </a:r>
            <a:endParaRPr kumimoji="1" lang="en-US" altLang="ja-JP" sz="1000" dirty="0"/>
          </a:p>
          <a:p>
            <a:r>
              <a:rPr kumimoji="1" lang="en-US" altLang="ja-JP" sz="1000" dirty="0"/>
              <a:t>H14</a:t>
            </a:r>
            <a:r>
              <a:rPr kumimoji="1" lang="ja-JP" altLang="en-US" sz="1000" dirty="0"/>
              <a:t> 弁護士登録，</a:t>
            </a:r>
            <a:endParaRPr kumimoji="1" lang="en-US" altLang="ja-JP" sz="1000" dirty="0"/>
          </a:p>
          <a:p>
            <a:r>
              <a:rPr kumimoji="1" lang="ja-JP" altLang="en-US" sz="1000" dirty="0"/>
              <a:t>弁護士法人東町法律事務所入所</a:t>
            </a:r>
            <a:endParaRPr kumimoji="1" lang="en-US" altLang="ja-JP" sz="1000" dirty="0"/>
          </a:p>
          <a:p>
            <a:r>
              <a:rPr lang="en-US" altLang="ja-JP" sz="1000" dirty="0"/>
              <a:t>H22</a:t>
            </a:r>
            <a:r>
              <a:rPr lang="ja-JP" altLang="en-US" sz="1000" dirty="0"/>
              <a:t>　同事務所パートナー</a:t>
            </a:r>
            <a:endParaRPr kumimoji="1" lang="en-US" altLang="ja-JP" sz="1000" dirty="0"/>
          </a:p>
          <a:p>
            <a:r>
              <a:rPr lang="ja-JP" altLang="en-US" sz="1000" dirty="0"/>
              <a:t>主に企業法務・契約・債権回収・労働問題・倒産法務・個人関係法務を扱っています。</a:t>
            </a:r>
            <a:endParaRPr kumimoji="1" lang="en-US" altLang="ja-JP" sz="1000" dirty="0"/>
          </a:p>
        </p:txBody>
      </p:sp>
      <p:sp>
        <p:nvSpPr>
          <p:cNvPr id="41" name="正方形/長方形 40"/>
          <p:cNvSpPr/>
          <p:nvPr/>
        </p:nvSpPr>
        <p:spPr>
          <a:xfrm>
            <a:off x="4528398" y="7720815"/>
            <a:ext cx="2329603" cy="1087790"/>
          </a:xfrm>
          <a:prstGeom prst="rect">
            <a:avLst/>
          </a:prstGeom>
          <a:gradFill flip="none" rotWithShape="1">
            <a:gsLst>
              <a:gs pos="0">
                <a:srgbClr val="FFC000"/>
              </a:gs>
              <a:gs pos="50000">
                <a:srgbClr val="FFFF00">
                  <a:tint val="44500"/>
                  <a:satMod val="160000"/>
                </a:srgbClr>
              </a:gs>
              <a:gs pos="100000">
                <a:srgbClr val="FFFF00">
                  <a:tint val="23500"/>
                  <a:satMod val="160000"/>
                </a:srgbClr>
              </a:gs>
            </a:gsLst>
            <a:lin ang="16200000" scaled="1"/>
            <a:tileRect/>
          </a:gradFill>
          <a:ln/>
        </p:spPr>
        <p:style>
          <a:lnRef idx="1">
            <a:schemeClr val="accent3"/>
          </a:lnRef>
          <a:fillRef idx="2">
            <a:schemeClr val="accent3"/>
          </a:fillRef>
          <a:effectRef idx="1">
            <a:schemeClr val="accent3"/>
          </a:effectRef>
          <a:fontRef idx="minor">
            <a:schemeClr val="dk1"/>
          </a:fontRef>
        </p:style>
        <p:txBody>
          <a:bodyPr rtlCol="0" anchor="ctr"/>
          <a:lstStyle/>
          <a:p>
            <a:r>
              <a:rPr lang="ja-JP" altLang="en-US" sz="900" dirty="0"/>
              <a:t>Ｓ</a:t>
            </a:r>
            <a:r>
              <a:rPr lang="en-US" altLang="ja-JP" sz="900" dirty="0"/>
              <a:t>36 </a:t>
            </a:r>
            <a:r>
              <a:rPr lang="ja-JP" altLang="en-US" sz="900" dirty="0"/>
              <a:t> 株式会社村元工作所入社、同社代表取締役、神戸市機械金属工業会会長、日本金属プレス工業会副会長などを歴任。</a:t>
            </a:r>
            <a:endParaRPr lang="en-US" altLang="ja-JP" sz="900" dirty="0"/>
          </a:p>
          <a:p>
            <a:r>
              <a:rPr lang="ja-JP" altLang="en-US" sz="900" dirty="0"/>
              <a:t>現在、兵庫工業会副会長、兵庫県経営者協会副会長、ひょうご産業活性化センター理事などの要職にあり、地元中小企業の発展に旺盛な活動を展開。</a:t>
            </a:r>
            <a:endParaRPr kumimoji="1" lang="ja-JP" altLang="en-US" sz="900" dirty="0"/>
          </a:p>
        </p:txBody>
      </p:sp>
      <p:sp>
        <p:nvSpPr>
          <p:cNvPr id="23" name="正方形/長方形 22"/>
          <p:cNvSpPr/>
          <p:nvPr/>
        </p:nvSpPr>
        <p:spPr>
          <a:xfrm>
            <a:off x="1220829" y="7692797"/>
            <a:ext cx="2185725" cy="1144999"/>
          </a:xfrm>
          <a:prstGeom prst="rect">
            <a:avLst/>
          </a:prstGeom>
          <a:gradFill flip="none" rotWithShape="1">
            <a:gsLst>
              <a:gs pos="0">
                <a:srgbClr val="FFC000"/>
              </a:gs>
              <a:gs pos="50000">
                <a:srgbClr val="FFFF00">
                  <a:tint val="44500"/>
                  <a:satMod val="160000"/>
                </a:srgbClr>
              </a:gs>
              <a:gs pos="100000">
                <a:srgbClr val="FFFF00">
                  <a:tint val="23500"/>
                  <a:satMod val="160000"/>
                </a:srgbClr>
              </a:gs>
            </a:gsLst>
            <a:lin ang="16200000" scaled="1"/>
            <a:tileRect/>
          </a:gradFill>
          <a:ln/>
        </p:spPr>
        <p:style>
          <a:lnRef idx="1">
            <a:schemeClr val="accent3"/>
          </a:lnRef>
          <a:fillRef idx="2">
            <a:schemeClr val="accent3"/>
          </a:fillRef>
          <a:effectRef idx="1">
            <a:schemeClr val="accent3"/>
          </a:effectRef>
          <a:fontRef idx="minor">
            <a:schemeClr val="dk1"/>
          </a:fontRef>
        </p:style>
        <p:txBody>
          <a:bodyPr rtlCol="0" anchor="ctr"/>
          <a:lstStyle/>
          <a:p>
            <a:r>
              <a:rPr lang="ja-JP" altLang="ja-JP" sz="1000" dirty="0" smtClean="0"/>
              <a:t>コンサルティング</a:t>
            </a:r>
            <a:r>
              <a:rPr lang="ja-JP" altLang="en-US" sz="1000" dirty="0" smtClean="0"/>
              <a:t>企業での勤務</a:t>
            </a:r>
            <a:r>
              <a:rPr lang="ja-JP" altLang="ja-JP" sz="1000" dirty="0" smtClean="0"/>
              <a:t>を経て</a:t>
            </a:r>
            <a:r>
              <a:rPr lang="en-US" altLang="ja-JP" sz="1000" dirty="0" smtClean="0"/>
              <a:t>2013</a:t>
            </a:r>
            <a:r>
              <a:rPr lang="ja-JP" altLang="en-US" sz="1000" dirty="0" smtClean="0"/>
              <a:t>年に独立。</a:t>
            </a:r>
            <a:r>
              <a:rPr lang="ja-JP" altLang="ja-JP" sz="1000" dirty="0" smtClean="0"/>
              <a:t>国内</a:t>
            </a:r>
            <a:r>
              <a:rPr lang="en-US" altLang="ja-JP" sz="1000" dirty="0"/>
              <a:t>EC</a:t>
            </a:r>
            <a:r>
              <a:rPr lang="ja-JP" altLang="ja-JP" sz="1000" dirty="0"/>
              <a:t>サイト・実店舗・越境</a:t>
            </a:r>
            <a:r>
              <a:rPr lang="en-US" altLang="ja-JP" sz="1000" dirty="0"/>
              <a:t>EC</a:t>
            </a:r>
            <a:r>
              <a:rPr lang="ja-JP" altLang="ja-JP" sz="1000" dirty="0"/>
              <a:t>の</a:t>
            </a:r>
            <a:r>
              <a:rPr lang="en-US" altLang="ja-JP" sz="1000" dirty="0"/>
              <a:t>3</a:t>
            </a:r>
            <a:r>
              <a:rPr lang="ja-JP" altLang="ja-JP" sz="1000" dirty="0"/>
              <a:t>本柱</a:t>
            </a:r>
            <a:r>
              <a:rPr lang="ja-JP" altLang="ja-JP" sz="1000" dirty="0" smtClean="0"/>
              <a:t>で</a:t>
            </a:r>
            <a:r>
              <a:rPr lang="ja-JP" altLang="en-US" sz="1000" dirty="0" smtClean="0"/>
              <a:t>、多くの企業の</a:t>
            </a:r>
            <a:r>
              <a:rPr lang="en-US" altLang="ja-JP" sz="1000" dirty="0" smtClean="0"/>
              <a:t>EC</a:t>
            </a:r>
            <a:r>
              <a:rPr lang="ja-JP" altLang="en-US" sz="1000" dirty="0" smtClean="0"/>
              <a:t>サイト制作・集客支援に携わる。</a:t>
            </a:r>
            <a:endParaRPr lang="en-US" altLang="ja-JP" sz="1000" dirty="0" smtClean="0"/>
          </a:p>
          <a:p>
            <a:r>
              <a:rPr lang="ja-JP" altLang="ja-JP" sz="1000" dirty="0" smtClean="0"/>
              <a:t>実業</a:t>
            </a:r>
            <a:r>
              <a:rPr lang="ja-JP" altLang="ja-JP" sz="1000" dirty="0"/>
              <a:t>とコンサルティングの両方ができる実務型コンサルタントとして活躍中。</a:t>
            </a:r>
            <a:endParaRPr kumimoji="1" lang="en-US" altLang="ja-JP" sz="1000" dirty="0"/>
          </a:p>
        </p:txBody>
      </p:sp>
      <p:sp>
        <p:nvSpPr>
          <p:cNvPr id="22" name="正方形/長方形 21"/>
          <p:cNvSpPr/>
          <p:nvPr/>
        </p:nvSpPr>
        <p:spPr>
          <a:xfrm>
            <a:off x="-11655" y="10771"/>
            <a:ext cx="6858000" cy="307777"/>
          </a:xfrm>
          <a:prstGeom prst="rect">
            <a:avLst/>
          </a:prstGeom>
        </p:spPr>
        <p:txBody>
          <a:bodyPr wrap="square">
            <a:spAutoFit/>
          </a:bodyPr>
          <a:lstStyle/>
          <a:p>
            <a:pPr algn="ctr"/>
            <a:r>
              <a:rPr lang="ja-JP" altLang="en-US" sz="1400" b="1" u="sng" spc="1200" dirty="0" smtClean="0">
                <a:solidFill>
                  <a:srgbClr val="FF0000"/>
                </a:solidFill>
                <a:uFill>
                  <a:solidFill>
                    <a:srgbClr val="0070C0"/>
                  </a:solidFill>
                </a:uFill>
                <a:ea typeface="メイリオ" panose="020B0604030504040204" pitchFamily="50" charset="-128"/>
                <a:cs typeface="ＭＳ ゴシック" panose="020B0609070205080204" pitchFamily="49" charset="-128"/>
              </a:rPr>
              <a:t>中小企業向け海外法務勉強会</a:t>
            </a:r>
            <a:endParaRPr lang="ja-JP" altLang="en-US" sz="1400" dirty="0">
              <a:solidFill>
                <a:srgbClr val="FF0000"/>
              </a:solidFill>
            </a:endParaRPr>
          </a:p>
        </p:txBody>
      </p:sp>
      <p:sp>
        <p:nvSpPr>
          <p:cNvPr id="26" name="正方形/長方形 25"/>
          <p:cNvSpPr/>
          <p:nvPr/>
        </p:nvSpPr>
        <p:spPr>
          <a:xfrm>
            <a:off x="76199" y="308635"/>
            <a:ext cx="6896101" cy="576000"/>
          </a:xfrm>
          <a:prstGeom prst="rect">
            <a:avLst/>
          </a:prstGeom>
          <a:solidFill>
            <a:srgbClr val="92D050"/>
          </a:solidFill>
        </p:spPr>
        <p:txBody>
          <a:bodyPr wrap="square" lIns="36000" tIns="180000" rIns="36000" bIns="0" anchor="ctr" anchorCtr="1">
            <a:noAutofit/>
          </a:bodyPr>
          <a:lstStyle/>
          <a:p>
            <a:pPr algn="ctr">
              <a:lnSpc>
                <a:spcPts val="1700"/>
              </a:lnSpc>
            </a:pPr>
            <a:r>
              <a:rPr lang="ja-JP" altLang="en-US" sz="2600" b="1" dirty="0" smtClean="0">
                <a:solidFill>
                  <a:schemeClr val="bg1"/>
                </a:solidFill>
                <a:latin typeface="メイリオ" panose="020B0604030504040204" pitchFamily="50" charset="-128"/>
                <a:ea typeface="メイリオ" panose="020B0604030504040204" pitchFamily="50" charset="-128"/>
              </a:rPr>
              <a:t>海外</a:t>
            </a:r>
            <a:r>
              <a:rPr lang="ja-JP" altLang="en-US" sz="2600" b="1" dirty="0">
                <a:solidFill>
                  <a:schemeClr val="bg1"/>
                </a:solidFill>
                <a:latin typeface="メイリオ" panose="020B0604030504040204" pitchFamily="50" charset="-128"/>
                <a:ea typeface="メイリオ" panose="020B0604030504040204" pitchFamily="50" charset="-128"/>
              </a:rPr>
              <a:t>ネット取引でのトラブル事例と解決</a:t>
            </a:r>
            <a:r>
              <a:rPr lang="ja-JP" altLang="en-US" sz="2600" b="1" dirty="0" smtClean="0">
                <a:solidFill>
                  <a:schemeClr val="bg1"/>
                </a:solidFill>
                <a:latin typeface="メイリオ" panose="020B0604030504040204" pitchFamily="50" charset="-128"/>
                <a:ea typeface="メイリオ" panose="020B0604030504040204" pitchFamily="50" charset="-128"/>
              </a:rPr>
              <a:t>策</a:t>
            </a:r>
            <a:endParaRPr lang="ja-JP" altLang="en-US" sz="2600" b="1" dirty="0">
              <a:solidFill>
                <a:schemeClr val="bg1"/>
              </a:solidFill>
              <a:latin typeface="メイリオ" panose="020B0604030504040204" pitchFamily="50" charset="-128"/>
              <a:ea typeface="メイリオ" panose="020B0604030504040204" pitchFamily="50" charset="-128"/>
            </a:endParaRPr>
          </a:p>
        </p:txBody>
      </p:sp>
      <p:sp>
        <p:nvSpPr>
          <p:cNvPr id="27" name="正方形/長方形 26"/>
          <p:cNvSpPr/>
          <p:nvPr/>
        </p:nvSpPr>
        <p:spPr>
          <a:xfrm>
            <a:off x="11656" y="813368"/>
            <a:ext cx="6996689" cy="446310"/>
          </a:xfrm>
          <a:prstGeom prst="rect">
            <a:avLst/>
          </a:prstGeom>
        </p:spPr>
        <p:txBody>
          <a:bodyPr wrap="square" lIns="0" tIns="0" rIns="0" bIns="0">
            <a:noAutofit/>
          </a:bodyPr>
          <a:lstStyle/>
          <a:p>
            <a:pPr algn="ctr">
              <a:lnSpc>
                <a:spcPts val="3500"/>
              </a:lnSpc>
              <a:spcAft>
                <a:spcPts val="0"/>
              </a:spcAft>
            </a:pPr>
            <a:r>
              <a:rPr lang="en-US" altLang="ja-JP" sz="1400" b="1" kern="0" dirty="0" smtClean="0">
                <a:latin typeface="Century" panose="02040604050505020304" pitchFamily="18" charset="0"/>
                <a:ea typeface="メイリオ" panose="020B0604030504040204" pitchFamily="50" charset="-128"/>
                <a:cs typeface="Times New Roman" panose="02020603050405020304" pitchFamily="18" charset="0"/>
              </a:rPr>
              <a:t>【</a:t>
            </a:r>
            <a:r>
              <a:rPr lang="ja-JP" altLang="en-US" sz="1400" b="1" kern="0" dirty="0" smtClean="0">
                <a:latin typeface="Century" panose="02040604050505020304" pitchFamily="18" charset="0"/>
                <a:ea typeface="メイリオ" panose="020B0604030504040204" pitchFamily="50" charset="-128"/>
                <a:cs typeface="Times New Roman" panose="02020603050405020304" pitchFamily="18" charset="0"/>
              </a:rPr>
              <a:t>事前申込み、参加無料</a:t>
            </a:r>
            <a:r>
              <a:rPr lang="en-US" altLang="ja-JP" sz="1400" b="1" kern="0" dirty="0" smtClean="0">
                <a:latin typeface="Century" panose="02040604050505020304" pitchFamily="18" charset="0"/>
                <a:ea typeface="メイリオ" panose="020B0604030504040204" pitchFamily="50" charset="-128"/>
                <a:cs typeface="Times New Roman" panose="02020603050405020304" pitchFamily="18" charset="0"/>
              </a:rPr>
              <a:t>】</a:t>
            </a:r>
            <a:endParaRPr lang="ja-JP" altLang="ja-JP" sz="1400" kern="100" dirty="0">
              <a:effectLst/>
              <a:latin typeface="Century" panose="02040604050505020304" pitchFamily="18" charset="0"/>
              <a:ea typeface="ＭＳ 明朝" panose="02020609040205080304" pitchFamily="17" charset="-128"/>
              <a:cs typeface="Times New Roman" panose="02020603050405020304" pitchFamily="18" charset="0"/>
            </a:endParaRPr>
          </a:p>
        </p:txBody>
      </p:sp>
      <p:sp>
        <p:nvSpPr>
          <p:cNvPr id="28" name="AutoShape 2"/>
          <p:cNvSpPr>
            <a:spLocks noChangeArrowheads="1"/>
          </p:cNvSpPr>
          <p:nvPr/>
        </p:nvSpPr>
        <p:spPr bwMode="auto">
          <a:xfrm>
            <a:off x="50799" y="1261818"/>
            <a:ext cx="6934201" cy="1135054"/>
          </a:xfrm>
          <a:prstGeom prst="roundRect">
            <a:avLst>
              <a:gd name="adj" fmla="val 16667"/>
            </a:avLst>
          </a:prstGeom>
          <a:solidFill>
            <a:srgbClr val="FFFF99"/>
          </a:solidFill>
          <a:ln w="6350">
            <a:solidFill>
              <a:srgbClr val="000000"/>
            </a:solidFill>
            <a:round/>
            <a:headEnd/>
            <a:tailEnd/>
          </a:ln>
          <a:extLst/>
        </p:spPr>
        <p:txBody>
          <a:bodyPr vert="horz" wrap="square" lIns="74295" tIns="8890" rIns="74295" bIns="8890" numCol="1" anchor="t" anchorCtr="0" compatLnSpc="1">
            <a:prstTxWarp prst="textNoShape">
              <a:avLst/>
            </a:prstTxWarp>
          </a:bodyPr>
          <a:lstStyle/>
          <a:p>
            <a:endParaRPr lang="ja-JP" altLang="en-US"/>
          </a:p>
        </p:txBody>
      </p:sp>
      <p:sp>
        <p:nvSpPr>
          <p:cNvPr id="29" name="正方形/長方形 28"/>
          <p:cNvSpPr/>
          <p:nvPr/>
        </p:nvSpPr>
        <p:spPr>
          <a:xfrm>
            <a:off x="11656" y="1243729"/>
            <a:ext cx="6996689" cy="1171328"/>
          </a:xfrm>
          <a:prstGeom prst="rect">
            <a:avLst/>
          </a:prstGeom>
        </p:spPr>
        <p:txBody>
          <a:bodyPr wrap="square" lIns="144000" tIns="72000" rIns="144000" bIns="72000">
            <a:spAutoFit/>
          </a:bodyPr>
          <a:lstStyle/>
          <a:p>
            <a:pPr>
              <a:lnSpc>
                <a:spcPts val="2000"/>
              </a:lnSpc>
            </a:pPr>
            <a:r>
              <a:rPr lang="ja-JP" altLang="en-US" sz="1200" dirty="0" smtClean="0">
                <a:latin typeface="メイリオ" panose="020B0604030504040204" pitchFamily="50" charset="-128"/>
                <a:ea typeface="メイリオ" panose="020B0604030504040204" pitchFamily="50" charset="-128"/>
              </a:rPr>
              <a:t>　</a:t>
            </a:r>
            <a:r>
              <a:rPr lang="ja-JP" altLang="ja-JP" sz="1200" dirty="0" smtClean="0">
                <a:latin typeface="メイリオ" panose="020B0604030504040204" pitchFamily="50" charset="-128"/>
                <a:ea typeface="メイリオ" panose="020B0604030504040204" pitchFamily="50" charset="-128"/>
              </a:rPr>
              <a:t>コロナ</a:t>
            </a:r>
            <a:r>
              <a:rPr lang="ja-JP" altLang="en-US" sz="1200" dirty="0" smtClean="0">
                <a:latin typeface="メイリオ" panose="020B0604030504040204" pitchFamily="50" charset="-128"/>
                <a:ea typeface="メイリオ" panose="020B0604030504040204" pitchFamily="50" charset="-128"/>
              </a:rPr>
              <a:t>禍にあって、注目される越境</a:t>
            </a:r>
            <a:r>
              <a:rPr lang="en-US" altLang="ja-JP" sz="1200" dirty="0" smtClean="0">
                <a:latin typeface="メイリオ" panose="020B0604030504040204" pitchFamily="50" charset="-128"/>
                <a:ea typeface="メイリオ" panose="020B0604030504040204" pitchFamily="50" charset="-128"/>
              </a:rPr>
              <a:t>EC</a:t>
            </a:r>
            <a:r>
              <a:rPr lang="ja-JP" altLang="en-US" sz="1200" dirty="0" smtClean="0">
                <a:latin typeface="メイリオ" panose="020B0604030504040204" pitchFamily="50" charset="-128"/>
                <a:ea typeface="メイリオ" panose="020B0604030504040204" pitchFamily="50" charset="-128"/>
              </a:rPr>
              <a:t>市場ですが、その仕組みや契約内容を正しく理解せずに参入すると、トラブルが発生する場合</a:t>
            </a:r>
            <a:r>
              <a:rPr lang="ja-JP" altLang="en-US" sz="1200" dirty="0">
                <a:latin typeface="メイリオ" panose="020B0604030504040204" pitchFamily="50" charset="-128"/>
                <a:ea typeface="メイリオ" panose="020B0604030504040204" pitchFamily="50" charset="-128"/>
              </a:rPr>
              <a:t>が</a:t>
            </a:r>
            <a:r>
              <a:rPr lang="ja-JP" altLang="en-US" sz="1200" dirty="0" smtClean="0">
                <a:latin typeface="メイリオ" panose="020B0604030504040204" pitchFamily="50" charset="-128"/>
                <a:ea typeface="メイリオ" panose="020B0604030504040204" pitchFamily="50" charset="-128"/>
              </a:rPr>
              <a:t>あります。</a:t>
            </a:r>
            <a:endParaRPr lang="ja-JP" altLang="ja-JP" sz="1200" dirty="0">
              <a:latin typeface="メイリオ" panose="020B0604030504040204" pitchFamily="50" charset="-128"/>
              <a:ea typeface="メイリオ" panose="020B0604030504040204" pitchFamily="50" charset="-128"/>
            </a:endParaRPr>
          </a:p>
          <a:p>
            <a:pPr>
              <a:lnSpc>
                <a:spcPts val="2000"/>
              </a:lnSpc>
            </a:pPr>
            <a:r>
              <a:rPr lang="ja-JP" altLang="en-US" sz="1200" kern="100" dirty="0">
                <a:latin typeface="メイリオ" panose="020B0604030504040204" pitchFamily="50" charset="-128"/>
                <a:ea typeface="メイリオ" panose="020B0604030504040204" pitchFamily="50" charset="-128"/>
                <a:cs typeface="Times New Roman" panose="02020603050405020304" pitchFamily="18" charset="0"/>
              </a:rPr>
              <a:t>　</a:t>
            </a:r>
            <a:r>
              <a:rPr lang="ja-JP" altLang="en-US" sz="1200" kern="100" dirty="0" smtClean="0">
                <a:latin typeface="メイリオ" panose="020B0604030504040204" pitchFamily="50" charset="-128"/>
                <a:ea typeface="メイリオ" panose="020B0604030504040204" pitchFamily="50" charset="-128"/>
                <a:cs typeface="Times New Roman" panose="02020603050405020304" pitchFamily="18" charset="0"/>
              </a:rPr>
              <a:t>そこで、</a:t>
            </a:r>
            <a:r>
              <a:rPr lang="en-US" altLang="ja-JP" sz="1200" kern="100" dirty="0" smtClean="0">
                <a:latin typeface="メイリオ" panose="020B0604030504040204" pitchFamily="50" charset="-128"/>
                <a:ea typeface="メイリオ" panose="020B0604030504040204" pitchFamily="50" charset="-128"/>
                <a:cs typeface="Times New Roman" panose="02020603050405020304" pitchFamily="18" charset="0"/>
              </a:rPr>
              <a:t>EC</a:t>
            </a:r>
            <a:r>
              <a:rPr lang="ja-JP" altLang="en-US" sz="1200" kern="100" dirty="0" smtClean="0">
                <a:latin typeface="メイリオ" panose="020B0604030504040204" pitchFamily="50" charset="-128"/>
                <a:ea typeface="メイリオ" panose="020B0604030504040204" pitchFamily="50" charset="-128"/>
                <a:cs typeface="Times New Roman" panose="02020603050405020304" pitchFamily="18" charset="0"/>
              </a:rPr>
              <a:t>事業の専門家を講師にお呼びして、主なトラブル事例を挙げながら、対応策について弁護士と対談しますので、</a:t>
            </a:r>
            <a:r>
              <a:rPr lang="ja-JP" altLang="en-US" sz="1200" kern="100" dirty="0" smtClean="0">
                <a:latin typeface="Century" panose="02040604050505020304" pitchFamily="18" charset="0"/>
                <a:ea typeface="メイリオ" panose="020B0604030504040204" pitchFamily="50" charset="-128"/>
                <a:cs typeface="Times New Roman" panose="02020603050405020304" pitchFamily="18" charset="0"/>
              </a:rPr>
              <a:t>各社のリスクマネジメントにご活用ください。</a:t>
            </a:r>
            <a:endParaRPr lang="ja-JP" altLang="ja-JP" sz="1200" kern="100" dirty="0">
              <a:effectLst/>
              <a:latin typeface="Century" panose="02040604050505020304" pitchFamily="18" charset="0"/>
              <a:ea typeface="ＭＳ 明朝" panose="02020609040205080304" pitchFamily="17" charset="-128"/>
              <a:cs typeface="Times New Roman" panose="02020603050405020304" pitchFamily="18" charset="0"/>
            </a:endParaRPr>
          </a:p>
        </p:txBody>
      </p:sp>
      <p:sp>
        <p:nvSpPr>
          <p:cNvPr id="30" name="正方形/長方形 29"/>
          <p:cNvSpPr/>
          <p:nvPr/>
        </p:nvSpPr>
        <p:spPr>
          <a:xfrm>
            <a:off x="524175" y="2559962"/>
            <a:ext cx="6377909" cy="1656864"/>
          </a:xfrm>
          <a:prstGeom prst="rect">
            <a:avLst/>
          </a:prstGeom>
        </p:spPr>
        <p:txBody>
          <a:bodyPr wrap="square">
            <a:spAutoFit/>
          </a:bodyPr>
          <a:lstStyle/>
          <a:p>
            <a:pPr algn="just">
              <a:spcAft>
                <a:spcPts val="0"/>
              </a:spcAft>
            </a:pPr>
            <a:r>
              <a:rPr lang="ja-JP" altLang="ja-JP" u="sng" kern="100" dirty="0" smtClean="0">
                <a:latin typeface="メイリオ" panose="020B0604030504040204" pitchFamily="50" charset="-128"/>
                <a:ea typeface="メイリオ" panose="020B0604030504040204" pitchFamily="50" charset="-128"/>
                <a:cs typeface="Times New Roman" panose="02020603050405020304" pitchFamily="18" charset="0"/>
              </a:rPr>
              <a:t>令和３年</a:t>
            </a:r>
            <a:r>
              <a:rPr lang="en-US" altLang="ja-JP" u="sng" kern="100" dirty="0" smtClean="0">
                <a:latin typeface="メイリオ" panose="020B0604030504040204" pitchFamily="50" charset="-128"/>
                <a:ea typeface="メイリオ" panose="020B0604030504040204" pitchFamily="50" charset="-128"/>
                <a:cs typeface="Times New Roman" panose="02020603050405020304" pitchFamily="18" charset="0"/>
              </a:rPr>
              <a:t>8</a:t>
            </a:r>
            <a:r>
              <a:rPr lang="ja-JP" altLang="ja-JP" u="sng" kern="100" dirty="0" smtClean="0">
                <a:latin typeface="メイリオ" panose="020B0604030504040204" pitchFamily="50" charset="-128"/>
                <a:ea typeface="メイリオ" panose="020B0604030504040204" pitchFamily="50" charset="-128"/>
                <a:cs typeface="Times New Roman" panose="02020603050405020304" pitchFamily="18" charset="0"/>
              </a:rPr>
              <a:t>月</a:t>
            </a:r>
            <a:r>
              <a:rPr lang="ja-JP" altLang="ja-JP" u="sng" kern="100" dirty="0">
                <a:latin typeface="メイリオ" panose="020B0604030504040204" pitchFamily="50" charset="-128"/>
                <a:ea typeface="メイリオ" panose="020B0604030504040204" pitchFamily="50" charset="-128"/>
                <a:cs typeface="Times New Roman" panose="02020603050405020304" pitchFamily="18" charset="0"/>
              </a:rPr>
              <a:t>２日</a:t>
            </a:r>
            <a:r>
              <a:rPr lang="ja-JP" altLang="ja-JP" u="sng" kern="100" dirty="0" smtClean="0">
                <a:latin typeface="メイリオ" panose="020B0604030504040204" pitchFamily="50" charset="-128"/>
                <a:ea typeface="メイリオ" panose="020B0604030504040204" pitchFamily="50" charset="-128"/>
                <a:cs typeface="Times New Roman" panose="02020603050405020304" pitchFamily="18" charset="0"/>
              </a:rPr>
              <a:t>（</a:t>
            </a:r>
            <a:r>
              <a:rPr lang="ja-JP" altLang="en-US" u="sng" kern="100" dirty="0" smtClean="0">
                <a:latin typeface="メイリオ" panose="020B0604030504040204" pitchFamily="50" charset="-128"/>
                <a:ea typeface="メイリオ" panose="020B0604030504040204" pitchFamily="50" charset="-128"/>
                <a:cs typeface="Times New Roman" panose="02020603050405020304" pitchFamily="18" charset="0"/>
              </a:rPr>
              <a:t>月</a:t>
            </a:r>
            <a:r>
              <a:rPr lang="ja-JP" altLang="ja-JP" u="sng" kern="100" dirty="0" smtClean="0">
                <a:latin typeface="メイリオ" panose="020B0604030504040204" pitchFamily="50" charset="-128"/>
                <a:ea typeface="メイリオ" panose="020B0604030504040204" pitchFamily="50" charset="-128"/>
                <a:cs typeface="Times New Roman" panose="02020603050405020304" pitchFamily="18" charset="0"/>
              </a:rPr>
              <a:t>曜</a:t>
            </a:r>
            <a:r>
              <a:rPr lang="ja-JP" altLang="ja-JP" u="sng" kern="100" dirty="0">
                <a:latin typeface="メイリオ" panose="020B0604030504040204" pitchFamily="50" charset="-128"/>
                <a:ea typeface="メイリオ" panose="020B0604030504040204" pitchFamily="50" charset="-128"/>
                <a:cs typeface="Times New Roman" panose="02020603050405020304" pitchFamily="18" charset="0"/>
              </a:rPr>
              <a:t>）　</a:t>
            </a:r>
            <a:r>
              <a:rPr lang="en-US" altLang="ja-JP" u="sng" kern="100" dirty="0">
                <a:latin typeface="メイリオ" panose="020B0604030504040204" pitchFamily="50" charset="-128"/>
                <a:ea typeface="メイリオ" panose="020B0604030504040204" pitchFamily="50" charset="-128"/>
                <a:cs typeface="Times New Roman" panose="02020603050405020304" pitchFamily="18" charset="0"/>
              </a:rPr>
              <a:t>15</a:t>
            </a:r>
            <a:r>
              <a:rPr lang="ja-JP" altLang="ja-JP" u="sng" kern="100" dirty="0">
                <a:latin typeface="メイリオ" panose="020B0604030504040204" pitchFamily="50" charset="-128"/>
                <a:ea typeface="メイリオ" panose="020B0604030504040204" pitchFamily="50" charset="-128"/>
                <a:cs typeface="Times New Roman" panose="02020603050405020304" pitchFamily="18" charset="0"/>
              </a:rPr>
              <a:t>時</a:t>
            </a:r>
            <a:r>
              <a:rPr lang="en-US" altLang="ja-JP" u="sng" kern="100" dirty="0">
                <a:latin typeface="メイリオ" panose="020B0604030504040204" pitchFamily="50" charset="-128"/>
                <a:ea typeface="メイリオ" panose="020B0604030504040204" pitchFamily="50" charset="-128"/>
                <a:cs typeface="Times New Roman" panose="02020603050405020304" pitchFamily="18" charset="0"/>
              </a:rPr>
              <a:t>00</a:t>
            </a:r>
            <a:r>
              <a:rPr lang="ja-JP" altLang="ja-JP" u="sng" kern="100" dirty="0">
                <a:latin typeface="メイリオ" panose="020B0604030504040204" pitchFamily="50" charset="-128"/>
                <a:ea typeface="メイリオ" panose="020B0604030504040204" pitchFamily="50" charset="-128"/>
                <a:cs typeface="Times New Roman" panose="02020603050405020304" pitchFamily="18" charset="0"/>
              </a:rPr>
              <a:t>分～</a:t>
            </a:r>
            <a:r>
              <a:rPr lang="en-US" altLang="ja-JP" u="sng" kern="100" dirty="0" smtClean="0">
                <a:latin typeface="メイリオ" panose="020B0604030504040204" pitchFamily="50" charset="-128"/>
                <a:ea typeface="メイリオ" panose="020B0604030504040204" pitchFamily="50" charset="-128"/>
                <a:cs typeface="Times New Roman" panose="02020603050405020304" pitchFamily="18" charset="0"/>
              </a:rPr>
              <a:t>17</a:t>
            </a:r>
            <a:r>
              <a:rPr lang="ja-JP" altLang="ja-JP" u="sng" kern="100" dirty="0" smtClean="0">
                <a:latin typeface="メイリオ" panose="020B0604030504040204" pitchFamily="50" charset="-128"/>
                <a:ea typeface="メイリオ" panose="020B0604030504040204" pitchFamily="50" charset="-128"/>
                <a:cs typeface="Times New Roman" panose="02020603050405020304" pitchFamily="18" charset="0"/>
              </a:rPr>
              <a:t>時</a:t>
            </a:r>
            <a:r>
              <a:rPr lang="en-US" altLang="ja-JP" u="sng" kern="100" dirty="0" smtClean="0">
                <a:latin typeface="メイリオ" panose="020B0604030504040204" pitchFamily="50" charset="-128"/>
                <a:ea typeface="メイリオ" panose="020B0604030504040204" pitchFamily="50" charset="-128"/>
                <a:cs typeface="Times New Roman" panose="02020603050405020304" pitchFamily="18" charset="0"/>
              </a:rPr>
              <a:t>00</a:t>
            </a:r>
            <a:r>
              <a:rPr lang="ja-JP" altLang="ja-JP" u="sng" kern="100" dirty="0" smtClean="0">
                <a:latin typeface="メイリオ" panose="020B0604030504040204" pitchFamily="50" charset="-128"/>
                <a:ea typeface="メイリオ" panose="020B0604030504040204" pitchFamily="50" charset="-128"/>
                <a:cs typeface="Times New Roman" panose="02020603050405020304" pitchFamily="18" charset="0"/>
              </a:rPr>
              <a:t>分</a:t>
            </a:r>
            <a:endParaRPr lang="en-US" altLang="ja-JP" kern="100" dirty="0">
              <a:latin typeface="メイリオ" panose="020B0604030504040204" pitchFamily="50" charset="-128"/>
              <a:ea typeface="メイリオ" panose="020B0604030504040204" pitchFamily="50" charset="-128"/>
              <a:cs typeface="Times New Roman" panose="02020603050405020304" pitchFamily="18" charset="0"/>
            </a:endParaRPr>
          </a:p>
          <a:p>
            <a:pPr algn="just">
              <a:lnSpc>
                <a:spcPts val="1000"/>
              </a:lnSpc>
              <a:spcAft>
                <a:spcPts val="0"/>
              </a:spcAft>
            </a:pPr>
            <a:r>
              <a:rPr lang="en-US" altLang="ja-JP" sz="1200" kern="100" dirty="0" smtClean="0">
                <a:latin typeface="メイリオ" panose="020B0604030504040204" pitchFamily="50" charset="-128"/>
                <a:ea typeface="メイリオ" panose="020B0604030504040204" pitchFamily="50" charset="-128"/>
                <a:cs typeface="Times New Roman" panose="02020603050405020304" pitchFamily="18" charset="0"/>
              </a:rPr>
              <a:t>  </a:t>
            </a:r>
          </a:p>
          <a:p>
            <a:pPr algn="just">
              <a:spcAft>
                <a:spcPts val="0"/>
              </a:spcAft>
            </a:pPr>
            <a:r>
              <a:rPr lang="ja-JP" altLang="en-US" sz="1400" kern="100" dirty="0" smtClean="0">
                <a:latin typeface="メイリオ" panose="020B0604030504040204" pitchFamily="50" charset="-128"/>
                <a:ea typeface="メイリオ" panose="020B0604030504040204" pitchFamily="50" charset="-128"/>
                <a:cs typeface="Times New Roman" panose="02020603050405020304" pitchFamily="18" charset="0"/>
              </a:rPr>
              <a:t>　開催場所　神戸商工貿易センタービル　</a:t>
            </a:r>
            <a:r>
              <a:rPr lang="en-US" altLang="ja-JP" sz="1400" kern="100" dirty="0" smtClean="0">
                <a:latin typeface="メイリオ" panose="020B0604030504040204" pitchFamily="50" charset="-128"/>
                <a:ea typeface="メイリオ" panose="020B0604030504040204" pitchFamily="50" charset="-128"/>
                <a:cs typeface="Times New Roman" panose="02020603050405020304" pitchFamily="18" charset="0"/>
              </a:rPr>
              <a:t>14F</a:t>
            </a:r>
            <a:r>
              <a:rPr lang="ja-JP" altLang="en-US" sz="1400" kern="100" dirty="0" smtClean="0">
                <a:latin typeface="メイリオ" panose="020B0604030504040204" pitchFamily="50" charset="-128"/>
                <a:ea typeface="メイリオ" panose="020B0604030504040204" pitchFamily="50" charset="-128"/>
                <a:cs typeface="Times New Roman" panose="02020603050405020304" pitchFamily="18" charset="0"/>
              </a:rPr>
              <a:t>会議室（神戸貿易協会内）</a:t>
            </a:r>
            <a:endParaRPr lang="en-US" altLang="ja-JP" sz="1400" kern="100" dirty="0" smtClean="0">
              <a:latin typeface="メイリオ" panose="020B0604030504040204" pitchFamily="50" charset="-128"/>
              <a:ea typeface="メイリオ" panose="020B0604030504040204" pitchFamily="50" charset="-128"/>
              <a:cs typeface="Times New Roman" panose="02020603050405020304" pitchFamily="18" charset="0"/>
            </a:endParaRPr>
          </a:p>
          <a:p>
            <a:pPr algn="just">
              <a:spcAft>
                <a:spcPts val="0"/>
              </a:spcAft>
            </a:pPr>
            <a:r>
              <a:rPr lang="ja-JP" altLang="en-US" sz="1400" kern="100" dirty="0">
                <a:latin typeface="メイリオ" panose="020B0604030504040204" pitchFamily="50" charset="-128"/>
                <a:ea typeface="メイリオ" panose="020B0604030504040204" pitchFamily="50" charset="-128"/>
                <a:cs typeface="Times New Roman" panose="02020603050405020304" pitchFamily="18" charset="0"/>
              </a:rPr>
              <a:t>　</a:t>
            </a:r>
            <a:r>
              <a:rPr lang="ja-JP" altLang="en-US" sz="1400" kern="100" dirty="0" smtClean="0">
                <a:latin typeface="メイリオ" panose="020B0604030504040204" pitchFamily="50" charset="-128"/>
                <a:ea typeface="メイリオ" panose="020B0604030504040204" pitchFamily="50" charset="-128"/>
                <a:cs typeface="Times New Roman" panose="02020603050405020304" pitchFamily="18" charset="0"/>
              </a:rPr>
              <a:t>　　　　　</a:t>
            </a:r>
            <a:r>
              <a:rPr lang="en-US" altLang="ja-JP" sz="1200" kern="100" dirty="0" smtClean="0">
                <a:latin typeface="メイリオ" panose="020B0604030504040204" pitchFamily="50" charset="-128"/>
                <a:ea typeface="メイリオ" panose="020B0604030504040204" pitchFamily="50" charset="-128"/>
                <a:cs typeface="Times New Roman" panose="02020603050405020304" pitchFamily="18" charset="0"/>
              </a:rPr>
              <a:t>【</a:t>
            </a:r>
            <a:r>
              <a:rPr lang="ja-JP" altLang="en-US" sz="1200" dirty="0">
                <a:latin typeface="メイリオ" panose="020B0604030504040204" pitchFamily="50" charset="-128"/>
                <a:ea typeface="メイリオ" panose="020B0604030504040204" pitchFamily="50" charset="-128"/>
              </a:rPr>
              <a:t>神戸市中央区浜辺通</a:t>
            </a:r>
            <a:r>
              <a:rPr lang="en-US" altLang="ja-JP" sz="1200" dirty="0" smtClean="0">
                <a:latin typeface="メイリオ" panose="020B0604030504040204" pitchFamily="50" charset="-128"/>
                <a:ea typeface="メイリオ" panose="020B0604030504040204" pitchFamily="50" charset="-128"/>
              </a:rPr>
              <a:t>5-1-14</a:t>
            </a:r>
            <a:r>
              <a:rPr lang="en-US" altLang="ja-JP" sz="1200" kern="100" dirty="0" smtClean="0">
                <a:latin typeface="メイリオ" panose="020B0604030504040204" pitchFamily="50" charset="-128"/>
                <a:ea typeface="メイリオ" panose="020B0604030504040204" pitchFamily="50" charset="-128"/>
                <a:cs typeface="Times New Roman" panose="02020603050405020304" pitchFamily="18" charset="0"/>
              </a:rPr>
              <a:t>】</a:t>
            </a:r>
            <a:endParaRPr lang="en-US" altLang="ja-JP" sz="1400" kern="100" dirty="0" smtClean="0">
              <a:latin typeface="メイリオ" panose="020B0604030504040204" pitchFamily="50" charset="-128"/>
              <a:ea typeface="メイリオ" panose="020B0604030504040204" pitchFamily="50" charset="-128"/>
              <a:cs typeface="Times New Roman" panose="02020603050405020304" pitchFamily="18" charset="0"/>
            </a:endParaRPr>
          </a:p>
          <a:p>
            <a:pPr algn="just">
              <a:lnSpc>
                <a:spcPts val="1000"/>
              </a:lnSpc>
              <a:spcAft>
                <a:spcPts val="0"/>
              </a:spcAft>
            </a:pPr>
            <a:r>
              <a:rPr lang="ja-JP" altLang="en-US" sz="1400" kern="100" dirty="0" smtClean="0">
                <a:latin typeface="メイリオ" panose="020B0604030504040204" pitchFamily="50" charset="-128"/>
                <a:ea typeface="メイリオ" panose="020B0604030504040204" pitchFamily="50" charset="-128"/>
                <a:cs typeface="Times New Roman" panose="02020603050405020304" pitchFamily="18" charset="0"/>
              </a:rPr>
              <a:t>　</a:t>
            </a:r>
            <a:endParaRPr lang="en-US" altLang="ja-JP" sz="1400" kern="100" dirty="0" smtClean="0">
              <a:latin typeface="メイリオ" panose="020B0604030504040204" pitchFamily="50" charset="-128"/>
              <a:ea typeface="メイリオ" panose="020B0604030504040204" pitchFamily="50" charset="-128"/>
              <a:cs typeface="Times New Roman" panose="02020603050405020304" pitchFamily="18" charset="0"/>
            </a:endParaRPr>
          </a:p>
          <a:p>
            <a:pPr algn="just">
              <a:spcAft>
                <a:spcPts val="0"/>
              </a:spcAft>
            </a:pPr>
            <a:r>
              <a:rPr lang="ja-JP" altLang="en-US" sz="1400" kern="100" dirty="0">
                <a:latin typeface="メイリオ" panose="020B0604030504040204" pitchFamily="50" charset="-128"/>
                <a:ea typeface="メイリオ" panose="020B0604030504040204" pitchFamily="50" charset="-128"/>
                <a:cs typeface="Times New Roman" panose="02020603050405020304" pitchFamily="18" charset="0"/>
              </a:rPr>
              <a:t>　</a:t>
            </a:r>
            <a:r>
              <a:rPr lang="ja-JP" altLang="ja-JP" sz="1400" kern="100" dirty="0" smtClean="0">
                <a:latin typeface="メイリオ" panose="020B0604030504040204" pitchFamily="50" charset="-128"/>
                <a:ea typeface="メイリオ" panose="020B0604030504040204" pitchFamily="50" charset="-128"/>
                <a:cs typeface="Times New Roman" panose="02020603050405020304" pitchFamily="18" charset="0"/>
              </a:rPr>
              <a:t>定</a:t>
            </a:r>
            <a:r>
              <a:rPr lang="ja-JP" altLang="en-US" sz="1400" kern="100" dirty="0" smtClean="0">
                <a:latin typeface="メイリオ" panose="020B0604030504040204" pitchFamily="50" charset="-128"/>
                <a:ea typeface="メイリオ" panose="020B0604030504040204" pitchFamily="50" charset="-128"/>
                <a:cs typeface="Times New Roman" panose="02020603050405020304" pitchFamily="18" charset="0"/>
              </a:rPr>
              <a:t>　　</a:t>
            </a:r>
            <a:r>
              <a:rPr lang="ja-JP" altLang="ja-JP" sz="1400" kern="100" dirty="0" smtClean="0">
                <a:latin typeface="メイリオ" panose="020B0604030504040204" pitchFamily="50" charset="-128"/>
                <a:ea typeface="メイリオ" panose="020B0604030504040204" pitchFamily="50" charset="-128"/>
                <a:cs typeface="Times New Roman" panose="02020603050405020304" pitchFamily="18" charset="0"/>
              </a:rPr>
              <a:t>員</a:t>
            </a:r>
            <a:r>
              <a:rPr lang="ja-JP" altLang="en-US" sz="1400" kern="100" dirty="0" smtClean="0">
                <a:latin typeface="メイリオ" panose="020B0604030504040204" pitchFamily="50" charset="-128"/>
                <a:ea typeface="メイリオ" panose="020B0604030504040204" pitchFamily="50" charset="-128"/>
                <a:cs typeface="Times New Roman" panose="02020603050405020304" pitchFamily="18" charset="0"/>
              </a:rPr>
              <a:t>　</a:t>
            </a:r>
            <a:r>
              <a:rPr lang="en-US" altLang="ja-JP" sz="1400" kern="100" dirty="0" smtClean="0">
                <a:latin typeface="メイリオ" panose="020B0604030504040204" pitchFamily="50" charset="-128"/>
                <a:ea typeface="メイリオ" panose="020B0604030504040204" pitchFamily="50" charset="-128"/>
                <a:cs typeface="Times New Roman" panose="02020603050405020304" pitchFamily="18" charset="0"/>
              </a:rPr>
              <a:t>30</a:t>
            </a:r>
            <a:r>
              <a:rPr lang="ja-JP" altLang="ja-JP" sz="1400" kern="100" dirty="0" smtClean="0">
                <a:latin typeface="メイリオ" panose="020B0604030504040204" pitchFamily="50" charset="-128"/>
                <a:ea typeface="メイリオ" panose="020B0604030504040204" pitchFamily="50" charset="-128"/>
                <a:cs typeface="Times New Roman" panose="02020603050405020304" pitchFamily="18" charset="0"/>
              </a:rPr>
              <a:t>名</a:t>
            </a:r>
            <a:endParaRPr lang="en-US" altLang="ja-JP" sz="1400" kern="100" dirty="0" smtClean="0">
              <a:effectLst/>
              <a:latin typeface="メイリオ" panose="020B0604030504040204" pitchFamily="50" charset="-128"/>
              <a:ea typeface="メイリオ" panose="020B0604030504040204" pitchFamily="50" charset="-128"/>
              <a:cs typeface="Times New Roman" panose="02020603050405020304" pitchFamily="18" charset="0"/>
            </a:endParaRPr>
          </a:p>
          <a:p>
            <a:pPr algn="just">
              <a:lnSpc>
                <a:spcPts val="1000"/>
              </a:lnSpc>
              <a:spcAft>
                <a:spcPts val="0"/>
              </a:spcAft>
            </a:pPr>
            <a:r>
              <a:rPr lang="ja-JP" altLang="en-US" sz="1400" kern="100" dirty="0">
                <a:effectLst/>
                <a:latin typeface="メイリオ" panose="020B0604030504040204" pitchFamily="50" charset="-128"/>
                <a:ea typeface="メイリオ" panose="020B0604030504040204" pitchFamily="50" charset="-128"/>
                <a:cs typeface="Times New Roman" panose="02020603050405020304" pitchFamily="18" charset="0"/>
              </a:rPr>
              <a:t>　</a:t>
            </a:r>
            <a:endParaRPr lang="en-US" altLang="ja-JP" sz="1400" kern="100" dirty="0" smtClean="0">
              <a:effectLst/>
              <a:latin typeface="メイリオ" panose="020B0604030504040204" pitchFamily="50" charset="-128"/>
              <a:ea typeface="メイリオ" panose="020B0604030504040204" pitchFamily="50" charset="-128"/>
              <a:cs typeface="Times New Roman" panose="02020603050405020304" pitchFamily="18" charset="0"/>
            </a:endParaRPr>
          </a:p>
          <a:p>
            <a:pPr algn="just">
              <a:lnSpc>
                <a:spcPts val="1000"/>
              </a:lnSpc>
              <a:spcAft>
                <a:spcPts val="0"/>
              </a:spcAft>
            </a:pPr>
            <a:endParaRPr lang="en-US" altLang="ja-JP" sz="1400" kern="100" dirty="0">
              <a:latin typeface="メイリオ" panose="020B0604030504040204" pitchFamily="50" charset="-128"/>
              <a:ea typeface="メイリオ" panose="020B0604030504040204" pitchFamily="50" charset="-128"/>
              <a:cs typeface="Times New Roman" panose="02020603050405020304" pitchFamily="18" charset="0"/>
            </a:endParaRPr>
          </a:p>
          <a:p>
            <a:pPr algn="just">
              <a:lnSpc>
                <a:spcPts val="1000"/>
              </a:lnSpc>
              <a:spcAft>
                <a:spcPts val="0"/>
              </a:spcAft>
            </a:pPr>
            <a:r>
              <a:rPr lang="ja-JP" altLang="en-US" sz="1400" kern="100" dirty="0" smtClean="0">
                <a:effectLst/>
                <a:latin typeface="メイリオ" panose="020B0604030504040204" pitchFamily="50" charset="-128"/>
                <a:ea typeface="メイリオ" panose="020B0604030504040204" pitchFamily="50" charset="-128"/>
                <a:cs typeface="Times New Roman" panose="02020603050405020304" pitchFamily="18" charset="0"/>
              </a:rPr>
              <a:t>　申込方法　裏面をご確認ください</a:t>
            </a:r>
            <a:endParaRPr lang="ja-JP" altLang="ja-JP" sz="1400" kern="100" dirty="0">
              <a:effectLst/>
              <a:latin typeface="メイリオ" panose="020B0604030504040204" pitchFamily="50" charset="-128"/>
              <a:ea typeface="メイリオ" panose="020B0604030504040204" pitchFamily="50" charset="-128"/>
              <a:cs typeface="Times New Roman" panose="02020603050405020304" pitchFamily="18" charset="0"/>
            </a:endParaRPr>
          </a:p>
        </p:txBody>
      </p:sp>
      <p:sp>
        <p:nvSpPr>
          <p:cNvPr id="31" name="正方形/長方形 30"/>
          <p:cNvSpPr/>
          <p:nvPr/>
        </p:nvSpPr>
        <p:spPr>
          <a:xfrm>
            <a:off x="191303" y="9085271"/>
            <a:ext cx="6846343" cy="784830"/>
          </a:xfrm>
          <a:prstGeom prst="rect">
            <a:avLst/>
          </a:prstGeom>
        </p:spPr>
        <p:txBody>
          <a:bodyPr wrap="square">
            <a:spAutoFit/>
          </a:bodyPr>
          <a:lstStyle/>
          <a:p>
            <a:pPr marL="400050" indent="-400050" algn="just">
              <a:lnSpc>
                <a:spcPts val="1800"/>
              </a:lnSpc>
              <a:spcAft>
                <a:spcPts val="0"/>
              </a:spcAft>
            </a:pPr>
            <a:r>
              <a:rPr lang="ja-JP" altLang="ja-JP" sz="1200" kern="100" dirty="0" smtClean="0">
                <a:latin typeface="メイリオ" panose="020B0604030504040204" pitchFamily="50" charset="-128"/>
                <a:ea typeface="メイリオ" panose="020B0604030504040204" pitchFamily="50" charset="-128"/>
                <a:cs typeface="Times New Roman" panose="02020603050405020304" pitchFamily="18" charset="0"/>
              </a:rPr>
              <a:t>主催</a:t>
            </a:r>
            <a:r>
              <a:rPr lang="ja-JP" altLang="en-US" sz="1200" kern="100" dirty="0" smtClean="0">
                <a:latin typeface="メイリオ" panose="020B0604030504040204" pitchFamily="50" charset="-128"/>
                <a:ea typeface="メイリオ" panose="020B0604030504040204" pitchFamily="50" charset="-128"/>
                <a:cs typeface="Times New Roman" panose="02020603050405020304" pitchFamily="18" charset="0"/>
              </a:rPr>
              <a:t>　ひょうご・神戸国際ビジネススクエア</a:t>
            </a:r>
            <a:endParaRPr lang="en-US" altLang="ja-JP" sz="1200" kern="100" dirty="0" smtClean="0">
              <a:latin typeface="メイリオ" panose="020B0604030504040204" pitchFamily="50" charset="-128"/>
              <a:ea typeface="メイリオ" panose="020B0604030504040204" pitchFamily="50" charset="-128"/>
              <a:cs typeface="Times New Roman" panose="02020603050405020304" pitchFamily="18" charset="0"/>
            </a:endParaRPr>
          </a:p>
          <a:p>
            <a:pPr marL="400050" indent="-400050" algn="just">
              <a:lnSpc>
                <a:spcPts val="1800"/>
              </a:lnSpc>
              <a:spcAft>
                <a:spcPts val="0"/>
              </a:spcAft>
            </a:pPr>
            <a:r>
              <a:rPr lang="ja-JP" altLang="en-US" sz="1200" kern="100" dirty="0" smtClean="0">
                <a:latin typeface="メイリオ" panose="020B0604030504040204" pitchFamily="50" charset="-128"/>
                <a:ea typeface="メイリオ" panose="020B0604030504040204" pitchFamily="50" charset="-128"/>
                <a:cs typeface="Times New Roman" panose="02020603050405020304" pitchFamily="18" charset="0"/>
              </a:rPr>
              <a:t>　　 　</a:t>
            </a:r>
            <a:r>
              <a:rPr lang="en-US" altLang="ja-JP" sz="1200" kern="100" dirty="0" smtClean="0">
                <a:latin typeface="メイリオ" panose="020B0604030504040204" pitchFamily="50" charset="-128"/>
                <a:ea typeface="メイリオ" panose="020B0604030504040204" pitchFamily="50" charset="-128"/>
                <a:cs typeface="Times New Roman" panose="02020603050405020304" pitchFamily="18" charset="0"/>
              </a:rPr>
              <a:t>【</a:t>
            </a:r>
            <a:r>
              <a:rPr lang="ja-JP" altLang="en-US" sz="1200" kern="100" dirty="0" smtClean="0">
                <a:latin typeface="メイリオ" panose="020B0604030504040204" pitchFamily="50" charset="-128"/>
                <a:ea typeface="メイリオ" panose="020B0604030504040204" pitchFamily="50" charset="-128"/>
                <a:cs typeface="Times New Roman" panose="02020603050405020304" pitchFamily="18" charset="0"/>
              </a:rPr>
              <a:t>神戸市海外ビジネスセンター</a:t>
            </a:r>
            <a:r>
              <a:rPr lang="ja-JP" altLang="en-US" sz="1200" kern="100" dirty="0">
                <a:latin typeface="メイリオ" panose="020B0604030504040204" pitchFamily="50" charset="-128"/>
                <a:ea typeface="メイリオ" panose="020B0604030504040204" pitchFamily="50" charset="-128"/>
                <a:cs typeface="Times New Roman" panose="02020603050405020304" pitchFamily="18" charset="0"/>
              </a:rPr>
              <a:t>、ひょうご海外</a:t>
            </a:r>
            <a:r>
              <a:rPr lang="ja-JP" altLang="en-US" sz="1200" kern="100" dirty="0" smtClean="0">
                <a:latin typeface="メイリオ" panose="020B0604030504040204" pitchFamily="50" charset="-128"/>
                <a:ea typeface="メイリオ" panose="020B0604030504040204" pitchFamily="50" charset="-128"/>
                <a:cs typeface="Times New Roman" panose="02020603050405020304" pitchFamily="18" charset="0"/>
              </a:rPr>
              <a:t>ビジネスセンター、ジェトロ神戸</a:t>
            </a:r>
            <a:r>
              <a:rPr lang="en-US" altLang="ja-JP" sz="1200" kern="100" dirty="0" smtClean="0">
                <a:latin typeface="メイリオ" panose="020B0604030504040204" pitchFamily="50" charset="-128"/>
                <a:ea typeface="メイリオ" panose="020B0604030504040204" pitchFamily="50" charset="-128"/>
                <a:cs typeface="Times New Roman" panose="02020603050405020304" pitchFamily="18" charset="0"/>
              </a:rPr>
              <a:t>】</a:t>
            </a:r>
          </a:p>
          <a:p>
            <a:pPr marL="400050" indent="-400050" algn="just">
              <a:lnSpc>
                <a:spcPts val="1800"/>
              </a:lnSpc>
              <a:spcAft>
                <a:spcPts val="0"/>
              </a:spcAft>
            </a:pPr>
            <a:r>
              <a:rPr lang="ja-JP" altLang="en-US" sz="1200" kern="100" dirty="0">
                <a:latin typeface="メイリオ" panose="020B0604030504040204" pitchFamily="50" charset="-128"/>
                <a:ea typeface="メイリオ" panose="020B0604030504040204" pitchFamily="50" charset="-128"/>
                <a:cs typeface="Times New Roman" panose="02020603050405020304" pitchFamily="18" charset="0"/>
              </a:rPr>
              <a:t>　</a:t>
            </a:r>
            <a:r>
              <a:rPr lang="ja-JP" altLang="en-US" sz="1200" kern="100" dirty="0" smtClean="0">
                <a:latin typeface="メイリオ" panose="020B0604030504040204" pitchFamily="50" charset="-128"/>
                <a:ea typeface="メイリオ" panose="020B0604030504040204" pitchFamily="50" charset="-128"/>
                <a:cs typeface="Times New Roman" panose="02020603050405020304" pitchFamily="18" charset="0"/>
              </a:rPr>
              <a:t>　　弁護士法人東町法律事務所</a:t>
            </a:r>
            <a:endParaRPr lang="ja-JP" altLang="ja-JP" sz="1200" kern="100" dirty="0">
              <a:latin typeface="メイリオ" panose="020B0604030504040204" pitchFamily="50" charset="-128"/>
              <a:ea typeface="メイリオ" panose="020B0604030504040204" pitchFamily="50" charset="-128"/>
              <a:cs typeface="Times New Roman" panose="02020603050405020304" pitchFamily="18" charset="0"/>
            </a:endParaRPr>
          </a:p>
        </p:txBody>
      </p:sp>
      <p:pic>
        <p:nvPicPr>
          <p:cNvPr id="2" name="図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33527" y="7727095"/>
            <a:ext cx="932769" cy="1121761"/>
          </a:xfrm>
          <a:prstGeom prst="rect">
            <a:avLst/>
          </a:prstGeom>
        </p:spPr>
      </p:pic>
      <p:pic>
        <p:nvPicPr>
          <p:cNvPr id="3" name="図 2"/>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501488" y="7725977"/>
            <a:ext cx="958678" cy="1082628"/>
          </a:xfrm>
          <a:prstGeom prst="rect">
            <a:avLst/>
          </a:prstGeom>
        </p:spPr>
      </p:pic>
      <p:pic>
        <p:nvPicPr>
          <p:cNvPr id="4" name="図 3"/>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3595338" y="5629426"/>
            <a:ext cx="841248" cy="1078992"/>
          </a:xfrm>
          <a:prstGeom prst="rect">
            <a:avLst/>
          </a:prstGeom>
        </p:spPr>
      </p:pic>
      <p:pic>
        <p:nvPicPr>
          <p:cNvPr id="7" name="図 6"/>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251855" y="5638653"/>
            <a:ext cx="896112" cy="1109472"/>
          </a:xfrm>
          <a:prstGeom prst="rect">
            <a:avLst/>
          </a:prstGeom>
        </p:spPr>
      </p:pic>
    </p:spTree>
    <p:extLst>
      <p:ext uri="{BB962C8B-B14F-4D97-AF65-F5344CB8AC3E}">
        <p14:creationId xmlns:p14="http://schemas.microsoft.com/office/powerpoint/2010/main" val="370760765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テキスト ボックス 14"/>
          <p:cNvSpPr txBox="1"/>
          <p:nvPr/>
        </p:nvSpPr>
        <p:spPr>
          <a:xfrm>
            <a:off x="89991" y="6672565"/>
            <a:ext cx="3739744" cy="1154162"/>
          </a:xfrm>
          <a:prstGeom prst="rect">
            <a:avLst/>
          </a:prstGeom>
          <a:noFill/>
        </p:spPr>
        <p:txBody>
          <a:bodyPr wrap="square" rtlCol="0">
            <a:spAutoFit/>
          </a:bodyPr>
          <a:lstStyle/>
          <a:p>
            <a:r>
              <a:rPr kumimoji="1" lang="ja-JP" altLang="en-US" sz="1200" dirty="0">
                <a:latin typeface="メイリオ" panose="020B0604030504040204" pitchFamily="50" charset="-128"/>
                <a:ea typeface="メイリオ" panose="020B0604030504040204" pitchFamily="50" charset="-128"/>
              </a:rPr>
              <a:t>■会場のご案内</a:t>
            </a:r>
            <a:endParaRPr kumimoji="1" lang="en-US" altLang="ja-JP" sz="1200" dirty="0">
              <a:latin typeface="メイリオ" panose="020B0604030504040204" pitchFamily="50" charset="-128"/>
              <a:ea typeface="メイリオ" panose="020B0604030504040204" pitchFamily="50" charset="-128"/>
            </a:endParaRPr>
          </a:p>
          <a:p>
            <a:r>
              <a:rPr lang="ja-JP" altLang="en-US" sz="1200" dirty="0">
                <a:latin typeface="メイリオ" panose="020B0604030504040204" pitchFamily="50" charset="-128"/>
                <a:ea typeface="メイリオ" panose="020B0604030504040204" pitchFamily="50" charset="-128"/>
              </a:rPr>
              <a:t>　　神戸商工貿易センタービル　１４Ｆ会議室　　　</a:t>
            </a:r>
            <a:endParaRPr lang="en-US" altLang="ja-JP" sz="1200" dirty="0">
              <a:latin typeface="メイリオ" panose="020B0604030504040204" pitchFamily="50" charset="-128"/>
              <a:ea typeface="メイリオ" panose="020B0604030504040204" pitchFamily="50" charset="-128"/>
            </a:endParaRPr>
          </a:p>
          <a:p>
            <a:r>
              <a:rPr lang="ja-JP" altLang="en-US" sz="1200" dirty="0">
                <a:latin typeface="メイリオ" panose="020B0604030504040204" pitchFamily="50" charset="-128"/>
                <a:ea typeface="メイリオ" panose="020B0604030504040204" pitchFamily="50" charset="-128"/>
              </a:rPr>
              <a:t>　　（神戸貿易協会内）</a:t>
            </a:r>
          </a:p>
          <a:p>
            <a:r>
              <a:rPr lang="ja-JP" altLang="en-US" sz="1200" dirty="0">
                <a:latin typeface="メイリオ" panose="020B0604030504040204" pitchFamily="50" charset="-128"/>
                <a:ea typeface="メイリオ" panose="020B0604030504040204" pitchFamily="50" charset="-128"/>
              </a:rPr>
              <a:t>　　神戸市中央区浜辺通</a:t>
            </a:r>
            <a:r>
              <a:rPr lang="en-US" altLang="ja-JP" sz="1200" dirty="0">
                <a:latin typeface="メイリオ" panose="020B0604030504040204" pitchFamily="50" charset="-128"/>
                <a:ea typeface="メイリオ" panose="020B0604030504040204" pitchFamily="50" charset="-128"/>
              </a:rPr>
              <a:t>5-1-14</a:t>
            </a:r>
          </a:p>
          <a:p>
            <a:r>
              <a:rPr lang="ja-JP" altLang="en-US" sz="1050" dirty="0">
                <a:latin typeface="メイリオ" panose="020B0604030504040204" pitchFamily="50" charset="-128"/>
                <a:ea typeface="メイリオ" panose="020B0604030504040204" pitchFamily="50" charset="-128"/>
              </a:rPr>
              <a:t>　　 　ポートライナー線「貿易センター駅」より徒歩２分</a:t>
            </a:r>
            <a:endParaRPr lang="en-US" altLang="ja-JP" sz="1050" dirty="0">
              <a:latin typeface="メイリオ" panose="020B0604030504040204" pitchFamily="50" charset="-128"/>
              <a:ea typeface="メイリオ" panose="020B0604030504040204" pitchFamily="50" charset="-128"/>
            </a:endParaRPr>
          </a:p>
          <a:p>
            <a:r>
              <a:rPr lang="ja-JP" altLang="en-US" sz="1050" dirty="0">
                <a:latin typeface="メイリオ" panose="020B0604030504040204" pitchFamily="50" charset="-128"/>
                <a:ea typeface="メイリオ" panose="020B0604030504040204" pitchFamily="50" charset="-128"/>
              </a:rPr>
              <a:t>　　　 ＪＲ「三ノ宮駅」より徒歩１２分</a:t>
            </a:r>
            <a:endParaRPr lang="en-US" altLang="ja-JP" sz="1050" dirty="0">
              <a:latin typeface="メイリオ" panose="020B0604030504040204" pitchFamily="50" charset="-128"/>
              <a:ea typeface="メイリオ" panose="020B0604030504040204" pitchFamily="50" charset="-128"/>
            </a:endParaRPr>
          </a:p>
        </p:txBody>
      </p:sp>
      <p:pic>
        <p:nvPicPr>
          <p:cNvPr id="20" name="図 19"/>
          <p:cNvPicPr>
            <a:picLocks noChangeAspect="1"/>
          </p:cNvPicPr>
          <p:nvPr/>
        </p:nvPicPr>
        <p:blipFill>
          <a:blip r:embed="rId2"/>
          <a:stretch>
            <a:fillRect/>
          </a:stretch>
        </p:blipFill>
        <p:spPr>
          <a:xfrm>
            <a:off x="3880173" y="6657249"/>
            <a:ext cx="3005721" cy="3092003"/>
          </a:xfrm>
          <a:prstGeom prst="rect">
            <a:avLst/>
          </a:prstGeom>
        </p:spPr>
      </p:pic>
      <p:sp>
        <p:nvSpPr>
          <p:cNvPr id="19" name="Rectangle 4"/>
          <p:cNvSpPr>
            <a:spLocks noChangeArrowheads="1"/>
          </p:cNvSpPr>
          <p:nvPr/>
        </p:nvSpPr>
        <p:spPr bwMode="auto">
          <a:xfrm>
            <a:off x="89991" y="16062"/>
            <a:ext cx="6858000" cy="22030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02" tIns="45703" rIns="91402" bIns="190362" anchor="ctr">
            <a:spAutoFit/>
          </a:bodyPr>
          <a:lstStyle>
            <a:lvl1pPr>
              <a:spcBef>
                <a:spcPct val="20000"/>
              </a:spcBef>
              <a:buChar char="•"/>
              <a:tabLst>
                <a:tab pos="2754313" algn="l"/>
              </a:tabLst>
              <a:defRPr kumimoji="1" sz="3200">
                <a:solidFill>
                  <a:schemeClr val="tx1"/>
                </a:solidFill>
                <a:latin typeface="Times New Roman" pitchFamily="18" charset="0"/>
                <a:ea typeface="ＭＳ Ｐゴシック" pitchFamily="50" charset="-128"/>
              </a:defRPr>
            </a:lvl1pPr>
            <a:lvl2pPr marL="742950" indent="-285750">
              <a:spcBef>
                <a:spcPct val="20000"/>
              </a:spcBef>
              <a:buChar char="–"/>
              <a:tabLst>
                <a:tab pos="2754313" algn="l"/>
              </a:tabLst>
              <a:defRPr kumimoji="1" sz="2800">
                <a:solidFill>
                  <a:schemeClr val="tx1"/>
                </a:solidFill>
                <a:latin typeface="Times New Roman" pitchFamily="18" charset="0"/>
                <a:ea typeface="ＭＳ Ｐゴシック" pitchFamily="50" charset="-128"/>
              </a:defRPr>
            </a:lvl2pPr>
            <a:lvl3pPr marL="1143000" indent="-228600">
              <a:spcBef>
                <a:spcPct val="20000"/>
              </a:spcBef>
              <a:buChar char="•"/>
              <a:tabLst>
                <a:tab pos="2754313" algn="l"/>
              </a:tabLst>
              <a:defRPr kumimoji="1" sz="2400">
                <a:solidFill>
                  <a:schemeClr val="tx1"/>
                </a:solidFill>
                <a:latin typeface="Times New Roman" pitchFamily="18" charset="0"/>
                <a:ea typeface="ＭＳ Ｐゴシック" pitchFamily="50" charset="-128"/>
              </a:defRPr>
            </a:lvl3pPr>
            <a:lvl4pPr marL="1600200" indent="-228600">
              <a:spcBef>
                <a:spcPct val="20000"/>
              </a:spcBef>
              <a:buChar char="–"/>
              <a:tabLst>
                <a:tab pos="2754313" algn="l"/>
              </a:tabLst>
              <a:defRPr kumimoji="1" sz="2000">
                <a:solidFill>
                  <a:schemeClr val="tx1"/>
                </a:solidFill>
                <a:latin typeface="Times New Roman" pitchFamily="18" charset="0"/>
                <a:ea typeface="ＭＳ Ｐゴシック" pitchFamily="50" charset="-128"/>
              </a:defRPr>
            </a:lvl4pPr>
            <a:lvl5pPr marL="2057400" indent="-228600">
              <a:spcBef>
                <a:spcPct val="20000"/>
              </a:spcBef>
              <a:buChar char="»"/>
              <a:tabLst>
                <a:tab pos="2754313" algn="l"/>
              </a:tabLst>
              <a:defRPr kumimoji="1" sz="2000">
                <a:solidFill>
                  <a:schemeClr val="tx1"/>
                </a:solidFill>
                <a:latin typeface="Times New Roman" pitchFamily="18" charset="0"/>
                <a:ea typeface="ＭＳ Ｐゴシック" pitchFamily="50" charset="-128"/>
              </a:defRPr>
            </a:lvl5pPr>
            <a:lvl6pPr marL="2514600" indent="-228600" eaLnBrk="0" fontAlgn="base" hangingPunct="0">
              <a:spcBef>
                <a:spcPct val="20000"/>
              </a:spcBef>
              <a:spcAft>
                <a:spcPct val="0"/>
              </a:spcAft>
              <a:buChar char="»"/>
              <a:tabLst>
                <a:tab pos="2754313" algn="l"/>
              </a:tabLst>
              <a:defRPr kumimoji="1" sz="2000">
                <a:solidFill>
                  <a:schemeClr val="tx1"/>
                </a:solidFill>
                <a:latin typeface="Times New Roman" pitchFamily="18" charset="0"/>
                <a:ea typeface="ＭＳ Ｐゴシック" pitchFamily="50" charset="-128"/>
              </a:defRPr>
            </a:lvl6pPr>
            <a:lvl7pPr marL="2971800" indent="-228600" eaLnBrk="0" fontAlgn="base" hangingPunct="0">
              <a:spcBef>
                <a:spcPct val="20000"/>
              </a:spcBef>
              <a:spcAft>
                <a:spcPct val="0"/>
              </a:spcAft>
              <a:buChar char="»"/>
              <a:tabLst>
                <a:tab pos="2754313" algn="l"/>
              </a:tabLst>
              <a:defRPr kumimoji="1" sz="2000">
                <a:solidFill>
                  <a:schemeClr val="tx1"/>
                </a:solidFill>
                <a:latin typeface="Times New Roman" pitchFamily="18" charset="0"/>
                <a:ea typeface="ＭＳ Ｐゴシック" pitchFamily="50" charset="-128"/>
              </a:defRPr>
            </a:lvl7pPr>
            <a:lvl8pPr marL="3429000" indent="-228600" eaLnBrk="0" fontAlgn="base" hangingPunct="0">
              <a:spcBef>
                <a:spcPct val="20000"/>
              </a:spcBef>
              <a:spcAft>
                <a:spcPct val="0"/>
              </a:spcAft>
              <a:buChar char="»"/>
              <a:tabLst>
                <a:tab pos="2754313" algn="l"/>
              </a:tabLst>
              <a:defRPr kumimoji="1" sz="2000">
                <a:solidFill>
                  <a:schemeClr val="tx1"/>
                </a:solidFill>
                <a:latin typeface="Times New Roman" pitchFamily="18" charset="0"/>
                <a:ea typeface="ＭＳ Ｐゴシック" pitchFamily="50" charset="-128"/>
              </a:defRPr>
            </a:lvl8pPr>
            <a:lvl9pPr marL="3886200" indent="-228600" eaLnBrk="0" fontAlgn="base" hangingPunct="0">
              <a:spcBef>
                <a:spcPct val="20000"/>
              </a:spcBef>
              <a:spcAft>
                <a:spcPct val="0"/>
              </a:spcAft>
              <a:buChar char="»"/>
              <a:tabLst>
                <a:tab pos="2754313" algn="l"/>
              </a:tabLst>
              <a:defRPr kumimoji="1" sz="2000">
                <a:solidFill>
                  <a:schemeClr val="tx1"/>
                </a:solidFill>
                <a:latin typeface="Times New Roman" pitchFamily="18" charset="0"/>
                <a:ea typeface="ＭＳ Ｐゴシック" pitchFamily="50" charset="-128"/>
              </a:defRPr>
            </a:lvl9pPr>
          </a:lstStyle>
          <a:p>
            <a:pPr algn="ctr">
              <a:spcBef>
                <a:spcPct val="0"/>
              </a:spcBef>
              <a:buNone/>
            </a:pPr>
            <a:r>
              <a:rPr lang="ja-JP" altLang="en-US" sz="1600" b="1" i="1" u="sng" dirty="0" smtClean="0">
                <a:latin typeface="メイリオ" panose="020B0604030504040204" pitchFamily="50" charset="-128"/>
                <a:ea typeface="メイリオ" panose="020B0604030504040204" pitchFamily="50" charset="-128"/>
              </a:rPr>
              <a:t>お申し込みは</a:t>
            </a:r>
            <a:r>
              <a:rPr lang="ja-JP" altLang="en-US" sz="1600" b="1" i="1" u="sng" dirty="0" smtClean="0">
                <a:solidFill>
                  <a:srgbClr val="000000"/>
                </a:solidFill>
                <a:latin typeface="メイリオ" panose="020B0604030504040204" pitchFamily="50" charset="-128"/>
                <a:ea typeface="メイリオ" panose="020B0604030504040204" pitchFamily="50" charset="-128"/>
                <a:cs typeface="Times New Roman" pitchFamily="18" charset="0"/>
              </a:rPr>
              <a:t>、</a:t>
            </a:r>
            <a:r>
              <a:rPr lang="en-US" altLang="ja-JP" sz="1600" b="1" i="1" u="sng" dirty="0" smtClean="0">
                <a:solidFill>
                  <a:srgbClr val="000000"/>
                </a:solidFill>
                <a:latin typeface="メイリオ" panose="020B0604030504040204" pitchFamily="50" charset="-128"/>
                <a:ea typeface="メイリオ" panose="020B0604030504040204" pitchFamily="50" charset="-128"/>
                <a:cs typeface="Times New Roman" pitchFamily="18" charset="0"/>
              </a:rPr>
              <a:t>HP</a:t>
            </a:r>
            <a:r>
              <a:rPr lang="ja-JP" altLang="en-US" sz="1600" b="1" i="1" u="sng" dirty="0" smtClean="0">
                <a:solidFill>
                  <a:srgbClr val="000000"/>
                </a:solidFill>
                <a:latin typeface="メイリオ" panose="020B0604030504040204" pitchFamily="50" charset="-128"/>
                <a:ea typeface="メイリオ" panose="020B0604030504040204" pitchFamily="50" charset="-128"/>
                <a:cs typeface="Times New Roman" pitchFamily="18" charset="0"/>
              </a:rPr>
              <a:t>・</a:t>
            </a:r>
            <a:r>
              <a:rPr lang="en-US" altLang="ja-JP" sz="1600" b="1" i="1" u="sng" dirty="0" smtClean="0">
                <a:solidFill>
                  <a:srgbClr val="000000"/>
                </a:solidFill>
                <a:latin typeface="メイリオ" panose="020B0604030504040204" pitchFamily="50" charset="-128"/>
                <a:ea typeface="メイリオ" panose="020B0604030504040204" pitchFamily="50" charset="-128"/>
                <a:cs typeface="Times New Roman" pitchFamily="18" charset="0"/>
              </a:rPr>
              <a:t>E</a:t>
            </a:r>
            <a:r>
              <a:rPr lang="ja-JP" altLang="en-US" sz="1600" b="1" i="1" u="sng" dirty="0" smtClean="0">
                <a:solidFill>
                  <a:srgbClr val="000000"/>
                </a:solidFill>
                <a:latin typeface="メイリオ" panose="020B0604030504040204" pitchFamily="50" charset="-128"/>
                <a:ea typeface="メイリオ" panose="020B0604030504040204" pitchFamily="50" charset="-128"/>
                <a:cs typeface="Times New Roman" pitchFamily="18" charset="0"/>
              </a:rPr>
              <a:t>メール・</a:t>
            </a:r>
            <a:r>
              <a:rPr lang="en-US" altLang="ja-JP" sz="1600" b="1" i="1" u="sng" dirty="0" smtClean="0">
                <a:solidFill>
                  <a:srgbClr val="000000"/>
                </a:solidFill>
                <a:latin typeface="メイリオ" panose="020B0604030504040204" pitchFamily="50" charset="-128"/>
                <a:ea typeface="メイリオ" panose="020B0604030504040204" pitchFamily="50" charset="-128"/>
                <a:cs typeface="Times New Roman" pitchFamily="18" charset="0"/>
              </a:rPr>
              <a:t>FAX</a:t>
            </a:r>
            <a:r>
              <a:rPr lang="ja-JP" altLang="en-US" sz="1600" b="1" i="1" u="sng" dirty="0" smtClean="0">
                <a:solidFill>
                  <a:srgbClr val="000000"/>
                </a:solidFill>
                <a:latin typeface="メイリオ" panose="020B0604030504040204" pitchFamily="50" charset="-128"/>
                <a:ea typeface="メイリオ" panose="020B0604030504040204" pitchFamily="50" charset="-128"/>
                <a:cs typeface="Times New Roman" pitchFamily="18" charset="0"/>
              </a:rPr>
              <a:t>で</a:t>
            </a:r>
            <a:endParaRPr lang="en-US" altLang="ja-JP" sz="1600" b="1" i="1" u="sng" dirty="0" smtClean="0">
              <a:solidFill>
                <a:srgbClr val="000000"/>
              </a:solidFill>
              <a:latin typeface="メイリオ" panose="020B0604030504040204" pitchFamily="50" charset="-128"/>
              <a:ea typeface="メイリオ" panose="020B0604030504040204" pitchFamily="50" charset="-128"/>
              <a:cs typeface="Times New Roman" pitchFamily="18" charset="0"/>
            </a:endParaRPr>
          </a:p>
          <a:p>
            <a:pPr fontAlgn="auto">
              <a:spcBef>
                <a:spcPct val="0"/>
              </a:spcBef>
              <a:spcAft>
                <a:spcPts val="0"/>
              </a:spcAft>
              <a:buFontTx/>
              <a:buNone/>
              <a:defRPr/>
            </a:pPr>
            <a:endParaRPr lang="en-US" altLang="ja-JP" sz="1200" dirty="0" smtClean="0">
              <a:solidFill>
                <a:srgbClr val="000000"/>
              </a:solidFill>
              <a:latin typeface="メイリオ" panose="020B0604030504040204" pitchFamily="50" charset="-128"/>
              <a:ea typeface="メイリオ" panose="020B0604030504040204" pitchFamily="50" charset="-128"/>
              <a:cs typeface="Times New Roman" pitchFamily="18" charset="0"/>
            </a:endParaRPr>
          </a:p>
          <a:p>
            <a:pPr fontAlgn="auto">
              <a:lnSpc>
                <a:spcPts val="2200"/>
              </a:lnSpc>
              <a:spcBef>
                <a:spcPct val="0"/>
              </a:spcBef>
              <a:spcAft>
                <a:spcPts val="0"/>
              </a:spcAft>
              <a:buFontTx/>
              <a:buNone/>
              <a:defRPr/>
            </a:pPr>
            <a:r>
              <a:rPr lang="ja-JP" altLang="en-US" sz="1400" dirty="0" smtClean="0">
                <a:solidFill>
                  <a:srgbClr val="000000"/>
                </a:solidFill>
                <a:latin typeface="メイリオ" panose="020B0604030504040204" pitchFamily="50" charset="-128"/>
                <a:ea typeface="メイリオ" panose="020B0604030504040204" pitchFamily="50" charset="-128"/>
                <a:cs typeface="Times New Roman" pitchFamily="18" charset="0"/>
              </a:rPr>
              <a:t>★お申し込み先</a:t>
            </a:r>
            <a:endParaRPr lang="en-US" altLang="ja-JP" sz="1400" dirty="0" smtClean="0">
              <a:solidFill>
                <a:srgbClr val="000000"/>
              </a:solidFill>
              <a:latin typeface="メイリオ" panose="020B0604030504040204" pitchFamily="50" charset="-128"/>
              <a:ea typeface="メイリオ" panose="020B0604030504040204" pitchFamily="50" charset="-128"/>
              <a:cs typeface="Times New Roman" pitchFamily="18" charset="0"/>
            </a:endParaRPr>
          </a:p>
          <a:p>
            <a:pPr>
              <a:lnSpc>
                <a:spcPts val="2200"/>
              </a:lnSpc>
              <a:spcBef>
                <a:spcPct val="0"/>
              </a:spcBef>
              <a:buNone/>
              <a:defRPr/>
            </a:pPr>
            <a:r>
              <a:rPr lang="ja-JP" altLang="en-US" sz="1200" dirty="0" smtClean="0">
                <a:solidFill>
                  <a:srgbClr val="000000"/>
                </a:solidFill>
                <a:latin typeface="メイリオ" panose="020B0604030504040204" pitchFamily="50" charset="-128"/>
                <a:ea typeface="メイリオ" panose="020B0604030504040204" pitchFamily="50" charset="-128"/>
                <a:cs typeface="Times New Roman" pitchFamily="18" charset="0"/>
              </a:rPr>
              <a:t>　</a:t>
            </a:r>
            <a:r>
              <a:rPr lang="en-US" altLang="ja-JP" sz="1200" dirty="0" smtClean="0">
                <a:solidFill>
                  <a:srgbClr val="000000"/>
                </a:solidFill>
                <a:latin typeface="メイリオ" panose="020B0604030504040204" pitchFamily="50" charset="-128"/>
                <a:ea typeface="メイリオ" panose="020B0604030504040204" pitchFamily="50" charset="-128"/>
                <a:cs typeface="Times New Roman" pitchFamily="18" charset="0"/>
              </a:rPr>
              <a:t>HP</a:t>
            </a:r>
            <a:r>
              <a:rPr lang="ja-JP" altLang="en-US" sz="1200" dirty="0" smtClean="0">
                <a:solidFill>
                  <a:srgbClr val="000000"/>
                </a:solidFill>
                <a:latin typeface="メイリオ" panose="020B0604030504040204" pitchFamily="50" charset="-128"/>
                <a:ea typeface="メイリオ" panose="020B0604030504040204" pitchFamily="50" charset="-128"/>
                <a:cs typeface="Times New Roman" pitchFamily="18" charset="0"/>
              </a:rPr>
              <a:t>：</a:t>
            </a:r>
            <a:r>
              <a:rPr lang="en-US" altLang="ja-JP" sz="1200" dirty="0">
                <a:solidFill>
                  <a:srgbClr val="000000"/>
                </a:solidFill>
                <a:latin typeface="メイリオ" panose="020B0604030504040204" pitchFamily="50" charset="-128"/>
                <a:ea typeface="メイリオ" panose="020B0604030504040204" pitchFamily="50" charset="-128"/>
                <a:cs typeface="Times New Roman" pitchFamily="18" charset="0"/>
                <a:hlinkClick r:id="rId3"/>
              </a:rPr>
              <a:t>https://www.kobe-obc.lg.jp/news/1113</a:t>
            </a:r>
            <a:r>
              <a:rPr lang="en-US" altLang="ja-JP" sz="1200" dirty="0" smtClean="0">
                <a:solidFill>
                  <a:srgbClr val="000000"/>
                </a:solidFill>
                <a:latin typeface="メイリオ" panose="020B0604030504040204" pitchFamily="50" charset="-128"/>
                <a:ea typeface="メイリオ" panose="020B0604030504040204" pitchFamily="50" charset="-128"/>
                <a:cs typeface="Times New Roman" pitchFamily="18" charset="0"/>
                <a:hlinkClick r:id="rId3"/>
              </a:rPr>
              <a:t>/</a:t>
            </a:r>
            <a:endParaRPr lang="en-US" altLang="ja-JP" sz="1200" dirty="0" smtClean="0">
              <a:solidFill>
                <a:srgbClr val="000000"/>
              </a:solidFill>
              <a:latin typeface="メイリオ" panose="020B0604030504040204" pitchFamily="50" charset="-128"/>
              <a:ea typeface="メイリオ" panose="020B0604030504040204" pitchFamily="50" charset="-128"/>
              <a:cs typeface="Times New Roman" pitchFamily="18" charset="0"/>
            </a:endParaRPr>
          </a:p>
          <a:p>
            <a:pPr>
              <a:lnSpc>
                <a:spcPts val="2200"/>
              </a:lnSpc>
              <a:spcBef>
                <a:spcPct val="0"/>
              </a:spcBef>
              <a:buNone/>
              <a:defRPr/>
            </a:pPr>
            <a:r>
              <a:rPr lang="ja-JP" altLang="en-US" sz="1200" dirty="0" smtClean="0">
                <a:solidFill>
                  <a:srgbClr val="000000"/>
                </a:solidFill>
                <a:latin typeface="メイリオ" panose="020B0604030504040204" pitchFamily="50" charset="-128"/>
                <a:ea typeface="メイリオ" panose="020B0604030504040204" pitchFamily="50" charset="-128"/>
                <a:cs typeface="Times New Roman" pitchFamily="18" charset="0"/>
              </a:rPr>
              <a:t>　</a:t>
            </a:r>
            <a:r>
              <a:rPr lang="en-US" altLang="ja-JP" sz="1200" dirty="0" smtClean="0">
                <a:solidFill>
                  <a:srgbClr val="000000"/>
                </a:solidFill>
                <a:latin typeface="メイリオ" panose="020B0604030504040204" pitchFamily="50" charset="-128"/>
                <a:ea typeface="メイリオ" panose="020B0604030504040204" pitchFamily="50" charset="-128"/>
                <a:cs typeface="Times New Roman" pitchFamily="18" charset="0"/>
              </a:rPr>
              <a:t>E</a:t>
            </a:r>
            <a:r>
              <a:rPr lang="ja-JP" altLang="en-US" sz="1200" dirty="0" smtClean="0">
                <a:solidFill>
                  <a:srgbClr val="000000"/>
                </a:solidFill>
                <a:latin typeface="メイリオ" panose="020B0604030504040204" pitchFamily="50" charset="-128"/>
                <a:ea typeface="メイリオ" panose="020B0604030504040204" pitchFamily="50" charset="-128"/>
                <a:cs typeface="Times New Roman" pitchFamily="18" charset="0"/>
              </a:rPr>
              <a:t>メール：</a:t>
            </a:r>
            <a:r>
              <a:rPr lang="en-US" altLang="ja-JP" sz="1200" dirty="0" smtClean="0">
                <a:solidFill>
                  <a:srgbClr val="000000"/>
                </a:solidFill>
                <a:latin typeface="メイリオ" panose="020B0604030504040204" pitchFamily="50" charset="-128"/>
                <a:ea typeface="メイリオ" panose="020B0604030504040204" pitchFamily="50" charset="-128"/>
                <a:cs typeface="Times New Roman" pitchFamily="18" charset="0"/>
                <a:hlinkClick r:id="rId4"/>
              </a:rPr>
              <a:t>asia-biz@office.city.kobe.lg.jp</a:t>
            </a:r>
            <a:endParaRPr lang="en-US" altLang="ja-JP" sz="1200" dirty="0" smtClean="0">
              <a:solidFill>
                <a:srgbClr val="000000"/>
              </a:solidFill>
              <a:latin typeface="メイリオ" panose="020B0604030504040204" pitchFamily="50" charset="-128"/>
              <a:ea typeface="メイリオ" panose="020B0604030504040204" pitchFamily="50" charset="-128"/>
              <a:cs typeface="Times New Roman" pitchFamily="18" charset="0"/>
            </a:endParaRPr>
          </a:p>
          <a:p>
            <a:pPr fontAlgn="auto">
              <a:lnSpc>
                <a:spcPts val="2200"/>
              </a:lnSpc>
              <a:spcBef>
                <a:spcPct val="0"/>
              </a:spcBef>
              <a:spcAft>
                <a:spcPts val="0"/>
              </a:spcAft>
              <a:buFontTx/>
              <a:buNone/>
              <a:defRPr/>
            </a:pPr>
            <a:r>
              <a:rPr lang="ja-JP" altLang="en-US" sz="1200" dirty="0" smtClean="0">
                <a:solidFill>
                  <a:srgbClr val="000000"/>
                </a:solidFill>
                <a:latin typeface="メイリオ" panose="020B0604030504040204" pitchFamily="50" charset="-128"/>
                <a:ea typeface="メイリオ" panose="020B0604030504040204" pitchFamily="50" charset="-128"/>
                <a:cs typeface="Times New Roman" pitchFamily="18" charset="0"/>
              </a:rPr>
              <a:t>　</a:t>
            </a:r>
            <a:r>
              <a:rPr lang="en-US" altLang="ja-JP" sz="1200" dirty="0" smtClean="0">
                <a:solidFill>
                  <a:srgbClr val="000000"/>
                </a:solidFill>
                <a:latin typeface="メイリオ" panose="020B0604030504040204" pitchFamily="50" charset="-128"/>
                <a:ea typeface="メイリオ" panose="020B0604030504040204" pitchFamily="50" charset="-128"/>
                <a:cs typeface="Times New Roman" pitchFamily="18" charset="0"/>
              </a:rPr>
              <a:t>FAX</a:t>
            </a:r>
            <a:r>
              <a:rPr lang="ja-JP" altLang="en-US" sz="1200" dirty="0">
                <a:solidFill>
                  <a:srgbClr val="000000"/>
                </a:solidFill>
                <a:latin typeface="メイリオ" panose="020B0604030504040204" pitchFamily="50" charset="-128"/>
                <a:ea typeface="メイリオ" panose="020B0604030504040204" pitchFamily="50" charset="-128"/>
                <a:cs typeface="Times New Roman" pitchFamily="18" charset="0"/>
              </a:rPr>
              <a:t>：</a:t>
            </a:r>
            <a:r>
              <a:rPr lang="ja-JP" altLang="en-US" sz="1200" dirty="0" smtClean="0">
                <a:solidFill>
                  <a:srgbClr val="000000"/>
                </a:solidFill>
                <a:latin typeface="メイリオ" panose="020B0604030504040204" pitchFamily="50" charset="-128"/>
                <a:ea typeface="メイリオ" panose="020B0604030504040204" pitchFamily="50" charset="-128"/>
                <a:cs typeface="Times New Roman" pitchFamily="18" charset="0"/>
              </a:rPr>
              <a:t>０７８－２３１－０２５６</a:t>
            </a:r>
            <a:endParaRPr lang="en-US" altLang="ja-JP" sz="1200" dirty="0" smtClean="0">
              <a:solidFill>
                <a:srgbClr val="000000"/>
              </a:solidFill>
              <a:latin typeface="メイリオ" panose="020B0604030504040204" pitchFamily="50" charset="-128"/>
              <a:ea typeface="メイリオ" panose="020B0604030504040204" pitchFamily="50" charset="-128"/>
              <a:cs typeface="Times New Roman" pitchFamily="18" charset="0"/>
            </a:endParaRPr>
          </a:p>
          <a:p>
            <a:pPr fontAlgn="auto">
              <a:lnSpc>
                <a:spcPts val="1000"/>
              </a:lnSpc>
              <a:spcBef>
                <a:spcPct val="0"/>
              </a:spcBef>
              <a:spcAft>
                <a:spcPts val="0"/>
              </a:spcAft>
              <a:buFontTx/>
              <a:buNone/>
              <a:defRPr/>
            </a:pPr>
            <a:endParaRPr lang="en-US" altLang="ja-JP" sz="1400" dirty="0">
              <a:solidFill>
                <a:srgbClr val="000000"/>
              </a:solidFill>
              <a:latin typeface="メイリオ" panose="020B0604030504040204" pitchFamily="50" charset="-128"/>
              <a:ea typeface="メイリオ" panose="020B0604030504040204" pitchFamily="50" charset="-128"/>
              <a:cs typeface="Times New Roman" pitchFamily="18" charset="0"/>
            </a:endParaRPr>
          </a:p>
          <a:p>
            <a:pPr algn="ctr">
              <a:spcBef>
                <a:spcPct val="0"/>
              </a:spcBef>
              <a:buNone/>
            </a:pPr>
            <a:r>
              <a:rPr lang="ja-JP" altLang="en-US" sz="1800" u="sng" dirty="0" smtClean="0">
                <a:solidFill>
                  <a:srgbClr val="000000"/>
                </a:solidFill>
                <a:latin typeface="メイリオ" panose="020B0604030504040204" pitchFamily="50" charset="-128"/>
                <a:ea typeface="メイリオ" panose="020B0604030504040204" pitchFamily="50" charset="-128"/>
                <a:cs typeface="Times New Roman" pitchFamily="18" charset="0"/>
              </a:rPr>
              <a:t>（</a:t>
            </a:r>
            <a:r>
              <a:rPr lang="ja-JP" altLang="en-US" sz="1800" u="sng" dirty="0">
                <a:solidFill>
                  <a:srgbClr val="000000"/>
                </a:solidFill>
                <a:latin typeface="メイリオ" panose="020B0604030504040204" pitchFamily="50" charset="-128"/>
                <a:ea typeface="メイリオ" panose="020B0604030504040204" pitchFamily="50" charset="-128"/>
                <a:cs typeface="Times New Roman" pitchFamily="18" charset="0"/>
              </a:rPr>
              <a:t>申込み締切</a:t>
            </a:r>
            <a:r>
              <a:rPr lang="ja-JP" altLang="en-US" sz="1800" u="sng" dirty="0" smtClean="0">
                <a:solidFill>
                  <a:srgbClr val="000000"/>
                </a:solidFill>
                <a:latin typeface="メイリオ" panose="020B0604030504040204" pitchFamily="50" charset="-128"/>
                <a:ea typeface="メイリオ" panose="020B0604030504040204" pitchFamily="50" charset="-128"/>
                <a:cs typeface="Times New Roman" pitchFamily="18" charset="0"/>
              </a:rPr>
              <a:t>：</a:t>
            </a:r>
            <a:r>
              <a:rPr lang="en-US" altLang="ja-JP" sz="1800" u="sng" dirty="0">
                <a:solidFill>
                  <a:srgbClr val="000000"/>
                </a:solidFill>
                <a:latin typeface="メイリオ" panose="020B0604030504040204" pitchFamily="50" charset="-128"/>
                <a:ea typeface="メイリオ" panose="020B0604030504040204" pitchFamily="50" charset="-128"/>
                <a:cs typeface="Times New Roman" pitchFamily="18" charset="0"/>
              </a:rPr>
              <a:t>7</a:t>
            </a:r>
            <a:r>
              <a:rPr lang="ja-JP" altLang="en-US" sz="1800" u="sng" dirty="0" smtClean="0">
                <a:solidFill>
                  <a:srgbClr val="000000"/>
                </a:solidFill>
                <a:latin typeface="メイリオ" panose="020B0604030504040204" pitchFamily="50" charset="-128"/>
                <a:ea typeface="メイリオ" panose="020B0604030504040204" pitchFamily="50" charset="-128"/>
                <a:cs typeface="Times New Roman" pitchFamily="18" charset="0"/>
              </a:rPr>
              <a:t>月</a:t>
            </a:r>
            <a:r>
              <a:rPr lang="en-US" altLang="ja-JP" sz="1800" u="sng" dirty="0" smtClean="0">
                <a:solidFill>
                  <a:srgbClr val="000000"/>
                </a:solidFill>
                <a:latin typeface="メイリオ" panose="020B0604030504040204" pitchFamily="50" charset="-128"/>
                <a:ea typeface="メイリオ" panose="020B0604030504040204" pitchFamily="50" charset="-128"/>
                <a:cs typeface="Times New Roman" pitchFamily="18" charset="0"/>
              </a:rPr>
              <a:t>28</a:t>
            </a:r>
            <a:r>
              <a:rPr lang="ja-JP" altLang="en-US" sz="1800" u="sng" dirty="0" smtClean="0">
                <a:solidFill>
                  <a:srgbClr val="000000"/>
                </a:solidFill>
                <a:latin typeface="メイリオ" panose="020B0604030504040204" pitchFamily="50" charset="-128"/>
                <a:ea typeface="メイリオ" panose="020B0604030504040204" pitchFamily="50" charset="-128"/>
                <a:cs typeface="Times New Roman" pitchFamily="18" charset="0"/>
              </a:rPr>
              <a:t>日（水））</a:t>
            </a:r>
          </a:p>
        </p:txBody>
      </p:sp>
      <p:sp>
        <p:nvSpPr>
          <p:cNvPr id="21" name="角丸四角形吹き出し 20"/>
          <p:cNvSpPr/>
          <p:nvPr/>
        </p:nvSpPr>
        <p:spPr>
          <a:xfrm>
            <a:off x="5719378" y="555817"/>
            <a:ext cx="1021990" cy="524055"/>
          </a:xfrm>
          <a:prstGeom prst="wedgeRoundRectCallout">
            <a:avLst>
              <a:gd name="adj1" fmla="val -62301"/>
              <a:gd name="adj2" fmla="val -21736"/>
              <a:gd name="adj3" fmla="val 16667"/>
            </a:avLst>
          </a:prstGeom>
          <a:noFill/>
        </p:spPr>
        <p:style>
          <a:lnRef idx="2">
            <a:schemeClr val="accent1">
              <a:shade val="50000"/>
            </a:schemeClr>
          </a:lnRef>
          <a:fillRef idx="1">
            <a:schemeClr val="accent1"/>
          </a:fillRef>
          <a:effectRef idx="0">
            <a:schemeClr val="accent1"/>
          </a:effectRef>
          <a:fontRef idx="minor">
            <a:schemeClr val="lt1"/>
          </a:fontRef>
        </p:style>
        <p:txBody>
          <a:bodyPr lIns="54000" rIns="36000" rtlCol="0" anchor="ctr"/>
          <a:lstStyle/>
          <a:p>
            <a:pPr algn="ctr"/>
            <a:r>
              <a:rPr kumimoji="1" lang="ja-JP" altLang="en-US" sz="1000" dirty="0" smtClean="0">
                <a:solidFill>
                  <a:schemeClr val="tx1"/>
                </a:solidFill>
                <a:latin typeface="メイリオ" panose="020B0604030504040204" pitchFamily="50" charset="-128"/>
                <a:ea typeface="メイリオ" panose="020B0604030504040204" pitchFamily="50" charset="-128"/>
              </a:rPr>
              <a:t>参加申込みは、コチラから</a:t>
            </a:r>
            <a:endParaRPr kumimoji="1" lang="ja-JP" altLang="en-US" sz="1000" dirty="0">
              <a:solidFill>
                <a:schemeClr val="tx1"/>
              </a:solidFill>
              <a:latin typeface="メイリオ" panose="020B0604030504040204" pitchFamily="50" charset="-128"/>
              <a:ea typeface="メイリオ" panose="020B0604030504040204" pitchFamily="50" charset="-128"/>
            </a:endParaRPr>
          </a:p>
        </p:txBody>
      </p:sp>
      <p:sp>
        <p:nvSpPr>
          <p:cNvPr id="22" name="正方形/長方形 21"/>
          <p:cNvSpPr/>
          <p:nvPr/>
        </p:nvSpPr>
        <p:spPr>
          <a:xfrm>
            <a:off x="184154" y="2066012"/>
            <a:ext cx="6570773" cy="861772"/>
          </a:xfrm>
          <a:prstGeom prst="rect">
            <a:avLst/>
          </a:prstGeom>
        </p:spPr>
        <p:txBody>
          <a:bodyPr wrap="square" lIns="91437" tIns="45719" rIns="91437" bIns="45719">
            <a:spAutoFit/>
          </a:bodyPr>
          <a:lstStyle/>
          <a:p>
            <a:pPr>
              <a:lnSpc>
                <a:spcPts val="1200"/>
              </a:lnSpc>
              <a:defRPr/>
            </a:pPr>
            <a:r>
              <a:rPr lang="ja-JP" altLang="en-US" sz="1000" dirty="0" smtClean="0">
                <a:latin typeface="メイリオ" panose="020B0604030504040204" pitchFamily="50" charset="-128"/>
                <a:ea typeface="メイリオ" panose="020B0604030504040204" pitchFamily="50" charset="-128"/>
              </a:rPr>
              <a:t>○申込については、市内企業を優先させていただきます。</a:t>
            </a:r>
            <a:endParaRPr lang="en-US" altLang="ja-JP" sz="1000" dirty="0" smtClean="0">
              <a:latin typeface="+mj-ea"/>
              <a:ea typeface="+mj-ea"/>
            </a:endParaRPr>
          </a:p>
          <a:p>
            <a:pPr>
              <a:lnSpc>
                <a:spcPts val="1200"/>
              </a:lnSpc>
              <a:defRPr/>
            </a:pPr>
            <a:r>
              <a:rPr lang="ja-JP" altLang="en-US" sz="1000" dirty="0" smtClean="0">
                <a:latin typeface="メイリオ" panose="020B0604030504040204" pitchFamily="50" charset="-128"/>
                <a:ea typeface="メイリオ" panose="020B0604030504040204" pitchFamily="50" charset="-128"/>
              </a:rPr>
              <a:t>○申込者数が</a:t>
            </a:r>
            <a:r>
              <a:rPr lang="ja-JP" altLang="en-US" sz="1000" dirty="0">
                <a:latin typeface="メイリオ" panose="020B0604030504040204" pitchFamily="50" charset="-128"/>
                <a:ea typeface="メイリオ" panose="020B0604030504040204" pitchFamily="50" charset="-128"/>
              </a:rPr>
              <a:t>定員を大幅に超えた場合はお断りさせていただくこともございますのでご容赦下さい。　　</a:t>
            </a:r>
            <a:endParaRPr lang="en-US" altLang="ja-JP" sz="1000" dirty="0">
              <a:latin typeface="メイリオ" panose="020B0604030504040204" pitchFamily="50" charset="-128"/>
              <a:ea typeface="メイリオ" panose="020B0604030504040204" pitchFamily="50" charset="-128"/>
            </a:endParaRPr>
          </a:p>
          <a:p>
            <a:pPr>
              <a:lnSpc>
                <a:spcPts val="1200"/>
              </a:lnSpc>
              <a:defRPr/>
            </a:pPr>
            <a:r>
              <a:rPr lang="ja-JP" altLang="en-US" sz="1000" b="1" dirty="0">
                <a:solidFill>
                  <a:srgbClr val="FF0000"/>
                </a:solidFill>
                <a:latin typeface="メイリオ" panose="020B0604030504040204" pitchFamily="50" charset="-128"/>
                <a:ea typeface="メイリオ" panose="020B0604030504040204" pitchFamily="50" charset="-128"/>
              </a:rPr>
              <a:t>　</a:t>
            </a:r>
            <a:r>
              <a:rPr lang="en-US" altLang="ja-JP" sz="1000" dirty="0">
                <a:latin typeface="メイリオ" panose="020B0604030504040204" pitchFamily="50" charset="-128"/>
                <a:ea typeface="メイリオ" panose="020B0604030504040204" pitchFamily="50" charset="-128"/>
              </a:rPr>
              <a:t>(</a:t>
            </a:r>
            <a:r>
              <a:rPr lang="ja-JP" altLang="en-US" sz="1000" dirty="0" smtClean="0">
                <a:latin typeface="メイリオ" panose="020B0604030504040204" pitchFamily="50" charset="-128"/>
                <a:ea typeface="メイリオ" panose="020B0604030504040204" pitchFamily="50" charset="-128"/>
              </a:rPr>
              <a:t>参加証</a:t>
            </a:r>
            <a:r>
              <a:rPr lang="ja-JP" altLang="en-US" sz="1000" dirty="0">
                <a:latin typeface="メイリオ" panose="020B0604030504040204" pitchFamily="50" charset="-128"/>
                <a:ea typeface="メイリオ" panose="020B0604030504040204" pitchFamily="50" charset="-128"/>
              </a:rPr>
              <a:t>は発行いたしません。お断りさせていただく場合のみ、当方よりご連絡</a:t>
            </a:r>
            <a:r>
              <a:rPr lang="ja-JP" altLang="en-US" sz="1000" dirty="0" smtClean="0">
                <a:latin typeface="メイリオ" panose="020B0604030504040204" pitchFamily="50" charset="-128"/>
                <a:ea typeface="メイリオ" panose="020B0604030504040204" pitchFamily="50" charset="-128"/>
              </a:rPr>
              <a:t>を致します。</a:t>
            </a:r>
            <a:r>
              <a:rPr lang="en-US" altLang="ja-JP" sz="1000" dirty="0" smtClean="0">
                <a:latin typeface="メイリオ" panose="020B0604030504040204" pitchFamily="50" charset="-128"/>
                <a:ea typeface="メイリオ" panose="020B0604030504040204" pitchFamily="50" charset="-128"/>
              </a:rPr>
              <a:t>)</a:t>
            </a:r>
          </a:p>
          <a:p>
            <a:pPr>
              <a:lnSpc>
                <a:spcPts val="1200"/>
              </a:lnSpc>
              <a:defRPr/>
            </a:pPr>
            <a:r>
              <a:rPr lang="ja-JP" altLang="en-US" sz="1000" dirty="0" smtClean="0">
                <a:latin typeface="メイリオ" panose="020B0604030504040204" pitchFamily="50" charset="-128"/>
                <a:ea typeface="メイリオ" panose="020B0604030504040204" pitchFamily="50" charset="-128"/>
              </a:rPr>
              <a:t>○コロナ対策により、マスク着用で受講ください。また、発熱や体調不良等の方は、受講を控えてください。</a:t>
            </a:r>
            <a:endParaRPr lang="en-US" altLang="ja-JP" sz="1000" dirty="0" smtClean="0">
              <a:latin typeface="メイリオ" panose="020B0604030504040204" pitchFamily="50" charset="-128"/>
              <a:ea typeface="メイリオ" panose="020B0604030504040204" pitchFamily="50" charset="-128"/>
            </a:endParaRPr>
          </a:p>
          <a:p>
            <a:pPr>
              <a:lnSpc>
                <a:spcPts val="1200"/>
              </a:lnSpc>
              <a:defRPr/>
            </a:pPr>
            <a:r>
              <a:rPr lang="ja-JP" altLang="en-US" sz="1000" dirty="0" smtClean="0">
                <a:latin typeface="メイリオ" panose="020B0604030504040204" pitchFamily="50" charset="-128"/>
                <a:ea typeface="メイリオ" panose="020B0604030504040204" pitchFamily="50" charset="-128"/>
              </a:rPr>
              <a:t>○申込時に</a:t>
            </a:r>
            <a:r>
              <a:rPr lang="ja-JP" altLang="ja-JP" sz="1000" dirty="0" smtClean="0">
                <a:latin typeface="メイリオ" panose="020B0604030504040204" pitchFamily="50" charset="-128"/>
                <a:ea typeface="メイリオ" panose="020B0604030504040204" pitchFamily="50" charset="-128"/>
              </a:rPr>
              <a:t>ご記入</a:t>
            </a:r>
            <a:r>
              <a:rPr lang="ja-JP" altLang="ja-JP" sz="1000" dirty="0">
                <a:latin typeface="メイリオ" panose="020B0604030504040204" pitchFamily="50" charset="-128"/>
                <a:ea typeface="メイリオ" panose="020B0604030504040204" pitchFamily="50" charset="-128"/>
              </a:rPr>
              <a:t>いただいた情報は、セミナー運営・管理のために利用し、他の目的には使用</a:t>
            </a:r>
            <a:r>
              <a:rPr lang="ja-JP" altLang="en-US" sz="1000" dirty="0">
                <a:latin typeface="メイリオ" panose="020B0604030504040204" pitchFamily="50" charset="-128"/>
                <a:ea typeface="メイリオ" panose="020B0604030504040204" pitchFamily="50" charset="-128"/>
              </a:rPr>
              <a:t>致し</a:t>
            </a:r>
            <a:r>
              <a:rPr lang="ja-JP" altLang="ja-JP" sz="1000" dirty="0">
                <a:latin typeface="メイリオ" panose="020B0604030504040204" pitchFamily="50" charset="-128"/>
                <a:ea typeface="メイリオ" panose="020B0604030504040204" pitchFamily="50" charset="-128"/>
              </a:rPr>
              <a:t>ません。</a:t>
            </a:r>
            <a:endParaRPr lang="en-US" altLang="ja-JP" sz="1000" dirty="0" smtClean="0">
              <a:latin typeface="メイリオ" panose="020B0604030504040204" pitchFamily="50" charset="-128"/>
              <a:ea typeface="メイリオ" panose="020B0604030504040204" pitchFamily="50" charset="-128"/>
            </a:endParaRPr>
          </a:p>
        </p:txBody>
      </p:sp>
      <p:sp>
        <p:nvSpPr>
          <p:cNvPr id="23" name="Rectangle 37"/>
          <p:cNvSpPr>
            <a:spLocks noChangeArrowheads="1"/>
          </p:cNvSpPr>
          <p:nvPr/>
        </p:nvSpPr>
        <p:spPr bwMode="auto">
          <a:xfrm>
            <a:off x="299873" y="2995562"/>
            <a:ext cx="6339333" cy="419301"/>
          </a:xfrm>
          <a:prstGeom prst="rect">
            <a:avLst/>
          </a:prstGeom>
          <a:noFill/>
          <a:ln>
            <a:solidFill>
              <a:schemeClr val="tx2"/>
            </a:solidFill>
            <a:headEnd/>
            <a:tailEnd/>
          </a:ln>
          <a:extLst/>
        </p:spPr>
        <p:style>
          <a:lnRef idx="1">
            <a:schemeClr val="accent1"/>
          </a:lnRef>
          <a:fillRef idx="2">
            <a:schemeClr val="accent1"/>
          </a:fillRef>
          <a:effectRef idx="1">
            <a:schemeClr val="accent1"/>
          </a:effectRef>
          <a:fontRef idx="minor">
            <a:schemeClr val="dk1"/>
          </a:fontRef>
        </p:style>
        <p:txBody>
          <a:bodyPr wrap="none" lIns="82912" tIns="41455" rIns="82912" bIns="41455" anchor="ctr"/>
          <a:lstStyle>
            <a:lvl1pPr algn="l" eaLnBrk="0" hangingPunct="0">
              <a:spcBef>
                <a:spcPct val="20000"/>
              </a:spcBef>
              <a:buChar char="•"/>
              <a:defRPr kumimoji="1" sz="3600">
                <a:solidFill>
                  <a:schemeClr val="tx1"/>
                </a:solidFill>
                <a:latin typeface="Arial" pitchFamily="34" charset="0"/>
                <a:ea typeface="ＭＳ Ｐゴシック" pitchFamily="50" charset="-128"/>
              </a:defRPr>
            </a:lvl1pPr>
            <a:lvl2pPr marL="742950" indent="-285750" algn="l" eaLnBrk="0" hangingPunct="0">
              <a:spcBef>
                <a:spcPct val="20000"/>
              </a:spcBef>
              <a:buChar char="–"/>
              <a:defRPr kumimoji="1" sz="3000">
                <a:solidFill>
                  <a:schemeClr val="tx1"/>
                </a:solidFill>
                <a:latin typeface="Arial" pitchFamily="34" charset="0"/>
                <a:ea typeface="ＭＳ Ｐゴシック" pitchFamily="50" charset="-128"/>
              </a:defRPr>
            </a:lvl2pPr>
            <a:lvl3pPr marL="1143000" indent="-228600" algn="l" eaLnBrk="0" hangingPunct="0">
              <a:spcBef>
                <a:spcPct val="20000"/>
              </a:spcBef>
              <a:buChar char="•"/>
              <a:defRPr kumimoji="1" sz="2600">
                <a:solidFill>
                  <a:schemeClr val="tx1"/>
                </a:solidFill>
                <a:latin typeface="Arial" pitchFamily="34" charset="0"/>
                <a:ea typeface="ＭＳ Ｐゴシック" pitchFamily="50" charset="-128"/>
              </a:defRPr>
            </a:lvl3pPr>
            <a:lvl4pPr marL="1600200" indent="-228600" algn="l" eaLnBrk="0" hangingPunct="0">
              <a:spcBef>
                <a:spcPct val="20000"/>
              </a:spcBef>
              <a:buChar char="–"/>
              <a:defRPr kumimoji="1" sz="2300">
                <a:solidFill>
                  <a:schemeClr val="tx1"/>
                </a:solidFill>
                <a:latin typeface="Arial" pitchFamily="34" charset="0"/>
                <a:ea typeface="ＭＳ Ｐゴシック" pitchFamily="50" charset="-128"/>
              </a:defRPr>
            </a:lvl4pPr>
            <a:lvl5pPr marL="2057400" indent="-228600" algn="l" eaLnBrk="0" hangingPunct="0">
              <a:spcBef>
                <a:spcPct val="20000"/>
              </a:spcBef>
              <a:buChar char="»"/>
              <a:defRPr kumimoji="1" sz="2300">
                <a:solidFill>
                  <a:schemeClr val="tx1"/>
                </a:solidFill>
                <a:latin typeface="Arial" pitchFamily="34" charset="0"/>
                <a:ea typeface="ＭＳ Ｐゴシック" pitchFamily="50" charset="-128"/>
              </a:defRPr>
            </a:lvl5pPr>
            <a:lvl6pPr marL="2514600" indent="-228600" eaLnBrk="0" fontAlgn="base" hangingPunct="0">
              <a:spcBef>
                <a:spcPct val="20000"/>
              </a:spcBef>
              <a:spcAft>
                <a:spcPct val="0"/>
              </a:spcAft>
              <a:buChar char="»"/>
              <a:defRPr kumimoji="1" sz="2300">
                <a:solidFill>
                  <a:schemeClr val="tx1"/>
                </a:solidFill>
                <a:latin typeface="Arial" pitchFamily="34" charset="0"/>
                <a:ea typeface="ＭＳ Ｐゴシック" pitchFamily="50" charset="-128"/>
              </a:defRPr>
            </a:lvl6pPr>
            <a:lvl7pPr marL="2971800" indent="-228600" eaLnBrk="0" fontAlgn="base" hangingPunct="0">
              <a:spcBef>
                <a:spcPct val="20000"/>
              </a:spcBef>
              <a:spcAft>
                <a:spcPct val="0"/>
              </a:spcAft>
              <a:buChar char="»"/>
              <a:defRPr kumimoji="1" sz="2300">
                <a:solidFill>
                  <a:schemeClr val="tx1"/>
                </a:solidFill>
                <a:latin typeface="Arial" pitchFamily="34" charset="0"/>
                <a:ea typeface="ＭＳ Ｐゴシック" pitchFamily="50" charset="-128"/>
              </a:defRPr>
            </a:lvl7pPr>
            <a:lvl8pPr marL="3429000" indent="-228600" eaLnBrk="0" fontAlgn="base" hangingPunct="0">
              <a:spcBef>
                <a:spcPct val="20000"/>
              </a:spcBef>
              <a:spcAft>
                <a:spcPct val="0"/>
              </a:spcAft>
              <a:buChar char="»"/>
              <a:defRPr kumimoji="1" sz="2300">
                <a:solidFill>
                  <a:schemeClr val="tx1"/>
                </a:solidFill>
                <a:latin typeface="Arial" pitchFamily="34" charset="0"/>
                <a:ea typeface="ＭＳ Ｐゴシック" pitchFamily="50" charset="-128"/>
              </a:defRPr>
            </a:lvl8pPr>
            <a:lvl9pPr marL="3886200" indent="-228600" eaLnBrk="0" fontAlgn="base" hangingPunct="0">
              <a:spcBef>
                <a:spcPct val="20000"/>
              </a:spcBef>
              <a:spcAft>
                <a:spcPct val="0"/>
              </a:spcAft>
              <a:buChar char="»"/>
              <a:defRPr kumimoji="1" sz="2300">
                <a:solidFill>
                  <a:schemeClr val="tx1"/>
                </a:solidFill>
                <a:latin typeface="Arial" pitchFamily="34" charset="0"/>
                <a:ea typeface="ＭＳ Ｐゴシック" pitchFamily="50" charset="-128"/>
              </a:defRPr>
            </a:lvl9pPr>
          </a:lstStyle>
          <a:p>
            <a:pPr algn="ctr" defTabSz="720000">
              <a:spcBef>
                <a:spcPts val="0"/>
              </a:spcBef>
              <a:buNone/>
              <a:defRPr/>
            </a:pPr>
            <a:r>
              <a:rPr lang="ja-JP" altLang="en-US" sz="1600" dirty="0" smtClean="0">
                <a:uFill>
                  <a:solidFill>
                    <a:srgbClr val="0070C0"/>
                  </a:solidFill>
                </a:uFill>
                <a:latin typeface="メイリオ" panose="020B0604030504040204" pitchFamily="50" charset="-128"/>
                <a:ea typeface="メイリオ" panose="020B0604030504040204" pitchFamily="50" charset="-128"/>
                <a:cs typeface="ＭＳ ゴシック" panose="020B0609070205080204" pitchFamily="49" charset="-128"/>
              </a:rPr>
              <a:t>令和</a:t>
            </a:r>
            <a:r>
              <a:rPr lang="en-US" altLang="ja-JP" sz="1600" dirty="0" smtClean="0">
                <a:uFill>
                  <a:solidFill>
                    <a:srgbClr val="0070C0"/>
                  </a:solidFill>
                </a:uFill>
                <a:latin typeface="メイリオ" panose="020B0604030504040204" pitchFamily="50" charset="-128"/>
                <a:ea typeface="メイリオ" panose="020B0604030504040204" pitchFamily="50" charset="-128"/>
                <a:cs typeface="ＭＳ ゴシック" panose="020B0609070205080204" pitchFamily="49" charset="-128"/>
              </a:rPr>
              <a:t>3</a:t>
            </a:r>
            <a:r>
              <a:rPr lang="ja-JP" altLang="en-US" sz="1600" dirty="0" smtClean="0">
                <a:uFill>
                  <a:solidFill>
                    <a:srgbClr val="0070C0"/>
                  </a:solidFill>
                </a:uFill>
                <a:latin typeface="メイリオ" panose="020B0604030504040204" pitchFamily="50" charset="-128"/>
                <a:ea typeface="メイリオ" panose="020B0604030504040204" pitchFamily="50" charset="-128"/>
                <a:cs typeface="ＭＳ ゴシック" panose="020B0609070205080204" pitchFamily="49" charset="-128"/>
              </a:rPr>
              <a:t>年度　</a:t>
            </a:r>
            <a:r>
              <a:rPr lang="ja-JP" altLang="ja-JP" sz="1600" dirty="0" smtClean="0">
                <a:uFill>
                  <a:solidFill>
                    <a:srgbClr val="0070C0"/>
                  </a:solidFill>
                </a:uFill>
                <a:latin typeface="メイリオ" panose="020B0604030504040204" pitchFamily="50" charset="-128"/>
                <a:ea typeface="メイリオ" panose="020B0604030504040204" pitchFamily="50" charset="-128"/>
                <a:cs typeface="ＭＳ ゴシック" panose="020B0609070205080204" pitchFamily="49" charset="-128"/>
              </a:rPr>
              <a:t>第１回</a:t>
            </a:r>
            <a:r>
              <a:rPr lang="ja-JP" altLang="en-US" sz="1600" dirty="0" smtClean="0">
                <a:uFill>
                  <a:solidFill>
                    <a:srgbClr val="0070C0"/>
                  </a:solidFill>
                </a:uFill>
                <a:latin typeface="メイリオ" panose="020B0604030504040204" pitchFamily="50" charset="-128"/>
                <a:ea typeface="メイリオ" panose="020B0604030504040204" pitchFamily="50" charset="-128"/>
                <a:cs typeface="ＭＳ ゴシック" panose="020B0609070205080204" pitchFamily="49" charset="-128"/>
              </a:rPr>
              <a:t>　海外法務勉強会</a:t>
            </a:r>
            <a:endParaRPr lang="ja-JP" altLang="en-US" sz="1800" dirty="0">
              <a:latin typeface="メイリオ" panose="020B0604030504040204" pitchFamily="50" charset="-128"/>
              <a:ea typeface="メイリオ" panose="020B0604030504040204" pitchFamily="50" charset="-128"/>
            </a:endParaRPr>
          </a:p>
        </p:txBody>
      </p:sp>
      <p:sp>
        <p:nvSpPr>
          <p:cNvPr id="25" name="テキスト ボックス 24"/>
          <p:cNvSpPr txBox="1"/>
          <p:nvPr/>
        </p:nvSpPr>
        <p:spPr>
          <a:xfrm>
            <a:off x="89991" y="7868355"/>
            <a:ext cx="2830025" cy="1203333"/>
          </a:xfrm>
          <a:prstGeom prst="rect">
            <a:avLst/>
          </a:prstGeom>
          <a:noFill/>
        </p:spPr>
        <p:txBody>
          <a:bodyPr wrap="square" rtlCol="0">
            <a:noAutofit/>
          </a:bodyPr>
          <a:lstStyle/>
          <a:p>
            <a:r>
              <a:rPr lang="ja-JP" altLang="en-US" sz="1200" b="1" dirty="0">
                <a:solidFill>
                  <a:schemeClr val="tx2"/>
                </a:solidFill>
                <a:latin typeface="メイリオ" panose="020B0604030504040204" pitchFamily="50" charset="-128"/>
                <a:ea typeface="メイリオ" panose="020B0604030504040204" pitchFamily="50" charset="-128"/>
              </a:rPr>
              <a:t>■</a:t>
            </a:r>
            <a:r>
              <a:rPr lang="ja-JP" altLang="en-US" sz="1200" b="1" u="sng" dirty="0">
                <a:solidFill>
                  <a:schemeClr val="tx2"/>
                </a:solidFill>
                <a:latin typeface="メイリオ" panose="020B0604030504040204" pitchFamily="50" charset="-128"/>
                <a:ea typeface="メイリオ" panose="020B0604030504040204" pitchFamily="50" charset="-128"/>
              </a:rPr>
              <a:t>お申込み</a:t>
            </a:r>
            <a:r>
              <a:rPr lang="ja-JP" altLang="en-US" sz="1200" b="1" u="sng" dirty="0" smtClean="0">
                <a:solidFill>
                  <a:schemeClr val="tx2"/>
                </a:solidFill>
                <a:latin typeface="メイリオ" panose="020B0604030504040204" pitchFamily="50" charset="-128"/>
                <a:ea typeface="メイリオ" panose="020B0604030504040204" pitchFamily="50" charset="-128"/>
              </a:rPr>
              <a:t>・お問い合わせ先</a:t>
            </a:r>
            <a:r>
              <a:rPr lang="ja-JP" altLang="en-US" sz="1200" b="1" dirty="0">
                <a:solidFill>
                  <a:schemeClr val="tx2"/>
                </a:solidFill>
                <a:latin typeface="メイリオ" panose="020B0604030504040204" pitchFamily="50" charset="-128"/>
                <a:ea typeface="メイリオ" panose="020B0604030504040204" pitchFamily="50" charset="-128"/>
              </a:rPr>
              <a:t>　</a:t>
            </a:r>
            <a:endParaRPr lang="en-US" altLang="ja-JP" sz="1200" b="1" dirty="0">
              <a:solidFill>
                <a:schemeClr val="tx2"/>
              </a:solidFill>
              <a:latin typeface="メイリオ" panose="020B0604030504040204" pitchFamily="50" charset="-128"/>
              <a:ea typeface="メイリオ" panose="020B0604030504040204" pitchFamily="50" charset="-128"/>
            </a:endParaRPr>
          </a:p>
          <a:p>
            <a:r>
              <a:rPr lang="ja-JP" altLang="en-US" sz="1200" b="1" dirty="0">
                <a:latin typeface="メイリオ" panose="020B0604030504040204" pitchFamily="50" charset="-128"/>
                <a:ea typeface="メイリオ" panose="020B0604030504040204" pitchFamily="50" charset="-128"/>
              </a:rPr>
              <a:t>神戸市海外ビジネスセンター</a:t>
            </a:r>
            <a:endParaRPr lang="en-US" altLang="ja-JP" sz="1200" b="1" dirty="0">
              <a:latin typeface="メイリオ" panose="020B0604030504040204" pitchFamily="50" charset="-128"/>
              <a:ea typeface="メイリオ" panose="020B0604030504040204" pitchFamily="50" charset="-128"/>
            </a:endParaRPr>
          </a:p>
          <a:p>
            <a:r>
              <a:rPr lang="ja-JP" altLang="en-US" sz="1100" dirty="0" smtClean="0">
                <a:latin typeface="メイリオ" panose="020B0604030504040204" pitchFamily="50" charset="-128"/>
                <a:ea typeface="メイリオ" panose="020B0604030504040204" pitchFamily="50" charset="-128"/>
              </a:rPr>
              <a:t>（神戸市</a:t>
            </a:r>
            <a:r>
              <a:rPr lang="ja-JP" altLang="en-US" sz="1100" dirty="0">
                <a:latin typeface="メイリオ" panose="020B0604030504040204" pitchFamily="50" charset="-128"/>
                <a:ea typeface="メイリオ" panose="020B0604030504040204" pitchFamily="50" charset="-128"/>
              </a:rPr>
              <a:t>経済</a:t>
            </a:r>
            <a:r>
              <a:rPr lang="ja-JP" altLang="en-US" sz="1100" dirty="0" smtClean="0">
                <a:latin typeface="メイリオ" panose="020B0604030504040204" pitchFamily="50" charset="-128"/>
                <a:ea typeface="メイリオ" panose="020B0604030504040204" pitchFamily="50" charset="-128"/>
              </a:rPr>
              <a:t>観光局）</a:t>
            </a:r>
            <a:endParaRPr lang="en-US" altLang="ja-JP" sz="1100" dirty="0">
              <a:latin typeface="メイリオ" panose="020B0604030504040204" pitchFamily="50" charset="-128"/>
              <a:ea typeface="メイリオ" panose="020B0604030504040204" pitchFamily="50" charset="-128"/>
            </a:endParaRPr>
          </a:p>
          <a:p>
            <a:r>
              <a:rPr lang="ja-JP" altLang="en-US" sz="1200" dirty="0">
                <a:solidFill>
                  <a:srgbClr val="000000"/>
                </a:solidFill>
                <a:latin typeface="メイリオ" panose="020B0604030504040204" pitchFamily="50" charset="-128"/>
                <a:ea typeface="メイリオ" panose="020B0604030504040204" pitchFamily="50" charset="-128"/>
                <a:cs typeface="Times New Roman" pitchFamily="18" charset="0"/>
              </a:rPr>
              <a:t> </a:t>
            </a:r>
            <a:r>
              <a:rPr lang="en-US" altLang="ja-JP" sz="1000" dirty="0" smtClean="0">
                <a:solidFill>
                  <a:srgbClr val="000000"/>
                </a:solidFill>
                <a:latin typeface="メイリオ" panose="020B0604030504040204" pitchFamily="50" charset="-128"/>
                <a:ea typeface="メイリオ" panose="020B0604030504040204" pitchFamily="50" charset="-128"/>
                <a:cs typeface="Times New Roman" pitchFamily="18" charset="0"/>
              </a:rPr>
              <a:t>E</a:t>
            </a:r>
            <a:r>
              <a:rPr lang="ja-JP" altLang="en-US" sz="1000" dirty="0">
                <a:solidFill>
                  <a:srgbClr val="000000"/>
                </a:solidFill>
                <a:latin typeface="メイリオ" panose="020B0604030504040204" pitchFamily="50" charset="-128"/>
                <a:ea typeface="メイリオ" panose="020B0604030504040204" pitchFamily="50" charset="-128"/>
                <a:cs typeface="Times New Roman" pitchFamily="18" charset="0"/>
              </a:rPr>
              <a:t>メール：</a:t>
            </a:r>
            <a:r>
              <a:rPr lang="en-US" altLang="ja-JP" sz="1000" dirty="0">
                <a:solidFill>
                  <a:srgbClr val="000000"/>
                </a:solidFill>
                <a:latin typeface="メイリオ" panose="020B0604030504040204" pitchFamily="50" charset="-128"/>
                <a:ea typeface="メイリオ" panose="020B0604030504040204" pitchFamily="50" charset="-128"/>
                <a:cs typeface="Times New Roman" pitchFamily="18" charset="0"/>
                <a:hlinkClick r:id="rId4"/>
              </a:rPr>
              <a:t>asia-biz@office.city.kobe.lg.jp</a:t>
            </a:r>
            <a:endParaRPr lang="en-US" altLang="ja-JP" sz="1000" dirty="0">
              <a:solidFill>
                <a:srgbClr val="000000"/>
              </a:solidFill>
              <a:latin typeface="メイリオ" panose="020B0604030504040204" pitchFamily="50" charset="-128"/>
              <a:ea typeface="メイリオ" panose="020B0604030504040204" pitchFamily="50" charset="-128"/>
              <a:cs typeface="Times New Roman" pitchFamily="18" charset="0"/>
            </a:endParaRPr>
          </a:p>
          <a:p>
            <a:r>
              <a:rPr lang="ja-JP" altLang="en-US" sz="1000" dirty="0" smtClean="0">
                <a:latin typeface="メイリオ" panose="020B0604030504040204" pitchFamily="50" charset="-128"/>
                <a:ea typeface="メイリオ" panose="020B0604030504040204" pitchFamily="50" charset="-128"/>
              </a:rPr>
              <a:t> ＴＥＬ</a:t>
            </a:r>
            <a:r>
              <a:rPr lang="ja-JP" altLang="en-US" sz="1000" dirty="0">
                <a:latin typeface="メイリオ" panose="020B0604030504040204" pitchFamily="50" charset="-128"/>
                <a:ea typeface="メイリオ" panose="020B0604030504040204" pitchFamily="50" charset="-128"/>
              </a:rPr>
              <a:t>　</a:t>
            </a:r>
            <a:r>
              <a:rPr lang="ja-JP" altLang="en-US" sz="1000" dirty="0" smtClean="0">
                <a:latin typeface="メイリオ" panose="020B0604030504040204" pitchFamily="50" charset="-128"/>
                <a:ea typeface="メイリオ" panose="020B0604030504040204" pitchFamily="50" charset="-128"/>
              </a:rPr>
              <a:t>０７８－２３１－０２２２</a:t>
            </a:r>
            <a:r>
              <a:rPr lang="ja-JP" altLang="en-US" sz="1000" dirty="0">
                <a:latin typeface="メイリオ" panose="020B0604030504040204" pitchFamily="50" charset="-128"/>
                <a:ea typeface="メイリオ" panose="020B0604030504040204" pitchFamily="50" charset="-128"/>
              </a:rPr>
              <a:t>　</a:t>
            </a:r>
            <a:endParaRPr lang="en-US" altLang="ja-JP" sz="1000" dirty="0">
              <a:latin typeface="メイリオ" panose="020B0604030504040204" pitchFamily="50" charset="-128"/>
              <a:ea typeface="メイリオ" panose="020B0604030504040204" pitchFamily="50" charset="-128"/>
            </a:endParaRPr>
          </a:p>
          <a:p>
            <a:r>
              <a:rPr lang="ja-JP" altLang="en-US" sz="1000" dirty="0" smtClean="0">
                <a:latin typeface="メイリオ" panose="020B0604030504040204" pitchFamily="50" charset="-128"/>
                <a:ea typeface="メイリオ" panose="020B0604030504040204" pitchFamily="50" charset="-128"/>
              </a:rPr>
              <a:t> ＦＡＸ</a:t>
            </a:r>
            <a:r>
              <a:rPr lang="ja-JP" altLang="en-US" sz="1000" dirty="0">
                <a:latin typeface="メイリオ" panose="020B0604030504040204" pitchFamily="50" charset="-128"/>
                <a:ea typeface="メイリオ" panose="020B0604030504040204" pitchFamily="50" charset="-128"/>
              </a:rPr>
              <a:t>　０７８－２３１－０２５６</a:t>
            </a:r>
            <a:endParaRPr kumimoji="1" lang="ja-JP" altLang="en-US" sz="1000" dirty="0">
              <a:latin typeface="メイリオ" panose="020B0604030504040204" pitchFamily="50" charset="-128"/>
              <a:ea typeface="メイリオ" panose="020B0604030504040204" pitchFamily="50" charset="-128"/>
            </a:endParaRPr>
          </a:p>
        </p:txBody>
      </p:sp>
      <p:pic>
        <p:nvPicPr>
          <p:cNvPr id="26" name="Picture 3" descr="\\LS210D3F2\share\庶務事務\広報\ホームページＱＲコード.png"/>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2970677" y="7850961"/>
            <a:ext cx="757923" cy="757923"/>
          </a:xfrm>
          <a:prstGeom prst="rect">
            <a:avLst/>
          </a:prstGeom>
          <a:noFill/>
          <a:extLst>
            <a:ext uri="{909E8E84-426E-40DD-AFC4-6F175D3DCCD1}">
              <a14:hiddenFill xmlns:a14="http://schemas.microsoft.com/office/drawing/2010/main">
                <a:solidFill>
                  <a:srgbClr val="FFFFFF"/>
                </a:solidFill>
              </a14:hiddenFill>
            </a:ext>
          </a:extLst>
        </p:spPr>
      </p:pic>
      <p:pic>
        <p:nvPicPr>
          <p:cNvPr id="27" name="Picture 3" descr="\\LS210D3F2\share\庶務事務\印刷物（リーフレット・ロゴ等）\ロゴマーク（最終版）\A4_PDF_JPG\A4-2.jpg"/>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184154" y="9155477"/>
            <a:ext cx="1427782" cy="611832"/>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28" name="表 27"/>
          <p:cNvGraphicFramePr>
            <a:graphicFrameLocks noGrp="1"/>
          </p:cNvGraphicFramePr>
          <p:nvPr>
            <p:extLst>
              <p:ext uri="{D42A27DB-BD31-4B8C-83A1-F6EECF244321}">
                <p14:modId xmlns:p14="http://schemas.microsoft.com/office/powerpoint/2010/main" val="3338441425"/>
              </p:ext>
            </p:extLst>
          </p:nvPr>
        </p:nvGraphicFramePr>
        <p:xfrm>
          <a:off x="322815" y="3599563"/>
          <a:ext cx="6336704" cy="2347516"/>
        </p:xfrm>
        <a:graphic>
          <a:graphicData uri="http://schemas.openxmlformats.org/drawingml/2006/table">
            <a:tbl>
              <a:tblPr firstRow="1" bandRow="1">
                <a:tableStyleId>{5940675A-B579-460E-94D1-54222C63F5DA}</a:tableStyleId>
              </a:tblPr>
              <a:tblGrid>
                <a:gridCol w="1728192">
                  <a:extLst>
                    <a:ext uri="{9D8B030D-6E8A-4147-A177-3AD203B41FA5}">
                      <a16:colId xmlns:a16="http://schemas.microsoft.com/office/drawing/2014/main" val="20000"/>
                    </a:ext>
                  </a:extLst>
                </a:gridCol>
                <a:gridCol w="4608512">
                  <a:extLst>
                    <a:ext uri="{9D8B030D-6E8A-4147-A177-3AD203B41FA5}">
                      <a16:colId xmlns:a16="http://schemas.microsoft.com/office/drawing/2014/main" val="20001"/>
                    </a:ext>
                  </a:extLst>
                </a:gridCol>
              </a:tblGrid>
              <a:tr h="457498">
                <a:tc>
                  <a:txBody>
                    <a:bodyPr/>
                    <a:lstStyle/>
                    <a:p>
                      <a:pPr algn="ctr"/>
                      <a:r>
                        <a:rPr kumimoji="1" lang="ja-JP" altLang="en-US" sz="1200" dirty="0" smtClean="0">
                          <a:latin typeface="メイリオ" panose="020B0604030504040204" pitchFamily="50" charset="-128"/>
                          <a:ea typeface="メイリオ" panose="020B0604030504040204" pitchFamily="50" charset="-128"/>
                        </a:rPr>
                        <a:t>住　　所</a:t>
                      </a:r>
                      <a:endParaRPr kumimoji="1" lang="ja-JP" altLang="en-US" sz="1200" dirty="0">
                        <a:latin typeface="メイリオ" panose="020B0604030504040204" pitchFamily="50" charset="-128"/>
                        <a:ea typeface="メイリオ" panose="020B0604030504040204" pitchFamily="50" charset="-128"/>
                      </a:endParaRPr>
                    </a:p>
                  </a:txBody>
                  <a:tcPr marT="50403" marB="50403"/>
                </a:tc>
                <a:tc>
                  <a:txBody>
                    <a:bodyPr/>
                    <a:lstStyle/>
                    <a:p>
                      <a:endParaRPr kumimoji="1" lang="ja-JP" altLang="en-US" sz="1200" i="1" dirty="0"/>
                    </a:p>
                  </a:txBody>
                  <a:tcPr marT="50403" marB="50403"/>
                </a:tc>
                <a:extLst>
                  <a:ext uri="{0D108BD9-81ED-4DB2-BD59-A6C34878D82A}">
                    <a16:rowId xmlns:a16="http://schemas.microsoft.com/office/drawing/2014/main" val="10000"/>
                  </a:ext>
                </a:extLst>
              </a:tr>
              <a:tr h="369011">
                <a:tc>
                  <a:txBody>
                    <a:bodyPr/>
                    <a:lstStyle/>
                    <a:p>
                      <a:pPr algn="ctr"/>
                      <a:r>
                        <a:rPr kumimoji="1" lang="ja-JP" altLang="en-US" sz="1200" dirty="0">
                          <a:latin typeface="メイリオ" panose="020B0604030504040204" pitchFamily="50" charset="-128"/>
                          <a:ea typeface="メイリオ" panose="020B0604030504040204" pitchFamily="50" charset="-128"/>
                        </a:rPr>
                        <a:t>企業名・団体名</a:t>
                      </a:r>
                    </a:p>
                  </a:txBody>
                  <a:tcPr marT="50403" marB="50403"/>
                </a:tc>
                <a:tc>
                  <a:txBody>
                    <a:bodyPr/>
                    <a:lstStyle/>
                    <a:p>
                      <a:endParaRPr kumimoji="1" lang="ja-JP" altLang="en-US" sz="1200" dirty="0"/>
                    </a:p>
                  </a:txBody>
                  <a:tcPr marT="50403" marB="50403"/>
                </a:tc>
                <a:extLst>
                  <a:ext uri="{0D108BD9-81ED-4DB2-BD59-A6C34878D82A}">
                    <a16:rowId xmlns:a16="http://schemas.microsoft.com/office/drawing/2014/main" val="10001"/>
                  </a:ext>
                </a:extLst>
              </a:tr>
              <a:tr h="369011">
                <a:tc>
                  <a:txBody>
                    <a:bodyPr/>
                    <a:lstStyle/>
                    <a:p>
                      <a:pPr algn="ctr"/>
                      <a:r>
                        <a:rPr kumimoji="1" lang="ja-JP" altLang="en-US" sz="1200" dirty="0">
                          <a:latin typeface="メイリオ" panose="020B0604030504040204" pitchFamily="50" charset="-128"/>
                          <a:ea typeface="メイリオ" panose="020B0604030504040204" pitchFamily="50" charset="-128"/>
                        </a:rPr>
                        <a:t>参加者</a:t>
                      </a:r>
                      <a:r>
                        <a:rPr kumimoji="1" lang="ja-JP" altLang="en-US" sz="1200" dirty="0" smtClean="0">
                          <a:latin typeface="メイリオ" panose="020B0604030504040204" pitchFamily="50" charset="-128"/>
                          <a:ea typeface="メイリオ" panose="020B0604030504040204" pitchFamily="50" charset="-128"/>
                        </a:rPr>
                        <a:t>役職・お名前</a:t>
                      </a:r>
                      <a:endParaRPr kumimoji="1" lang="ja-JP" altLang="en-US" sz="1200" dirty="0">
                        <a:latin typeface="メイリオ" panose="020B0604030504040204" pitchFamily="50" charset="-128"/>
                        <a:ea typeface="メイリオ" panose="020B0604030504040204" pitchFamily="50" charset="-128"/>
                      </a:endParaRPr>
                    </a:p>
                  </a:txBody>
                  <a:tcPr marT="50403" marB="50403"/>
                </a:tc>
                <a:tc>
                  <a:txBody>
                    <a:bodyPr/>
                    <a:lstStyle/>
                    <a:p>
                      <a:r>
                        <a:rPr kumimoji="1" lang="ja-JP" altLang="en-US" sz="1200" dirty="0"/>
                        <a:t>　　　　　　　　　　　　　　　　　　　　　　</a:t>
                      </a:r>
                    </a:p>
                  </a:txBody>
                  <a:tcPr marT="50403" marB="50403"/>
                </a:tc>
                <a:extLst>
                  <a:ext uri="{0D108BD9-81ED-4DB2-BD59-A6C34878D82A}">
                    <a16:rowId xmlns:a16="http://schemas.microsoft.com/office/drawing/2014/main" val="10002"/>
                  </a:ext>
                </a:extLst>
              </a:tr>
              <a:tr h="344977">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200" dirty="0" smtClean="0">
                          <a:latin typeface="メイリオ" panose="020B0604030504040204" pitchFamily="50" charset="-128"/>
                          <a:ea typeface="メイリオ" panose="020B0604030504040204" pitchFamily="50" charset="-128"/>
                        </a:rPr>
                        <a:t>Ｅメール（必須）</a:t>
                      </a:r>
                      <a:endParaRPr kumimoji="1" lang="ja-JP" altLang="en-US" sz="1200" dirty="0">
                        <a:latin typeface="メイリオ" panose="020B0604030504040204" pitchFamily="50" charset="-128"/>
                        <a:ea typeface="メイリオ" panose="020B0604030504040204" pitchFamily="50" charset="-128"/>
                      </a:endParaRPr>
                    </a:p>
                  </a:txBody>
                  <a:tcPr marT="50403" marB="50403"/>
                </a:tc>
                <a:tc>
                  <a:txBody>
                    <a:bodyPr/>
                    <a:lstStyle/>
                    <a:p>
                      <a:endParaRPr kumimoji="1" lang="ja-JP" altLang="en-US" sz="1200" dirty="0"/>
                    </a:p>
                  </a:txBody>
                  <a:tcPr marT="50403" marB="50403"/>
                </a:tc>
                <a:extLst>
                  <a:ext uri="{0D108BD9-81ED-4DB2-BD59-A6C34878D82A}">
                    <a16:rowId xmlns:a16="http://schemas.microsoft.com/office/drawing/2014/main" val="10003"/>
                  </a:ext>
                </a:extLst>
              </a:tr>
              <a:tr h="393046">
                <a:tc>
                  <a:txBody>
                    <a:bodyPr/>
                    <a:lstStyle/>
                    <a:p>
                      <a:pPr algn="ctr"/>
                      <a:r>
                        <a:rPr kumimoji="1" lang="ja-JP" altLang="en-US" sz="1200" dirty="0" smtClean="0">
                          <a:latin typeface="メイリオ" panose="020B0604030504040204" pitchFamily="50" charset="-128"/>
                          <a:ea typeface="メイリオ" panose="020B0604030504040204" pitchFamily="50" charset="-128"/>
                        </a:rPr>
                        <a:t>電話</a:t>
                      </a:r>
                      <a:endParaRPr kumimoji="1" lang="ja-JP" altLang="en-US" sz="1200" dirty="0">
                        <a:latin typeface="メイリオ" panose="020B0604030504040204" pitchFamily="50" charset="-128"/>
                        <a:ea typeface="メイリオ" panose="020B0604030504040204" pitchFamily="50" charset="-128"/>
                      </a:endParaRPr>
                    </a:p>
                  </a:txBody>
                  <a:tcPr marT="50403" marB="50403"/>
                </a:tc>
                <a:tc>
                  <a:txBody>
                    <a:bodyPr/>
                    <a:lstStyle/>
                    <a:p>
                      <a:endParaRPr kumimoji="1" lang="ja-JP" altLang="en-US" sz="1200" dirty="0"/>
                    </a:p>
                  </a:txBody>
                  <a:tcPr marT="50403" marB="50403"/>
                </a:tc>
                <a:extLst>
                  <a:ext uri="{0D108BD9-81ED-4DB2-BD59-A6C34878D82A}">
                    <a16:rowId xmlns:a16="http://schemas.microsoft.com/office/drawing/2014/main" val="10004"/>
                  </a:ext>
                </a:extLst>
              </a:tr>
              <a:tr h="413973">
                <a:tc>
                  <a:txBody>
                    <a:bodyPr/>
                    <a:lstStyle/>
                    <a:p>
                      <a:pPr algn="ctr"/>
                      <a:r>
                        <a:rPr kumimoji="1" lang="ja-JP" altLang="en-US" sz="1200" dirty="0" smtClean="0">
                          <a:latin typeface="メイリオ" panose="020B0604030504040204" pitchFamily="50" charset="-128"/>
                          <a:ea typeface="メイリオ" panose="020B0604030504040204" pitchFamily="50" charset="-128"/>
                        </a:rPr>
                        <a:t>ＦＡＸ</a:t>
                      </a:r>
                      <a:endParaRPr kumimoji="1" lang="ja-JP" altLang="en-US" sz="1200" dirty="0">
                        <a:latin typeface="メイリオ" panose="020B0604030504040204" pitchFamily="50" charset="-128"/>
                        <a:ea typeface="メイリオ" panose="020B0604030504040204" pitchFamily="50" charset="-128"/>
                      </a:endParaRPr>
                    </a:p>
                  </a:txBody>
                  <a:tcPr marT="50403" marB="50403"/>
                </a:tc>
                <a:tc>
                  <a:txBody>
                    <a:bodyPr/>
                    <a:lstStyle/>
                    <a:p>
                      <a:endParaRPr kumimoji="1" lang="ja-JP" altLang="en-US" sz="1200" dirty="0"/>
                    </a:p>
                  </a:txBody>
                  <a:tcPr marT="50403" marB="50403"/>
                </a:tc>
                <a:extLst>
                  <a:ext uri="{0D108BD9-81ED-4DB2-BD59-A6C34878D82A}">
                    <a16:rowId xmlns:a16="http://schemas.microsoft.com/office/drawing/2014/main" val="10005"/>
                  </a:ext>
                </a:extLst>
              </a:tr>
            </a:tbl>
          </a:graphicData>
        </a:graphic>
      </p:graphicFrame>
      <p:pic>
        <p:nvPicPr>
          <p:cNvPr id="3" name="図 2"/>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4425936" y="414115"/>
            <a:ext cx="1086819" cy="1086819"/>
          </a:xfrm>
          <a:prstGeom prst="rect">
            <a:avLst/>
          </a:prstGeom>
        </p:spPr>
      </p:pic>
    </p:spTree>
    <p:extLst>
      <p:ext uri="{BB962C8B-B14F-4D97-AF65-F5344CB8AC3E}">
        <p14:creationId xmlns:p14="http://schemas.microsoft.com/office/powerpoint/2010/main" val="1446615188"/>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2645</TotalTime>
  <Words>962</Words>
  <Application>Microsoft Office PowerPoint</Application>
  <PresentationFormat>ユーザー設定</PresentationFormat>
  <Paragraphs>97</Paragraphs>
  <Slides>2</Slides>
  <Notes>0</Notes>
  <HiddenSlides>0</HiddenSlides>
  <MMClips>0</MMClips>
  <ScaleCrop>false</ScaleCrop>
  <HeadingPairs>
    <vt:vector size="6" baseType="variant">
      <vt:variant>
        <vt:lpstr>使用されているフォント</vt:lpstr>
      </vt:variant>
      <vt:variant>
        <vt:i4>8</vt:i4>
      </vt:variant>
      <vt:variant>
        <vt:lpstr>テーマ</vt:lpstr>
      </vt:variant>
      <vt:variant>
        <vt:i4>1</vt:i4>
      </vt:variant>
      <vt:variant>
        <vt:lpstr>スライド タイトル</vt:lpstr>
      </vt:variant>
      <vt:variant>
        <vt:i4>2</vt:i4>
      </vt:variant>
    </vt:vector>
  </HeadingPairs>
  <TitlesOfParts>
    <vt:vector size="11" baseType="lpstr">
      <vt:lpstr>ＭＳ Ｐゴシック</vt:lpstr>
      <vt:lpstr>ＭＳ ゴシック</vt:lpstr>
      <vt:lpstr>ＭＳ 明朝</vt:lpstr>
      <vt:lpstr>メイリオ</vt:lpstr>
      <vt:lpstr>Arial</vt:lpstr>
      <vt:lpstr>Calibri</vt:lpstr>
      <vt:lpstr>Century</vt:lpstr>
      <vt:lpstr>Times New Roman</vt:lpstr>
      <vt:lpstr>Office ​​テーマ</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中小企業のための法務勉強会</dc:title>
  <dc:creator>Administrator</dc:creator>
  <cp:lastModifiedBy>山田 有紗</cp:lastModifiedBy>
  <cp:revision>331</cp:revision>
  <cp:lastPrinted>2021-06-18T00:18:14Z</cp:lastPrinted>
  <dcterms:created xsi:type="dcterms:W3CDTF">2014-02-28T06:32:11Z</dcterms:created>
  <dcterms:modified xsi:type="dcterms:W3CDTF">2021-06-28T01:55:35Z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1b85ecb2-a6cb-4b76-bcbd-1c2ea4df0cd9_Enabled">
    <vt:lpwstr>False</vt:lpwstr>
  </property>
  <property fmtid="{D5CDD505-2E9C-101B-9397-08002B2CF9AE}" pid="3" name="MSIP_Label_1b85ecb2-a6cb-4b76-bcbd-1c2ea4df0cd9_SiteId">
    <vt:lpwstr>6f15ba8c-27c6-44f1-98fb-38c43daa773c</vt:lpwstr>
  </property>
  <property fmtid="{D5CDD505-2E9C-101B-9397-08002B2CF9AE}" pid="4" name="MSIP_Label_1b85ecb2-a6cb-4b76-bcbd-1c2ea4df0cd9_Owner">
    <vt:lpwstr>okawa-takuro@inpit.go.jp</vt:lpwstr>
  </property>
  <property fmtid="{D5CDD505-2E9C-101B-9397-08002B2CF9AE}" pid="5" name="MSIP_Label_1b85ecb2-a6cb-4b76-bcbd-1c2ea4df0cd9_SetDate">
    <vt:lpwstr>2021-02-12T04:47:22.1049587Z</vt:lpwstr>
  </property>
  <property fmtid="{D5CDD505-2E9C-101B-9397-08002B2CF9AE}" pid="6" name="MSIP_Label_1b85ecb2-a6cb-4b76-bcbd-1c2ea4df0cd9_Name">
    <vt:lpwstr>暗号化ラベル</vt:lpwstr>
  </property>
  <property fmtid="{D5CDD505-2E9C-101B-9397-08002B2CF9AE}" pid="7" name="MSIP_Label_1b85ecb2-a6cb-4b76-bcbd-1c2ea4df0cd9_Application">
    <vt:lpwstr>Microsoft Azure Information Protection</vt:lpwstr>
  </property>
  <property fmtid="{D5CDD505-2E9C-101B-9397-08002B2CF9AE}" pid="8" name="MSIP_Label_1b85ecb2-a6cb-4b76-bcbd-1c2ea4df0cd9_ActionId">
    <vt:lpwstr>5c0c98d5-3065-4c23-ab53-00f8005e1891</vt:lpwstr>
  </property>
  <property fmtid="{D5CDD505-2E9C-101B-9397-08002B2CF9AE}" pid="9" name="MSIP_Label_1b85ecb2-a6cb-4b76-bcbd-1c2ea4df0cd9_Extended_MSFT_Method">
    <vt:lpwstr>Automatic</vt:lpwstr>
  </property>
</Properties>
</file>