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6858000" cy="1008062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ED2"/>
    <a:srgbClr val="FF99FF"/>
    <a:srgbClr val="FFFF99"/>
    <a:srgbClr val="FFFF66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94" autoAdjust="0"/>
  </p:normalViewPr>
  <p:slideViewPr>
    <p:cSldViewPr>
      <p:cViewPr>
        <p:scale>
          <a:sx n="100" d="100"/>
          <a:sy n="100" d="100"/>
        </p:scale>
        <p:origin x="1236" y="-3162"/>
      </p:cViewPr>
      <p:guideLst>
        <p:guide orient="horz" pos="31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3C142-6747-4D4D-A1C3-EC5501553499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D9B1A-9695-4095-AE84-B08719C54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255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0F89EF13-7771-4B8A-9E56-55921ED87A44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39775"/>
            <a:ext cx="2516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816F0840-9377-4A7D-9405-971A8686CEE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09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F0840-9377-4A7D-9405-971A8686CEE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87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78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9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5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86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6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4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4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96864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9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8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0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8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48"/>
            <a:ext cx="6172200" cy="665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7"/>
            <a:ext cx="16002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00079-0771-4374-A0F8-BBA6C99B7205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7"/>
            <a:ext cx="21717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7"/>
            <a:ext cx="16002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8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sia-biz@office.city.kobe.lg.j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obe-obc.lg.jp/" TargetMode="Externa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l="400" t="11216" r="-400" b="35252"/>
          <a:stretch/>
        </p:blipFill>
        <p:spPr>
          <a:xfrm>
            <a:off x="15272" y="-13532"/>
            <a:ext cx="6845010" cy="2749588"/>
          </a:xfrm>
          <a:prstGeom prst="rect">
            <a:avLst/>
          </a:prstGeom>
        </p:spPr>
      </p:pic>
      <p:sp>
        <p:nvSpPr>
          <p:cNvPr id="30" name="テキスト ボックス 42"/>
          <p:cNvSpPr txBox="1"/>
          <p:nvPr/>
        </p:nvSpPr>
        <p:spPr>
          <a:xfrm>
            <a:off x="70659" y="60576"/>
            <a:ext cx="6766870" cy="21082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ja-JP" altLang="en-US" sz="36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outerShdw blurRad="60007" dist="310007" dir="7680000" sy="30000" kx="1300200" algn="ctr">
                    <a:srgbClr val="000000">
                      <a:alpha val="32000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ベトナム・インドネシア・カンボジア企業との</a:t>
            </a:r>
            <a:r>
              <a:rPr lang="ja-JP" sz="36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outerShdw blurRad="60007" dist="310007" dir="7680000" sy="30000" kx="1300200" algn="ctr">
                    <a:srgbClr val="000000">
                      <a:alpha val="32000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オンライン商談</a:t>
            </a:r>
            <a:r>
              <a:rPr lang="ja-JP" altLang="en-US" sz="36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outerShdw blurRad="60007" dist="310007" dir="7680000" sy="30000" kx="1300200" algn="ctr">
                    <a:srgbClr val="000000">
                      <a:alpha val="32000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　　</a:t>
            </a:r>
            <a:endParaRPr lang="en-US" altLang="ja-JP" sz="1400" kern="100" dirty="0" smtClean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rgbClr val="FFC000"/>
              </a:solidFill>
              <a:latin typeface="游明朝" panose="02020400000000000000" pitchFamily="18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ja-JP" altLang="en-US" sz="32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参加</a:t>
            </a:r>
            <a:r>
              <a:rPr lang="ja-JP" altLang="en-US" sz="32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企業募集</a:t>
            </a:r>
            <a:r>
              <a:rPr lang="en-US" altLang="ja-JP" sz="32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!!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altLang="ja-JP" sz="1400" kern="100" dirty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rgbClr val="FFC000"/>
              </a:solidFill>
              <a:latin typeface="游明朝" panose="02020400000000000000" pitchFamily="18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144016" y="3908930"/>
            <a:ext cx="7029400" cy="289310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  象 国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ベトナム、インドネシア、カンボジア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概　　要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4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希望する対象国（複数可）の現地企業</a:t>
            </a:r>
            <a:r>
              <a:rPr lang="en-US" altLang="ja-JP" sz="14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4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社程度とオンライン商談</a:t>
            </a:r>
            <a:endParaRPr lang="en-US" altLang="ja-JP" sz="1400" b="1" u="sng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（すべて通訳付）を実施します。</a:t>
            </a:r>
            <a:endParaRPr lang="en-US" altLang="ja-JP" sz="1400" b="1" u="sng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</a:t>
            </a:r>
            <a:r>
              <a:rPr lang="ja-JP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原則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神戸市内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に本社又は主たる事業所のある中小</a:t>
            </a:r>
            <a:r>
              <a:rPr lang="ja-JP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</a:t>
            </a:r>
            <a:r>
              <a:rPr lang="ja-JP" altLang="ja-JP" sz="1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（先着順</a:t>
            </a:r>
            <a:r>
              <a:rPr lang="ja-JP" altLang="ja-JP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開  催 日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】2021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月～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2022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月の間で、日時は各社毎に相談のうえ実施。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申込締切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】2021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日（木）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/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申込企業が募集数を超えた場合、締切前であっても募集を終了します。</a:t>
            </a:r>
            <a:endParaRPr lang="en-US" altLang="ja-JP" sz="105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  加 費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】30,000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（税込み）</a:t>
            </a:r>
            <a:endParaRPr lang="en-US" altLang="ja-JP" sz="1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spcAft>
                <a:spcPts val="0"/>
              </a:spcAft>
            </a:pPr>
            <a:endParaRPr lang="ja-JP" altLang="ja-JP" sz="14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8705" y="9311431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主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催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ひょうご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・神戸国際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ビジネススクエア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神戸市海外ビジネスセンター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、ひょうご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海外ビジネスセンター、ＪＥＴＲＯ神戸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協　　　力：神戸商工会議所、兵庫工業会、神戸市機械金属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工業会</a:t>
            </a:r>
            <a:endParaRPr lang="ja-JP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 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画 運 営：神戸市海外ビジネスセンター（神戸市経済観光局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1634" y="9245664"/>
            <a:ext cx="6792247" cy="812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0659" y="6523695"/>
            <a:ext cx="6734237" cy="689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b="1" kern="1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事前マッチングによるきめ細やかなオンライン商談</a:t>
            </a:r>
            <a:r>
              <a:rPr lang="ja-JP" altLang="ja-JP" b="1" kern="1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！</a:t>
            </a:r>
            <a:endParaRPr lang="en-US" altLang="ja-JP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  <a:spcAft>
                <a:spcPts val="0"/>
              </a:spcAft>
            </a:pPr>
            <a:endParaRPr lang="en-US" altLang="ja-JP" sz="2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-27384" y="2785955"/>
            <a:ext cx="68580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新型コロナウイルスの影響で、海外に渡航しての展示会や新規顧客への訪問など、これまでの海外営業のスタイルが困難になり、現在はオンラインを活用したスタイルが主流となっています。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神戸市では、海外展開におけるＤＸの一つであるオンライン商談の強みを活かして、商談時期を広く設定しビジネスマッチングを行います。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新た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なビジネスパートナーを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見つける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チャンスと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して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、この機会を是非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ご活用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下さい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756445" y="6903596"/>
            <a:ext cx="5544615" cy="2191841"/>
            <a:chOff x="4763" y="732607"/>
            <a:chExt cx="4076700" cy="2151806"/>
          </a:xfrm>
        </p:grpSpPr>
        <p:sp>
          <p:nvSpPr>
            <p:cNvPr id="35" name="フローチャート: 処理 34"/>
            <p:cNvSpPr/>
            <p:nvPr/>
          </p:nvSpPr>
          <p:spPr>
            <a:xfrm>
              <a:off x="4763" y="732607"/>
              <a:ext cx="4076700" cy="368934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altLang="ja-JP" sz="1200" kern="100" dirty="0" smtClean="0"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200" kern="100" dirty="0" smtClean="0"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参加企業様へ</a:t>
              </a:r>
              <a:r>
                <a:rPr lang="ja-JP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の</a:t>
              </a:r>
              <a:r>
                <a:rPr lang="ja-JP" altLang="en-US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商談内容の</a:t>
              </a:r>
              <a:r>
                <a:rPr lang="ja-JP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事前ヒアリング</a:t>
              </a:r>
              <a:r>
                <a:rPr lang="ja-JP" altLang="en-US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、</a:t>
              </a:r>
              <a:r>
                <a:rPr lang="ja-JP" altLang="en-US" sz="1200" kern="100" dirty="0" smtClean="0"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商談</a:t>
              </a:r>
              <a:r>
                <a:rPr lang="ja-JP" altLang="en-US" sz="1200" kern="100" dirty="0">
                  <a:ea typeface="ＭＳ ゴシック" panose="020B0609070205080204" pitchFamily="49" charset="-128"/>
                  <a:cs typeface="Times New Roman" panose="02020603050405020304" pitchFamily="18" charset="0"/>
                </a:rPr>
                <a:t>資料（翻訳）の作成</a:t>
              </a:r>
              <a:endParaRPr lang="ja-JP" altLang="ja-JP" sz="1200" kern="100" dirty="0"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endParaRPr lang="ja-JP" sz="1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フローチャート: 処理 35"/>
            <p:cNvSpPr/>
            <p:nvPr/>
          </p:nvSpPr>
          <p:spPr>
            <a:xfrm>
              <a:off x="10927" y="1322287"/>
              <a:ext cx="4057650" cy="35941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商談</a:t>
              </a:r>
              <a:r>
                <a:rPr lang="ja-JP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候補先</a:t>
              </a:r>
              <a:r>
                <a:rPr lang="ja-JP" altLang="en-US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現地</a:t>
              </a:r>
              <a:r>
                <a:rPr lang="ja-JP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企業リスト</a:t>
              </a:r>
              <a:r>
                <a:rPr lang="ja-JP" altLang="en-US" sz="1200" kern="100" dirty="0"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提示</a:t>
              </a:r>
              <a:r>
                <a:rPr lang="ja-JP" altLang="en-US" sz="1200" kern="100" dirty="0" smtClean="0"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、絞り込み選定</a:t>
              </a:r>
              <a:endParaRPr lang="ja-JP" sz="12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7" name="直線矢印コネクタ 36"/>
            <p:cNvCxnSpPr>
              <a:stCxn id="35" idx="2"/>
              <a:endCxn id="36" idx="0"/>
            </p:cNvCxnSpPr>
            <p:nvPr/>
          </p:nvCxnSpPr>
          <p:spPr>
            <a:xfrm flipH="1">
              <a:off x="2039752" y="1101541"/>
              <a:ext cx="0" cy="2207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フローチャート: 処理 38"/>
            <p:cNvSpPr/>
            <p:nvPr/>
          </p:nvSpPr>
          <p:spPr>
            <a:xfrm>
              <a:off x="18496" y="1902443"/>
              <a:ext cx="4050080" cy="35941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kern="100" dirty="0" smtClean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ご希望に基づき現地企業にオファー</a:t>
              </a:r>
              <a:endParaRPr lang="ja-JP" sz="1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40" name="直線矢印コネクタ 39"/>
            <p:cNvCxnSpPr>
              <a:stCxn id="36" idx="2"/>
            </p:cNvCxnSpPr>
            <p:nvPr/>
          </p:nvCxnSpPr>
          <p:spPr>
            <a:xfrm flipH="1">
              <a:off x="2034990" y="1681697"/>
              <a:ext cx="0" cy="24739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>
              <a:stCxn id="39" idx="2"/>
              <a:endCxn id="42" idx="0"/>
            </p:cNvCxnSpPr>
            <p:nvPr/>
          </p:nvCxnSpPr>
          <p:spPr>
            <a:xfrm>
              <a:off x="2043536" y="2261853"/>
              <a:ext cx="560" cy="2631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フローチャート: 処理 41"/>
            <p:cNvSpPr/>
            <p:nvPr/>
          </p:nvSpPr>
          <p:spPr>
            <a:xfrm>
              <a:off x="19615" y="2525003"/>
              <a:ext cx="4048961" cy="35941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</a:pPr>
              <a:endParaRPr lang="en-US" altLang="ja-JP" sz="1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1200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オンライン</a:t>
              </a:r>
              <a:r>
                <a:rPr lang="ja-JP" altLang="en-US" sz="12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商談</a:t>
              </a:r>
              <a:r>
                <a:rPr lang="en-US" altLang="ja-JP" sz="12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(</a:t>
              </a:r>
              <a:r>
                <a:rPr lang="en-US" altLang="ja-JP" sz="1200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Zoom</a:t>
              </a:r>
              <a:r>
                <a:rPr lang="ja-JP" altLang="en-US" sz="1200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利用</a:t>
              </a:r>
              <a:r>
                <a:rPr lang="en-US" altLang="ja-JP" sz="1200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（</a:t>
              </a:r>
              <a:r>
                <a:rPr lang="en-US" altLang="ja-JP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2021</a:t>
              </a:r>
              <a:r>
                <a: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年</a:t>
              </a:r>
              <a:r>
                <a:rPr lang="en-US" altLang="ja-JP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10</a:t>
              </a:r>
              <a:r>
                <a: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月～</a:t>
              </a:r>
              <a:r>
                <a:rPr lang="en-US" altLang="ja-JP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2022</a:t>
              </a:r>
              <a:r>
                <a: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年</a:t>
              </a:r>
              <a:r>
                <a:rPr lang="en-US" altLang="ja-JP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050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月で現地</a:t>
              </a:r>
              <a:r>
                <a: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企業</a:t>
              </a:r>
              <a:r>
                <a:rPr lang="en-US" altLang="ja-JP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5</a:t>
              </a:r>
              <a:r>
                <a: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社程度）</a:t>
              </a:r>
              <a:endParaRPr lang="ja-JP" altLang="ja-JP" sz="105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endParaRPr lang="ja-JP" sz="105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07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86585" y="9003407"/>
            <a:ext cx="4334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120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神戸市海外ビジネスセンター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神戸市経済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観光局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ＴＥＬ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０７８－２３１－０２２２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ＦＡＸ　０７８－２３１－０２５６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Picture 3" descr="\\LS210D3F2\share\庶務事務\広報\ホームページＱＲコード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76" y="9042623"/>
            <a:ext cx="998785" cy="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4114565"/>
            <a:ext cx="6870954" cy="21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3" rIns="91402" bIns="190362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543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543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543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600" b="1" i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ベトナム・インドネシア・カンボジア企業との商談申込書</a:t>
            </a:r>
            <a:endParaRPr lang="en-US" altLang="ja-JP" sz="1600" b="1" i="1" u="sng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神戸市海外ビジネスセンター　宛　　　　　　　　</a:t>
            </a: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　　　　　　　　　　　　　　　　　　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E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メール：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  <a:hlinkClick r:id="rId3"/>
              </a:rPr>
              <a:t>asia-biz@office.city.kobe.lg.jp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　　　　　　　　　　　　　　　　　　</a:t>
            </a:r>
            <a:r>
              <a:rPr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FAX</a:t>
            </a:r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：０７８－２３１－０２５６</a:t>
            </a:r>
            <a:endParaRPr lang="en-US" altLang="ja-JP" sz="1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                            　　　　申込締切：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2021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9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月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3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0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日（木）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en-US" altLang="ja-JP" sz="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申込企業が募集数を超えた場合、締切前であっても募集を終了します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9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ja-JP" altLang="en-US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3934469"/>
            <a:ext cx="6858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396179"/>
              </p:ext>
            </p:extLst>
          </p:nvPr>
        </p:nvGraphicFramePr>
        <p:xfrm>
          <a:off x="12955" y="6029833"/>
          <a:ext cx="6796230" cy="292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848">
                  <a:extLst>
                    <a:ext uri="{9D8B030D-6E8A-4147-A177-3AD203B41FA5}">
                      <a16:colId xmlns:a16="http://schemas.microsoft.com/office/drawing/2014/main" val="2033101731"/>
                    </a:ext>
                  </a:extLst>
                </a:gridCol>
                <a:gridCol w="934745">
                  <a:extLst>
                    <a:ext uri="{9D8B030D-6E8A-4147-A177-3AD203B41FA5}">
                      <a16:colId xmlns:a16="http://schemas.microsoft.com/office/drawing/2014/main" val="2077349111"/>
                    </a:ext>
                  </a:extLst>
                </a:gridCol>
                <a:gridCol w="1797580">
                  <a:extLst>
                    <a:ext uri="{9D8B030D-6E8A-4147-A177-3AD203B41FA5}">
                      <a16:colId xmlns:a16="http://schemas.microsoft.com/office/drawing/2014/main" val="1929099941"/>
                    </a:ext>
                  </a:extLst>
                </a:gridCol>
                <a:gridCol w="719033">
                  <a:extLst>
                    <a:ext uri="{9D8B030D-6E8A-4147-A177-3AD203B41FA5}">
                      <a16:colId xmlns:a16="http://schemas.microsoft.com/office/drawing/2014/main" val="1814436323"/>
                    </a:ext>
                  </a:extLst>
                </a:gridCol>
                <a:gridCol w="2738024">
                  <a:extLst>
                    <a:ext uri="{9D8B030D-6E8A-4147-A177-3AD203B41FA5}">
                      <a16:colId xmlns:a16="http://schemas.microsoft.com/office/drawing/2014/main" val="1357353779"/>
                    </a:ext>
                  </a:extLst>
                </a:gridCol>
              </a:tblGrid>
              <a:tr h="253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rowSpan="2"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　種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extLst>
                  <a:ext uri="{0D108BD9-81ED-4DB2-BD59-A6C34878D82A}">
                    <a16:rowId xmlns:a16="http://schemas.microsoft.com/office/drawing/2014/main" val="3667603046"/>
                  </a:ext>
                </a:extLst>
              </a:tr>
              <a:tr h="2544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ＴＥＬ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extLst>
                  <a:ext uri="{0D108BD9-81ED-4DB2-BD59-A6C34878D82A}">
                    <a16:rowId xmlns:a16="http://schemas.microsoft.com/office/drawing/2014/main" val="1102623408"/>
                  </a:ext>
                </a:extLst>
              </a:tr>
              <a:tr h="253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  <a:endParaRPr lang="ja-JP" sz="110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rowSpan="2"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ＦＡＸ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extLst>
                  <a:ext uri="{0D108BD9-81ED-4DB2-BD59-A6C34878D82A}">
                    <a16:rowId xmlns:a16="http://schemas.microsoft.com/office/drawing/2014/main" val="1499147803"/>
                  </a:ext>
                </a:extLst>
              </a:tr>
              <a:tr h="2553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extLst>
                  <a:ext uri="{0D108BD9-81ED-4DB2-BD59-A6C34878D82A}">
                    <a16:rowId xmlns:a16="http://schemas.microsoft.com/office/drawing/2014/main" val="2671837340"/>
                  </a:ext>
                </a:extLst>
              </a:tr>
              <a:tr h="33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5550" marR="55550" marT="0" marB="0" anchor="ctr"/>
                </a:tc>
                <a:extLst>
                  <a:ext uri="{0D108BD9-81ED-4DB2-BD59-A6C34878D82A}">
                    <a16:rowId xmlns:a16="http://schemas.microsoft.com/office/drawing/2014/main" val="2152658355"/>
                  </a:ext>
                </a:extLst>
              </a:tr>
              <a:tr h="65154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商談会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</a:t>
                      </a: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商談</a:t>
                      </a:r>
                      <a:endParaRPr lang="en-US" altLang="ja-JP" sz="11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内容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en-US" sz="10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39838"/>
                  </a:ext>
                </a:extLst>
              </a:tr>
              <a:tr h="4595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希望する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取引形態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販路開拓 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資材調達・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生産委託 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仕入れ先探し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・ 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代理店探し 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endParaRPr lang="en-US" altLang="ja-JP" sz="11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　　　　　　　　　　　　　　　　　　　　　）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399807"/>
                  </a:ext>
                </a:extLst>
              </a:tr>
              <a:tr h="4595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希望国</a:t>
                      </a:r>
                      <a:endParaRPr lang="en-US" altLang="ja-JP" sz="10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複数ＯＫ）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特定しない・特定する場合（ベトナム・インドネシア・カンボジア）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550" marR="5555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51641"/>
                  </a:ext>
                </a:extLst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5098" y="9115916"/>
            <a:ext cx="1912254" cy="85220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-48816" y="23738"/>
            <a:ext cx="6858000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ご注意事項</a:t>
            </a:r>
            <a:endParaRPr lang="en-US" altLang="ja-JP" sz="1200" b="1" u="sng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（商談について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参加企業の業種は問いません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．１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商談あた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り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１時間を予定しています。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商談スケジュールは、御社と海外現地企業を日程調整のうえ、複数日で行います。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４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すべての商談に、通訳が付きます。（ベトナム語、インドネシア語、クメール語）　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オンライン商談では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Zoom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を利用いたします。操作方法が不明な場合はご説明いたします。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６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件の商談を原則としますが、商談内容によっては件数を満たせない場合があります。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サンプル品を海外現地に送付する場合は、御社負担となります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（お申込み方法）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１．下記の商談申込書に記載のうえ、ＦＡＸ、又はスキャンして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Email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でご送付ください。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２．または、ホームページから商談申込書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(PPT)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をダウンロードして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Email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でご送付ください。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5"/>
              </a:rPr>
              <a:t>h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5"/>
              </a:rPr>
              <a:t>ttps://www.kobe-obc.lg.jp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（キャンセルについて）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１．お申込み後、御社都合によりキャンセルされる場合は、キャンセル料が発生する場合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がございます。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89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807</Words>
  <Application>Microsoft Office PowerPoint</Application>
  <PresentationFormat>ユーザー設定</PresentationFormat>
  <Paragraphs>90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ベトナム・インドネシア・カンボジア企業とのオンライン商談　参加企業募集案内・申込書</dc:title>
  <dc:creator>Administrator</dc:creator>
  <cp:lastModifiedBy>山田 有紗</cp:lastModifiedBy>
  <cp:revision>544</cp:revision>
  <cp:lastPrinted>2021-09-03T10:11:58Z</cp:lastPrinted>
  <dcterms:created xsi:type="dcterms:W3CDTF">2014-02-28T06:32:11Z</dcterms:created>
  <dcterms:modified xsi:type="dcterms:W3CDTF">2021-09-14T00:48:03Z</dcterms:modified>
</cp:coreProperties>
</file>