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60" r:id="rId3"/>
  </p:sldIdLst>
  <p:sldSz cx="6858000" cy="10080625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ED2"/>
    <a:srgbClr val="FF99FF"/>
    <a:srgbClr val="FFFF99"/>
    <a:srgbClr val="FFFF66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94" autoAdjust="0"/>
  </p:normalViewPr>
  <p:slideViewPr>
    <p:cSldViewPr>
      <p:cViewPr>
        <p:scale>
          <a:sx n="125" d="100"/>
          <a:sy n="125" d="100"/>
        </p:scale>
        <p:origin x="480" y="-4396"/>
      </p:cViewPr>
      <p:guideLst>
        <p:guide orient="horz" pos="317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F553C142-6747-4D4D-A1C3-EC5501553499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480D9B1A-9695-4095-AE84-B08719C54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25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50375" cy="497367"/>
          </a:xfrm>
          <a:prstGeom prst="rect">
            <a:avLst/>
          </a:prstGeom>
        </p:spPr>
        <p:txBody>
          <a:bodyPr vert="horz" lIns="92204" tIns="46103" rIns="92204" bIns="4610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3"/>
            <a:ext cx="2950374" cy="497367"/>
          </a:xfrm>
          <a:prstGeom prst="rect">
            <a:avLst/>
          </a:prstGeom>
        </p:spPr>
        <p:txBody>
          <a:bodyPr vert="horz" lIns="92204" tIns="46103" rIns="92204" bIns="46103" rtlCol="0"/>
          <a:lstStyle>
            <a:lvl1pPr algn="r">
              <a:defRPr sz="1200"/>
            </a:lvl1pPr>
          </a:lstStyle>
          <a:p>
            <a:fld id="{0F89EF13-7771-4B8A-9E56-55921ED87A44}" type="datetimeFigureOut">
              <a:rPr kumimoji="1" lang="ja-JP" altLang="en-US" smtClean="0"/>
              <a:pPr/>
              <a:t>2022/8/31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35188" y="744538"/>
            <a:ext cx="253682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4" tIns="46103" rIns="92204" bIns="461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2" y="4720985"/>
            <a:ext cx="5446723" cy="4473102"/>
          </a:xfrm>
          <a:prstGeom prst="rect">
            <a:avLst/>
          </a:prstGeom>
        </p:spPr>
        <p:txBody>
          <a:bodyPr vert="horz" lIns="92204" tIns="46103" rIns="92204" bIns="461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372"/>
            <a:ext cx="2950375" cy="497366"/>
          </a:xfrm>
          <a:prstGeom prst="rect">
            <a:avLst/>
          </a:prstGeom>
        </p:spPr>
        <p:txBody>
          <a:bodyPr vert="horz" lIns="92204" tIns="46103" rIns="92204" bIns="4610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</p:spPr>
        <p:txBody>
          <a:bodyPr vert="horz" lIns="92204" tIns="46103" rIns="92204" bIns="46103" rtlCol="0" anchor="b"/>
          <a:lstStyle>
            <a:lvl1pPr algn="r">
              <a:defRPr sz="1200"/>
            </a:lvl1pPr>
          </a:lstStyle>
          <a:p>
            <a:fld id="{816F0840-9377-4A7D-9405-971A8686CE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20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0840-9377-4A7D-9405-971A8686CEE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87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131530"/>
            <a:ext cx="5829300" cy="21608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712354"/>
            <a:ext cx="4800600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78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9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39034"/>
            <a:ext cx="1157288" cy="11466711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39034"/>
            <a:ext cx="3357563" cy="11466711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65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86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477735"/>
            <a:ext cx="5829300" cy="20021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272600"/>
            <a:ext cx="5829300" cy="22051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66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136195"/>
            <a:ext cx="2257425" cy="886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136195"/>
            <a:ext cx="2257425" cy="886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44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403693"/>
            <a:ext cx="6172200" cy="168010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56474"/>
            <a:ext cx="3030141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96864"/>
            <a:ext cx="3030141" cy="5808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56474"/>
            <a:ext cx="3031331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96864"/>
            <a:ext cx="3031331" cy="5808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09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88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6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401359"/>
            <a:ext cx="2256235" cy="17081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401359"/>
            <a:ext cx="3833813" cy="86035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109465"/>
            <a:ext cx="2256235" cy="68954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09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7056438"/>
            <a:ext cx="4114800" cy="833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900722"/>
            <a:ext cx="4114800" cy="604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889491"/>
            <a:ext cx="4114800" cy="1183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18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403693"/>
            <a:ext cx="6172200" cy="1680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52148"/>
            <a:ext cx="6172200" cy="6652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343247"/>
            <a:ext cx="160020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0079-0771-4374-A0F8-BBA6C99B7205}" type="datetimeFigureOut">
              <a:rPr kumimoji="1" lang="ja-JP" altLang="en-US" smtClean="0"/>
              <a:pPr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343247"/>
            <a:ext cx="217170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343247"/>
            <a:ext cx="160020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68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sia-biz@office.city.kobe.lg.j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obe-obc.lg.jp/news/136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8" b="12804"/>
          <a:stretch/>
        </p:blipFill>
        <p:spPr>
          <a:xfrm>
            <a:off x="-1243" y="-4433"/>
            <a:ext cx="6858000" cy="3240361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64779" y="3595603"/>
            <a:ext cx="6764108" cy="256993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概　　要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ベトナムの現地企業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５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社程度とのオンライン商談（通訳付）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商談日程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】2022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9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月～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2023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月の間で、日時は各社毎に相談のうえ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実施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対象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原則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神戸市内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に本社又は主たる事業所のある中小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企業</a:t>
            </a:r>
            <a:endParaRPr lang="en-US" altLang="ja-JP" sz="1400" b="1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定　　員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】15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社（先着順）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対象商材等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特定しない</a:t>
            </a:r>
            <a:endParaRPr lang="en-US" altLang="ja-JP" sz="9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申込締切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】2022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9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日（金）</a:t>
            </a:r>
            <a:endParaRPr lang="en-US" altLang="ja-JP" sz="105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 加 費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】30,000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円</a:t>
            </a:r>
            <a:endParaRPr lang="en-US" altLang="ja-JP" sz="1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申込みに当たっては、裏面</a:t>
            </a:r>
            <a:r>
              <a:rPr lang="en-US" altLang="ja-JP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注意事項</a:t>
            </a:r>
            <a:r>
              <a:rPr lang="en-US" altLang="ja-JP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をご確認ください。</a:t>
            </a:r>
            <a:endParaRPr lang="ja-JP" altLang="ja-JP" sz="1400" u="sng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2656" y="9281055"/>
            <a:ext cx="67989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主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催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神戸市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ひょうご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・神戸国際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ビジネススクエア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神戸市海外ビジネスセンター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、ひょうご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海外ビジネスセンター、ＪＥＴＲＯ神戸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協　　　力：神戸商工会議所、兵庫工業会、神戸市機械金属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工業会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、兵庫県中小企業家同友会</a:t>
            </a:r>
            <a:endParaRPr lang="ja-JP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企 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画 運 営：神戸市海外ビジネスセンター（神戸市経済観光局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634" y="9245664"/>
            <a:ext cx="6792247" cy="812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-11271" y="6370696"/>
            <a:ext cx="6849679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ja-JP" altLang="en-US" sz="1600" b="1" kern="1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商談前ヒアリングから、商談後の現地商談サポート（有料）まで</a:t>
            </a:r>
            <a:endParaRPr lang="en-US" altLang="ja-JP" sz="1600" b="1" kern="100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ja-JP" altLang="en-US" sz="1600" b="1" kern="1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伴走型で商談成立をサポートします</a:t>
            </a:r>
            <a:r>
              <a:rPr lang="ja-JP" altLang="ja-JP" sz="1600" b="1" kern="1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！</a:t>
            </a:r>
            <a:endParaRPr lang="ja-JP" altLang="ja-JP" sz="16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9200" y="3047946"/>
            <a:ext cx="17235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写真提供：日本アセアンセンター</a:t>
            </a:r>
            <a:endParaRPr kumimoji="1" lang="ja-JP" altLang="en-US" sz="8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144" y="926260"/>
            <a:ext cx="681722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ベトナム企業との</a:t>
            </a:r>
            <a:endParaRPr lang="en-US" altLang="ja-JP" sz="6000" b="1" cap="none" spc="0" dirty="0" smtClean="0">
              <a:ln w="9525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0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オンライン商談</a:t>
            </a:r>
            <a:endParaRPr lang="ja-JP" altLang="en-US" sz="60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20687" y="260273"/>
            <a:ext cx="5616625" cy="6110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ja-JP" alt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参加企業募集</a:t>
            </a:r>
            <a:endParaRPr lang="ja-JP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409812" y="7036101"/>
            <a:ext cx="6048672" cy="2108668"/>
            <a:chOff x="760374" y="6598409"/>
            <a:chExt cx="5544615" cy="2594719"/>
          </a:xfrm>
        </p:grpSpPr>
        <p:sp>
          <p:nvSpPr>
            <p:cNvPr id="35" name="フローチャート: 処理 34"/>
            <p:cNvSpPr/>
            <p:nvPr/>
          </p:nvSpPr>
          <p:spPr>
            <a:xfrm>
              <a:off x="760374" y="6598409"/>
              <a:ext cx="5544615" cy="353428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200" kern="100" dirty="0" smtClean="0"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/>
              <a:r>
                <a:rPr lang="ja-JP" altLang="en-US" sz="1200" kern="100" dirty="0" smtClean="0"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参加企業様への</a:t>
              </a:r>
              <a:r>
                <a:rPr lang="ja-JP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ヒアリング</a:t>
              </a:r>
              <a:r>
                <a:rPr lang="ja-JP" altLang="en-US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・コンサルティング、</a:t>
              </a:r>
              <a:r>
                <a:rPr lang="ja-JP" altLang="en-US" sz="1200" kern="100" dirty="0" smtClean="0"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商談</a:t>
              </a:r>
              <a:r>
                <a:rPr lang="ja-JP" altLang="en-US" sz="1200" kern="100" dirty="0">
                  <a:ea typeface="ＭＳ ゴシック" panose="020B0609070205080204" pitchFamily="49" charset="-128"/>
                  <a:cs typeface="Times New Roman" panose="02020603050405020304" pitchFamily="18" charset="0"/>
                </a:rPr>
                <a:t>資料（翻訳）の作成</a:t>
              </a:r>
              <a:endParaRPr lang="ja-JP" altLang="ja-JP" sz="1200" kern="100" dirty="0"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ja-JP" sz="12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6" name="フローチャート: 処理 35"/>
            <p:cNvSpPr/>
            <p:nvPr/>
          </p:nvSpPr>
          <p:spPr>
            <a:xfrm>
              <a:off x="779672" y="7175762"/>
              <a:ext cx="5518706" cy="344304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候補先</a:t>
              </a:r>
              <a:r>
                <a:rPr lang="ja-JP" altLang="en-US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ベトナム</a:t>
              </a:r>
              <a:r>
                <a:rPr lang="ja-JP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企業リスト</a:t>
              </a:r>
              <a:r>
                <a:rPr lang="ja-JP" altLang="en-US" sz="1200" kern="100" dirty="0"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提示</a:t>
              </a:r>
              <a:r>
                <a:rPr lang="ja-JP" altLang="en-US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、絞り込み選定</a:t>
              </a:r>
              <a:endParaRPr lang="ja-JP" sz="12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7" name="直線矢印コネクタ 36"/>
            <p:cNvCxnSpPr>
              <a:stCxn id="35" idx="2"/>
              <a:endCxn id="36" idx="0"/>
            </p:cNvCxnSpPr>
            <p:nvPr/>
          </p:nvCxnSpPr>
          <p:spPr>
            <a:xfrm>
              <a:off x="3532682" y="6951837"/>
              <a:ext cx="6343" cy="2239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フローチャート: 処理 38"/>
            <p:cNvSpPr/>
            <p:nvPr/>
          </p:nvSpPr>
          <p:spPr>
            <a:xfrm>
              <a:off x="766851" y="7743991"/>
              <a:ext cx="5508410" cy="344304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2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ご希望に基づき現地企業にオファー、商談日程の調整</a:t>
              </a:r>
              <a:endParaRPr lang="ja-JP" sz="12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40" name="直線矢印コネクタ 39"/>
            <p:cNvCxnSpPr>
              <a:stCxn id="36" idx="2"/>
            </p:cNvCxnSpPr>
            <p:nvPr/>
          </p:nvCxnSpPr>
          <p:spPr>
            <a:xfrm flipH="1">
              <a:off x="3532548" y="7520066"/>
              <a:ext cx="0" cy="2369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>
              <a:stCxn id="39" idx="2"/>
              <a:endCxn id="42" idx="0"/>
            </p:cNvCxnSpPr>
            <p:nvPr/>
          </p:nvCxnSpPr>
          <p:spPr>
            <a:xfrm flipH="1">
              <a:off x="3513819" y="8088296"/>
              <a:ext cx="7238" cy="2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フローチャート: 処理 41"/>
            <p:cNvSpPr/>
            <p:nvPr/>
          </p:nvSpPr>
          <p:spPr>
            <a:xfrm>
              <a:off x="760374" y="8296408"/>
              <a:ext cx="5506888" cy="344304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ja-JP" sz="12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オンライン</a:t>
              </a:r>
              <a:r>
                <a:rPr lang="ja-JP" altLang="en-US" sz="12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商談</a:t>
              </a:r>
              <a:r>
                <a:rPr lang="en-US" altLang="ja-JP" sz="12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Zoom</a:t>
              </a:r>
              <a:r>
                <a:rPr lang="ja-JP" altLang="en-US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利用・通訳付</a:t>
              </a:r>
              <a:r>
                <a:rPr lang="en-US" altLang="ja-JP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)</a:t>
              </a:r>
              <a:r>
                <a:rPr lang="ja-JP" altLang="en-US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の実施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（</a:t>
              </a:r>
              <a:r>
                <a:rPr lang="en-US" altLang="ja-JP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2022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年</a:t>
              </a:r>
              <a:r>
                <a:rPr lang="en-US" altLang="ja-JP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9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月</a:t>
              </a:r>
              <a:r>
                <a:rPr lang="ja-JP" altLang="en-US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～</a:t>
              </a:r>
              <a:r>
                <a:rPr lang="en-US" altLang="ja-JP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2023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年</a:t>
              </a:r>
              <a:r>
                <a:rPr lang="en-US" altLang="ja-JP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月で現地</a:t>
              </a:r>
              <a:r>
                <a:rPr lang="ja-JP" altLang="en-US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企業</a:t>
              </a:r>
              <a:r>
                <a:rPr lang="en-US" altLang="ja-JP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5</a:t>
              </a:r>
              <a:r>
                <a:rPr lang="ja-JP" altLang="en-US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社程度）</a:t>
              </a:r>
              <a:endParaRPr lang="ja-JP" altLang="ja-JP" sz="105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endParaRPr lang="ja-JP" sz="105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7" name="フローチャート: 処理 26"/>
            <p:cNvSpPr/>
            <p:nvPr/>
          </p:nvSpPr>
          <p:spPr>
            <a:xfrm>
              <a:off x="766851" y="8848824"/>
              <a:ext cx="5506888" cy="344304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ja-JP" sz="12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オンライン商談後、希望によりベトナムでの商談をサポート</a:t>
              </a:r>
              <a:r>
                <a:rPr lang="en-US" altLang="ja-JP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【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有料</a:t>
              </a:r>
              <a:r>
                <a:rPr lang="en-US" altLang="ja-JP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】</a:t>
              </a:r>
              <a:endParaRPr lang="ja-JP" altLang="ja-JP" sz="105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endParaRPr lang="ja-JP" sz="105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 flipH="1">
              <a:off x="3513818" y="8640712"/>
              <a:ext cx="0" cy="2369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角丸四角形 18"/>
          <p:cNvSpPr/>
          <p:nvPr/>
        </p:nvSpPr>
        <p:spPr>
          <a:xfrm>
            <a:off x="31634" y="3445368"/>
            <a:ext cx="6792247" cy="2842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7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3456819" y="9141905"/>
            <a:ext cx="2493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1100" b="1" u="sng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お問い合わせ先</a:t>
            </a:r>
            <a:r>
              <a:rPr lang="ja-JP" altLang="en-US" sz="11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1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神戸市海外ビジネスセンター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神戸市経済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観光局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ＴＥＬ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０７８－２３１－０２２２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ＦＡＸ　０７８－２３１－０２５６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Picture 3" descr="\\LS210D3F2\share\庶務事務\広報\ホームページＱＲコー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15" y="9081839"/>
            <a:ext cx="998785" cy="9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18262" y="4372607"/>
            <a:ext cx="6866806" cy="151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3" rIns="91402" bIns="190362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54313" algn="l"/>
              </a:tabLst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54313" algn="l"/>
              </a:tabLs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543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600" b="1" i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ベトナム現地企業とのオンライン商談申込書</a:t>
            </a:r>
            <a:endParaRPr lang="en-US" altLang="ja-JP" sz="1600" b="1" i="1" u="sng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  <a:p>
            <a:pPr fontAlgn="auto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ja-JP" sz="14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  <a:p>
            <a:pPr fontAlgn="auto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神戸市海外ビジネスセンター　宛　　　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E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メール：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  <a:hlinkClick r:id="rId3"/>
              </a:rPr>
              <a:t>asia-biz@office.city.kobe.lg.jp</a:t>
            </a:r>
            <a:endParaRPr lang="en-US" altLang="ja-JP" sz="1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  <a:p>
            <a:pPr fontAlgn="auto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　　　　　　　　　　　　　　　　　　　　　</a:t>
            </a:r>
            <a:r>
              <a:rPr lang="en-US" altLang="ja-JP" sz="14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FAX</a:t>
            </a:r>
            <a:r>
              <a:rPr lang="ja-JP" altLang="en-US" sz="14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：０７８－２３１－０２５６</a:t>
            </a:r>
            <a:endParaRPr lang="en-US" altLang="ja-JP" sz="1400" b="1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                             　　　　申込締切：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2022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年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9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月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30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日（金）</a:t>
            </a:r>
            <a:r>
              <a:rPr lang="en-US" altLang="ja-JP" sz="9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ja-JP" altLang="en-US" sz="9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</a:t>
            </a:r>
            <a:endParaRPr lang="ja-JP" altLang="en-US" sz="1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-18262" y="4104208"/>
            <a:ext cx="6858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33203"/>
              </p:ext>
            </p:extLst>
          </p:nvPr>
        </p:nvGraphicFramePr>
        <p:xfrm>
          <a:off x="23416" y="5760393"/>
          <a:ext cx="6796230" cy="3321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848">
                  <a:extLst>
                    <a:ext uri="{9D8B030D-6E8A-4147-A177-3AD203B41FA5}">
                      <a16:colId xmlns:a16="http://schemas.microsoft.com/office/drawing/2014/main" val="2033101731"/>
                    </a:ext>
                  </a:extLst>
                </a:gridCol>
                <a:gridCol w="934745">
                  <a:extLst>
                    <a:ext uri="{9D8B030D-6E8A-4147-A177-3AD203B41FA5}">
                      <a16:colId xmlns:a16="http://schemas.microsoft.com/office/drawing/2014/main" val="2077349111"/>
                    </a:ext>
                  </a:extLst>
                </a:gridCol>
                <a:gridCol w="1797580">
                  <a:extLst>
                    <a:ext uri="{9D8B030D-6E8A-4147-A177-3AD203B41FA5}">
                      <a16:colId xmlns:a16="http://schemas.microsoft.com/office/drawing/2014/main" val="1929099941"/>
                    </a:ext>
                  </a:extLst>
                </a:gridCol>
                <a:gridCol w="719033">
                  <a:extLst>
                    <a:ext uri="{9D8B030D-6E8A-4147-A177-3AD203B41FA5}">
                      <a16:colId xmlns:a16="http://schemas.microsoft.com/office/drawing/2014/main" val="1814436323"/>
                    </a:ext>
                  </a:extLst>
                </a:gridCol>
                <a:gridCol w="2738024">
                  <a:extLst>
                    <a:ext uri="{9D8B030D-6E8A-4147-A177-3AD203B41FA5}">
                      <a16:colId xmlns:a16="http://schemas.microsoft.com/office/drawing/2014/main" val="1357353779"/>
                    </a:ext>
                  </a:extLst>
                </a:gridCol>
              </a:tblGrid>
              <a:tr h="3036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企業名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業　種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extLst>
                  <a:ext uri="{0D108BD9-81ED-4DB2-BD59-A6C34878D82A}">
                    <a16:rowId xmlns:a16="http://schemas.microsoft.com/office/drawing/2014/main" val="3667603046"/>
                  </a:ext>
                </a:extLst>
              </a:tr>
              <a:tr h="3043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ＴＥＬ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extLst>
                  <a:ext uri="{0D108BD9-81ED-4DB2-BD59-A6C34878D82A}">
                    <a16:rowId xmlns:a16="http://schemas.microsoft.com/office/drawing/2014/main" val="1102623408"/>
                  </a:ext>
                </a:extLst>
              </a:tr>
              <a:tr h="3036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所在地</a:t>
                      </a:r>
                      <a:endParaRPr lang="ja-JP" sz="1100" kern="10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〒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ＦＡＸ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extLst>
                  <a:ext uri="{0D108BD9-81ED-4DB2-BD59-A6C34878D82A}">
                    <a16:rowId xmlns:a16="http://schemas.microsoft.com/office/drawing/2014/main" val="1499147803"/>
                  </a:ext>
                </a:extLst>
              </a:tr>
              <a:tr h="305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e-mail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extLst>
                  <a:ext uri="{0D108BD9-81ED-4DB2-BD59-A6C34878D82A}">
                    <a16:rowId xmlns:a16="http://schemas.microsoft.com/office/drawing/2014/main" val="2671837340"/>
                  </a:ext>
                </a:extLst>
              </a:tr>
              <a:tr h="40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担当者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役　職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5550" marR="55550" marT="0" marB="0" anchor="ctr"/>
                </a:tc>
                <a:extLst>
                  <a:ext uri="{0D108BD9-81ED-4DB2-BD59-A6C34878D82A}">
                    <a16:rowId xmlns:a16="http://schemas.microsoft.com/office/drawing/2014/main" val="2152658355"/>
                  </a:ext>
                </a:extLst>
              </a:tr>
              <a:tr h="8174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商談</a:t>
                      </a:r>
                      <a:endParaRPr lang="en-US" altLang="ja-JP" sz="11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希望</a:t>
                      </a:r>
                      <a:r>
                        <a:rPr lang="ja-JP" altLang="en-US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商談</a:t>
                      </a:r>
                      <a:endParaRPr lang="en-US" altLang="ja-JP" sz="11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内容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en-US" sz="10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0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0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339838"/>
                  </a:ext>
                </a:extLst>
              </a:tr>
              <a:tr h="8866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希望する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取引形態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販路開拓 </a:t>
                      </a: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lang="ja-JP" altLang="en-US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資材調達・</a:t>
                      </a: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生産委託 </a:t>
                      </a: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lang="ja-JP" altLang="en-US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仕入れ先探し</a:t>
                      </a: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・ </a:t>
                      </a: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代理店探し </a:t>
                      </a: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endParaRPr lang="en-US" altLang="ja-JP" sz="11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その他</a:t>
                      </a: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　　　　　　　　　　　　　　　　　　　　　）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399807"/>
                  </a:ext>
                </a:extLst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8806" y="14897"/>
            <a:ext cx="6858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200" b="1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注意事項</a:t>
            </a:r>
            <a:endParaRPr lang="en-US" altLang="ja-JP" sz="1200" b="1" u="sng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  <a:spcAft>
                <a:spcPts val="0"/>
              </a:spcAft>
            </a:pPr>
            <a:endParaRPr lang="en-US" altLang="ja-JP" sz="12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（申込について）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１．下記の商談申込書に記載のうえ、ＦＡＸ、又はスキャンして</a:t>
            </a:r>
            <a:r>
              <a:rPr lang="en-US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Email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でご送付ください。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２．または、ホームページから商談申込書</a:t>
            </a:r>
            <a:r>
              <a:rPr lang="en-US" altLang="ja-JP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(PPT)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をダウンロードして</a:t>
            </a:r>
            <a:r>
              <a:rPr lang="en-US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Email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でご送付ください。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1100" u="sng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https</a:t>
            </a:r>
            <a:r>
              <a:rPr lang="en-US" altLang="ja-JP" sz="1100" u="sng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://www.kobe-obc.lg.jp/news/1367</a:t>
            </a:r>
            <a:r>
              <a:rPr lang="en-US" altLang="ja-JP" sz="1100" u="sng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/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．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規制</a:t>
            </a: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等により輸出入が困難な商材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商談が成立しないと見込まれる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商材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つい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ては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当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</a:t>
            </a: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の審査に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よりお断り</a:t>
            </a: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することがあります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４．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応募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多数の場合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申込締切前であっても募集を終了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することが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あります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その場合、ホームページで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お知らせします。</a:t>
            </a:r>
            <a:endParaRPr lang="ja-JP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ts val="1000"/>
              </a:lnSpc>
              <a:spcAft>
                <a:spcPts val="0"/>
              </a:spcAft>
            </a:pP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（商談について）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１．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参加企業の業種は問いません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．１商談あたり１時間を予定しています。すべての商談に通訳が付きます。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．商談スケジュールは、参加企業と海外現地企業を日程調整のうえ、複数日で行います。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４．オンライン商談では</a:t>
            </a:r>
            <a:r>
              <a:rPr lang="en-US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Zoom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を利用します。操作方法がご不明な場合は説明いたします。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５．</a:t>
            </a:r>
            <a:r>
              <a:rPr lang="en-US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件の商談を原則としますが、商談内容によっては件数を満たせない場合があります。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６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．サンプル品を海外現地に送付する場合は、参加企業負担</a:t>
            </a:r>
            <a:r>
              <a:rPr lang="ja-JP" altLang="en-US" sz="9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（送料・関税等）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となります。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  <a:spcAft>
                <a:spcPts val="0"/>
              </a:spcAft>
            </a:pP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（キャンセルについて）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１．申込後、参加企業の都合によりキャンセルされる場合、原則、参加費は返金しません。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806" y="9111871"/>
            <a:ext cx="349220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100" dirty="0"/>
              <a:t>★以下をご確認のうえ、□に</a:t>
            </a:r>
            <a:r>
              <a:rPr lang="ja-JP" altLang="ja-JP" sz="1100" dirty="0" smtClean="0"/>
              <a:t>✓を</a:t>
            </a:r>
            <a:r>
              <a:rPr lang="ja-JP" altLang="ja-JP" sz="1100" dirty="0"/>
              <a:t>お願いします。</a:t>
            </a:r>
          </a:p>
          <a:p>
            <a:r>
              <a:rPr lang="en-US" altLang="ja-JP" sz="1100" dirty="0"/>
              <a:t> </a:t>
            </a:r>
            <a:endParaRPr lang="ja-JP" altLang="ja-JP" sz="1100" dirty="0"/>
          </a:p>
          <a:p>
            <a:r>
              <a:rPr lang="ja-JP" altLang="ja-JP" sz="1100" dirty="0"/>
              <a:t>□　</a:t>
            </a:r>
            <a:r>
              <a:rPr lang="ja-JP" altLang="ja-JP" sz="1100" dirty="0" smtClean="0"/>
              <a:t>「</a:t>
            </a:r>
            <a:r>
              <a:rPr lang="ja-JP" altLang="en-US" sz="1100" dirty="0" smtClean="0"/>
              <a:t>神戸市オンライン型海外商談 </a:t>
            </a:r>
            <a:r>
              <a:rPr lang="ja-JP" altLang="ja-JP" sz="1100" dirty="0" smtClean="0"/>
              <a:t>利用</a:t>
            </a:r>
            <a:r>
              <a:rPr lang="ja-JP" altLang="ja-JP" sz="1100" dirty="0"/>
              <a:t>規約」に合意</a:t>
            </a:r>
            <a:r>
              <a:rPr lang="ja-JP" altLang="ja-JP" sz="1100" dirty="0" smtClean="0"/>
              <a:t>の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</a:t>
            </a:r>
            <a:r>
              <a:rPr lang="ja-JP" altLang="ja-JP" sz="1100" dirty="0" smtClean="0"/>
              <a:t>うえ、利用</a:t>
            </a:r>
            <a:r>
              <a:rPr lang="ja-JP" altLang="ja-JP" sz="1100" dirty="0"/>
              <a:t>申込みします</a:t>
            </a:r>
            <a:r>
              <a:rPr lang="ja-JP" altLang="ja-JP" sz="1100" dirty="0" smtClean="0"/>
              <a:t>。</a:t>
            </a:r>
            <a:endParaRPr lang="ja-JP" altLang="ja-JP" sz="1100" dirty="0"/>
          </a:p>
          <a:p>
            <a:r>
              <a:rPr lang="ja-JP" altLang="ja-JP" sz="1100" dirty="0"/>
              <a:t>□　</a:t>
            </a:r>
            <a:r>
              <a:rPr lang="ja-JP" altLang="en-US" sz="1100" dirty="0" smtClean="0"/>
              <a:t>参加費用（</a:t>
            </a:r>
            <a:r>
              <a:rPr lang="en-US" altLang="ja-JP" sz="1100" dirty="0" smtClean="0"/>
              <a:t>3</a:t>
            </a:r>
            <a:r>
              <a:rPr lang="ja-JP" altLang="en-US" sz="1100" dirty="0" smtClean="0"/>
              <a:t>万円）の支払い</a:t>
            </a:r>
            <a:r>
              <a:rPr lang="ja-JP" altLang="ja-JP" sz="1100" dirty="0" smtClean="0"/>
              <a:t>について、同意</a:t>
            </a:r>
            <a:r>
              <a:rPr lang="ja-JP" altLang="ja-JP" sz="1100" dirty="0"/>
              <a:t>します</a:t>
            </a:r>
            <a:r>
              <a:rPr lang="ja-JP" altLang="ja-JP" sz="1100" dirty="0" smtClean="0"/>
              <a:t>。</a:t>
            </a:r>
            <a:endParaRPr lang="ja-JP" altLang="ja-JP" sz="1100" dirty="0"/>
          </a:p>
        </p:txBody>
      </p:sp>
    </p:spTree>
    <p:extLst>
      <p:ext uri="{BB962C8B-B14F-4D97-AF65-F5344CB8AC3E}">
        <p14:creationId xmlns:p14="http://schemas.microsoft.com/office/powerpoint/2010/main" val="10098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</TotalTime>
  <Words>775</Words>
  <Application>Microsoft Office PowerPoint</Application>
  <PresentationFormat>ユーザー設定</PresentationFormat>
  <Paragraphs>90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ＭＳ Ｐゴシック</vt:lpstr>
      <vt:lpstr>ＭＳ ゴシック</vt:lpstr>
      <vt:lpstr>メイリオ</vt:lpstr>
      <vt:lpstr>游ゴシック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ベトナム・インドネシア・カンボジア企業とのオンライン商談　参加企業募集案内・申込書</dc:title>
  <dc:creator>Administrator</dc:creator>
  <cp:lastModifiedBy>藤井 高志</cp:lastModifiedBy>
  <cp:revision>597</cp:revision>
  <cp:lastPrinted>2022-08-02T09:03:39Z</cp:lastPrinted>
  <dcterms:created xsi:type="dcterms:W3CDTF">2014-02-28T06:32:11Z</dcterms:created>
  <dcterms:modified xsi:type="dcterms:W3CDTF">2022-08-31T02:49:04Z</dcterms:modified>
</cp:coreProperties>
</file>