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58" r:id="rId3"/>
    <p:sldId id="257" r:id="rId4"/>
    <p:sldId id="259" r:id="rId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004" y="-3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1381DE-1990-4056-9DA9-71D01E2AF034}" type="datetimeFigureOut">
              <a:rPr kumimoji="1" lang="ja-JP" altLang="en-US" smtClean="0"/>
              <a:t>2022/10/6</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6329CB0-57EA-451A-B8DD-F03A00419EA6}" type="slidenum">
              <a:rPr kumimoji="1" lang="ja-JP" altLang="en-US" smtClean="0"/>
              <a:t>‹#›</a:t>
            </a:fld>
            <a:endParaRPr kumimoji="1" lang="ja-JP" altLang="en-US"/>
          </a:p>
        </p:txBody>
      </p:sp>
    </p:spTree>
    <p:extLst>
      <p:ext uri="{BB962C8B-B14F-4D97-AF65-F5344CB8AC3E}">
        <p14:creationId xmlns:p14="http://schemas.microsoft.com/office/powerpoint/2010/main" val="37711769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341579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32676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91837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11152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134873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427723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159257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353017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106930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58195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E76A9A-B2A6-4132-A860-AF72B5C1EFCF}" type="datetimeFigureOut">
              <a:rPr kumimoji="1" lang="ja-JP" altLang="en-US" smtClean="0"/>
              <a:t>2022/10/6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64054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5E76A9A-B2A6-4132-A860-AF72B5C1EFCF}" type="datetimeFigureOut">
              <a:rPr kumimoji="1" lang="ja-JP" altLang="en-US" smtClean="0"/>
              <a:t>2022/10/6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46316AB-0460-4355-A6F9-BB6D75E17696}" type="slidenum">
              <a:rPr kumimoji="1" lang="ja-JP" altLang="en-US" smtClean="0"/>
              <a:t>‹#›</a:t>
            </a:fld>
            <a:endParaRPr kumimoji="1" lang="ja-JP" altLang="en-US"/>
          </a:p>
        </p:txBody>
      </p:sp>
    </p:spTree>
    <p:extLst>
      <p:ext uri="{BB962C8B-B14F-4D97-AF65-F5344CB8AC3E}">
        <p14:creationId xmlns:p14="http://schemas.microsoft.com/office/powerpoint/2010/main" val="3127439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asia-biz@office.city.kobe.lg.j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gps@his-world.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3000"/>
                <a:lumOff val="97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 y="552248"/>
            <a:ext cx="6858000" cy="4554486"/>
          </a:xfrm>
          <a:prstGeom prst="rect">
            <a:avLst/>
          </a:prstGeom>
        </p:spPr>
      </p:pic>
      <p:sp>
        <p:nvSpPr>
          <p:cNvPr id="16" name="楕円 12">
            <a:extLst>
              <a:ext uri="{FF2B5EF4-FFF2-40B4-BE49-F238E27FC236}">
                <a16:creationId xmlns:a16="http://schemas.microsoft.com/office/drawing/2014/main" id="{BFC4078A-D266-4218-BD1A-B06B335BE018}"/>
              </a:ext>
            </a:extLst>
          </p:cNvPr>
          <p:cNvSpPr/>
          <p:nvPr/>
        </p:nvSpPr>
        <p:spPr>
          <a:xfrm>
            <a:off x="1449446" y="7813040"/>
            <a:ext cx="3757984" cy="194719"/>
          </a:xfrm>
          <a:prstGeom prst="ellipse">
            <a:avLst/>
          </a:prstGeom>
          <a:solidFill>
            <a:srgbClr val="C9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テキスト ボックス 4"/>
          <p:cNvSpPr txBox="1"/>
          <p:nvPr/>
        </p:nvSpPr>
        <p:spPr>
          <a:xfrm>
            <a:off x="-1303" y="1"/>
            <a:ext cx="6884270" cy="1779104"/>
          </a:xfrm>
          <a:prstGeom prst="rect">
            <a:avLst/>
          </a:prstGeom>
          <a:pattFill prst="pct25">
            <a:fgClr>
              <a:srgbClr val="92D050"/>
            </a:fgClr>
            <a:bgClr>
              <a:schemeClr val="bg1"/>
            </a:bgClr>
          </a:pattFill>
        </p:spPr>
        <p:txBody>
          <a:bodyPr wrap="square" rtlCol="0" anchor="ctr" anchorCtr="0">
            <a:noAutofit/>
          </a:bodyPr>
          <a:lstStyle/>
          <a:p>
            <a:pPr algn="ctr"/>
            <a:r>
              <a:rPr kumimoji="1" lang="en-US" altLang="ja-JP" dirty="0" smtClean="0">
                <a:latin typeface="+mn-ea"/>
              </a:rPr>
              <a:t>2022</a:t>
            </a:r>
            <a:r>
              <a:rPr kumimoji="1" lang="ja-JP" altLang="en-US" dirty="0" smtClean="0">
                <a:latin typeface="+mn-ea"/>
              </a:rPr>
              <a:t>年度</a:t>
            </a:r>
            <a:r>
              <a:rPr kumimoji="1" lang="ja-JP" altLang="en-US" dirty="0">
                <a:latin typeface="+mn-ea"/>
              </a:rPr>
              <a:t>　</a:t>
            </a:r>
            <a:endParaRPr kumimoji="1" lang="en-US" altLang="ja-JP" dirty="0">
              <a:latin typeface="+mn-ea"/>
            </a:endParaRPr>
          </a:p>
          <a:p>
            <a:pPr algn="ctr"/>
            <a:r>
              <a:rPr kumimoji="1" lang="ja-JP" altLang="en-US" dirty="0" smtClean="0">
                <a:latin typeface="+mn-ea"/>
              </a:rPr>
              <a:t>ベトナムビジネスミッション</a:t>
            </a:r>
            <a:endParaRPr kumimoji="1" lang="en-US" altLang="ja-JP" dirty="0">
              <a:latin typeface="+mn-ea"/>
            </a:endParaRPr>
          </a:p>
          <a:p>
            <a:pPr algn="ctr"/>
            <a:r>
              <a:rPr kumimoji="1" lang="ja-JP" altLang="en-US" dirty="0">
                <a:latin typeface="+mn-ea"/>
              </a:rPr>
              <a:t>参加</a:t>
            </a:r>
            <a:r>
              <a:rPr kumimoji="1" lang="ja-JP" altLang="en-US" dirty="0" smtClean="0">
                <a:latin typeface="+mn-ea"/>
              </a:rPr>
              <a:t>案内書</a:t>
            </a:r>
            <a:endParaRPr kumimoji="1" lang="en-US" altLang="ja-JP" dirty="0" smtClean="0">
              <a:latin typeface="+mn-ea"/>
            </a:endParaRPr>
          </a:p>
          <a:p>
            <a:pPr algn="ctr">
              <a:lnSpc>
                <a:spcPct val="150000"/>
              </a:lnSpc>
            </a:pPr>
            <a:r>
              <a:rPr lang="ja-JP" altLang="ja-JP" sz="1600" b="1" i="1" dirty="0" smtClean="0">
                <a:effectLst>
                  <a:outerShdw blurRad="38100" dist="38100" dir="2700000" algn="tl">
                    <a:srgbClr val="000000">
                      <a:alpha val="43137"/>
                    </a:srgbClr>
                  </a:outerShdw>
                </a:effectLst>
                <a:latin typeface="+mn-ea"/>
              </a:rPr>
              <a:t>【</a:t>
            </a:r>
            <a:r>
              <a:rPr lang="ja-JP" altLang="ja-JP" sz="1600" b="1" i="1" dirty="0">
                <a:effectLst>
                  <a:outerShdw blurRad="38100" dist="38100" dir="2700000" algn="tl">
                    <a:srgbClr val="000000">
                      <a:alpha val="43137"/>
                    </a:srgbClr>
                  </a:outerShdw>
                </a:effectLst>
                <a:latin typeface="+mn-ea"/>
              </a:rPr>
              <a:t>期間】</a:t>
            </a:r>
            <a:r>
              <a:rPr lang="en-US" altLang="ja-JP" sz="1600" b="1" i="1" dirty="0">
                <a:effectLst>
                  <a:outerShdw blurRad="38100" dist="38100" dir="2700000" algn="tl">
                    <a:srgbClr val="000000">
                      <a:alpha val="43137"/>
                    </a:srgbClr>
                  </a:outerShdw>
                </a:effectLst>
                <a:latin typeface="+mn-ea"/>
              </a:rPr>
              <a:t>2022</a:t>
            </a:r>
            <a:r>
              <a:rPr lang="ja-JP" altLang="ja-JP" sz="1600" b="1" i="1" dirty="0">
                <a:effectLst>
                  <a:outerShdw blurRad="38100" dist="38100" dir="2700000" algn="tl">
                    <a:srgbClr val="000000">
                      <a:alpha val="43137"/>
                    </a:srgbClr>
                  </a:outerShdw>
                </a:effectLst>
                <a:latin typeface="+mn-ea"/>
              </a:rPr>
              <a:t>年</a:t>
            </a:r>
            <a:r>
              <a:rPr lang="en-US" altLang="ja-JP" sz="1600" b="1" i="1" dirty="0">
                <a:effectLst>
                  <a:outerShdw blurRad="38100" dist="38100" dir="2700000" algn="tl">
                    <a:srgbClr val="000000">
                      <a:alpha val="43137"/>
                    </a:srgbClr>
                  </a:outerShdw>
                </a:effectLst>
                <a:latin typeface="+mn-ea"/>
              </a:rPr>
              <a:t>11</a:t>
            </a:r>
            <a:r>
              <a:rPr lang="ja-JP" altLang="ja-JP" sz="1600" b="1" i="1" dirty="0">
                <a:effectLst>
                  <a:outerShdw blurRad="38100" dist="38100" dir="2700000" algn="tl">
                    <a:srgbClr val="000000">
                      <a:alpha val="43137"/>
                    </a:srgbClr>
                  </a:outerShdw>
                </a:effectLst>
                <a:latin typeface="+mn-ea"/>
              </a:rPr>
              <a:t>月</a:t>
            </a:r>
            <a:r>
              <a:rPr lang="en-US" altLang="ja-JP" sz="1600" b="1" i="1" dirty="0">
                <a:effectLst>
                  <a:outerShdw blurRad="38100" dist="38100" dir="2700000" algn="tl">
                    <a:srgbClr val="000000">
                      <a:alpha val="43137"/>
                    </a:srgbClr>
                  </a:outerShdw>
                </a:effectLst>
                <a:latin typeface="+mn-ea"/>
              </a:rPr>
              <a:t>7</a:t>
            </a:r>
            <a:r>
              <a:rPr lang="ja-JP" altLang="ja-JP" sz="1600" b="1" i="1" dirty="0">
                <a:effectLst>
                  <a:outerShdw blurRad="38100" dist="38100" dir="2700000" algn="tl">
                    <a:srgbClr val="000000">
                      <a:alpha val="43137"/>
                    </a:srgbClr>
                  </a:outerShdw>
                </a:effectLst>
                <a:latin typeface="+mn-ea"/>
              </a:rPr>
              <a:t>日（月）～</a:t>
            </a:r>
            <a:r>
              <a:rPr lang="en-US" altLang="ja-JP" sz="1600" b="1" i="1" dirty="0">
                <a:effectLst>
                  <a:outerShdw blurRad="38100" dist="38100" dir="2700000" algn="tl">
                    <a:srgbClr val="000000">
                      <a:alpha val="43137"/>
                    </a:srgbClr>
                  </a:outerShdw>
                </a:effectLst>
                <a:latin typeface="+mn-ea"/>
              </a:rPr>
              <a:t>12</a:t>
            </a:r>
            <a:r>
              <a:rPr lang="ja-JP" altLang="ja-JP" sz="1600" b="1" i="1" dirty="0">
                <a:effectLst>
                  <a:outerShdw blurRad="38100" dist="38100" dir="2700000" algn="tl">
                    <a:srgbClr val="000000">
                      <a:alpha val="43137"/>
                    </a:srgbClr>
                  </a:outerShdw>
                </a:effectLst>
                <a:latin typeface="+mn-ea"/>
              </a:rPr>
              <a:t>日（土）</a:t>
            </a:r>
          </a:p>
          <a:p>
            <a:pPr algn="ctr">
              <a:lnSpc>
                <a:spcPct val="150000"/>
              </a:lnSpc>
            </a:pPr>
            <a:r>
              <a:rPr lang="ja-JP" altLang="ja-JP" sz="1600" b="1" i="1" dirty="0">
                <a:effectLst>
                  <a:outerShdw blurRad="38100" dist="38100" dir="2700000" algn="tl">
                    <a:srgbClr val="000000">
                      <a:alpha val="43137"/>
                    </a:srgbClr>
                  </a:outerShdw>
                </a:effectLst>
                <a:latin typeface="+mn-ea"/>
              </a:rPr>
              <a:t>【場所】ベトナム（</a:t>
            </a:r>
            <a:r>
              <a:rPr lang="ja-JP" altLang="ja-JP" sz="1600" b="1" i="1" dirty="0" smtClean="0">
                <a:effectLst>
                  <a:outerShdw blurRad="38100" dist="38100" dir="2700000" algn="tl">
                    <a:srgbClr val="000000">
                      <a:alpha val="43137"/>
                    </a:srgbClr>
                  </a:outerShdw>
                </a:effectLst>
                <a:latin typeface="+mn-ea"/>
              </a:rPr>
              <a:t>ハノイ・ハナム省・</a:t>
            </a:r>
            <a:r>
              <a:rPr lang="ja-JP" altLang="en-US" sz="1600" b="1" i="1" dirty="0" smtClean="0">
                <a:effectLst>
                  <a:outerShdw blurRad="38100" dist="38100" dir="2700000" algn="tl">
                    <a:srgbClr val="000000">
                      <a:alpha val="43137"/>
                    </a:srgbClr>
                  </a:outerShdw>
                </a:effectLst>
                <a:latin typeface="+mn-ea"/>
              </a:rPr>
              <a:t>ハイフォン・</a:t>
            </a:r>
            <a:r>
              <a:rPr lang="ja-JP" altLang="ja-JP" sz="1600" b="1" i="1" dirty="0" smtClean="0">
                <a:effectLst>
                  <a:outerShdw blurRad="38100" dist="38100" dir="2700000" algn="tl">
                    <a:srgbClr val="000000">
                      <a:alpha val="43137"/>
                    </a:srgbClr>
                  </a:outerShdw>
                </a:effectLst>
                <a:latin typeface="+mn-ea"/>
              </a:rPr>
              <a:t>ダナン）</a:t>
            </a:r>
            <a:endParaRPr kumimoji="1" lang="ja-JP" altLang="en-US" sz="1600" dirty="0">
              <a:latin typeface="+mn-ea"/>
            </a:endParaRPr>
          </a:p>
        </p:txBody>
      </p:sp>
      <p:sp>
        <p:nvSpPr>
          <p:cNvPr id="7" name="テキスト ボックス 6"/>
          <p:cNvSpPr txBox="1"/>
          <p:nvPr/>
        </p:nvSpPr>
        <p:spPr>
          <a:xfrm>
            <a:off x="-1303" y="5106734"/>
            <a:ext cx="6858000" cy="2657138"/>
          </a:xfrm>
          <a:prstGeom prst="rect">
            <a:avLst/>
          </a:prstGeom>
          <a:noFill/>
        </p:spPr>
        <p:txBody>
          <a:bodyPr wrap="square" rtlCol="0">
            <a:spAutoFit/>
          </a:bodyPr>
          <a:lstStyle/>
          <a:p>
            <a:pPr marL="285750" indent="-285750">
              <a:lnSpc>
                <a:spcPts val="2000"/>
              </a:lnSpc>
              <a:buFont typeface="Wingdings" panose="05000000000000000000" pitchFamily="2" charset="2"/>
              <a:buChar char="Ø"/>
            </a:pPr>
            <a:r>
              <a:rPr lang="ja-JP" altLang="ja-JP" sz="1200" dirty="0" smtClean="0">
                <a:latin typeface="+mn-ea"/>
              </a:rPr>
              <a:t>参加対象</a:t>
            </a:r>
            <a:r>
              <a:rPr lang="en-US" altLang="ja-JP" sz="1200" dirty="0" smtClean="0">
                <a:latin typeface="+mn-ea"/>
              </a:rPr>
              <a:t>	</a:t>
            </a:r>
            <a:r>
              <a:rPr lang="ja-JP" altLang="ja-JP" sz="1200" dirty="0" smtClean="0">
                <a:latin typeface="+mn-ea"/>
              </a:rPr>
              <a:t>：</a:t>
            </a:r>
            <a:r>
              <a:rPr lang="ja-JP" altLang="ja-JP" sz="1200" dirty="0">
                <a:latin typeface="+mn-ea"/>
              </a:rPr>
              <a:t>神戸市内・兵庫県内の企業等</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定</a:t>
            </a:r>
            <a:r>
              <a:rPr lang="ja-JP" altLang="en-US" sz="1200" dirty="0">
                <a:latin typeface="+mn-ea"/>
              </a:rPr>
              <a:t>　</a:t>
            </a:r>
            <a:r>
              <a:rPr lang="ja-JP" altLang="en-US" sz="1200" dirty="0" smtClean="0">
                <a:latin typeface="+mn-ea"/>
              </a:rPr>
              <a:t>　</a:t>
            </a:r>
            <a:r>
              <a:rPr lang="ja-JP" altLang="ja-JP" sz="1200" dirty="0" smtClean="0">
                <a:latin typeface="+mn-ea"/>
              </a:rPr>
              <a:t>員</a:t>
            </a:r>
            <a:r>
              <a:rPr lang="en-US" altLang="ja-JP" sz="1200" dirty="0" smtClean="0">
                <a:latin typeface="+mn-ea"/>
              </a:rPr>
              <a:t>	</a:t>
            </a:r>
            <a:r>
              <a:rPr lang="ja-JP" altLang="ja-JP" sz="1200" dirty="0" smtClean="0">
                <a:latin typeface="+mn-ea"/>
              </a:rPr>
              <a:t>：</a:t>
            </a:r>
            <a:r>
              <a:rPr lang="en-US" altLang="ja-JP" sz="1200" dirty="0">
                <a:latin typeface="+mn-ea"/>
              </a:rPr>
              <a:t>30</a:t>
            </a:r>
            <a:r>
              <a:rPr lang="ja-JP" altLang="ja-JP" sz="1200" dirty="0">
                <a:latin typeface="+mn-ea"/>
              </a:rPr>
              <a:t>名</a:t>
            </a:r>
            <a:r>
              <a:rPr lang="ja-JP" altLang="ja-JP" sz="1200" dirty="0" smtClean="0">
                <a:latin typeface="+mn-ea"/>
              </a:rPr>
              <a:t>程度</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主</a:t>
            </a:r>
            <a:r>
              <a:rPr lang="ja-JP" altLang="en-US" sz="1200" dirty="0">
                <a:latin typeface="+mn-ea"/>
              </a:rPr>
              <a:t>　</a:t>
            </a:r>
            <a:r>
              <a:rPr lang="ja-JP" altLang="en-US" sz="1200" dirty="0" smtClean="0">
                <a:latin typeface="+mn-ea"/>
              </a:rPr>
              <a:t>　</a:t>
            </a:r>
            <a:r>
              <a:rPr lang="ja-JP" altLang="ja-JP" sz="1200" dirty="0" smtClean="0">
                <a:latin typeface="+mn-ea"/>
              </a:rPr>
              <a:t>催</a:t>
            </a:r>
            <a:r>
              <a:rPr lang="en-US" altLang="ja-JP" sz="1200" dirty="0" smtClean="0">
                <a:latin typeface="+mn-ea"/>
              </a:rPr>
              <a:t>	</a:t>
            </a:r>
            <a:r>
              <a:rPr lang="ja-JP" altLang="ja-JP" sz="1200" dirty="0" smtClean="0">
                <a:latin typeface="+mn-ea"/>
              </a:rPr>
              <a:t>：</a:t>
            </a:r>
            <a:r>
              <a:rPr lang="ja-JP" altLang="ja-JP" sz="1200" dirty="0">
                <a:latin typeface="+mn-ea"/>
              </a:rPr>
              <a:t>神戸市</a:t>
            </a:r>
          </a:p>
          <a:p>
            <a:pPr>
              <a:lnSpc>
                <a:spcPts val="2000"/>
              </a:lnSpc>
            </a:pPr>
            <a:r>
              <a:rPr lang="ja-JP" altLang="en-US" sz="1200" dirty="0">
                <a:latin typeface="+mn-ea"/>
              </a:rPr>
              <a:t>　　　　　　　</a:t>
            </a:r>
            <a:r>
              <a:rPr lang="ja-JP" altLang="ja-JP" sz="1200" dirty="0" smtClean="0">
                <a:latin typeface="+mn-ea"/>
              </a:rPr>
              <a:t>ひょうご</a:t>
            </a:r>
            <a:r>
              <a:rPr lang="ja-JP" altLang="ja-JP" sz="1200" dirty="0">
                <a:latin typeface="+mn-ea"/>
              </a:rPr>
              <a:t>・神戸国際ビジネススクエア</a:t>
            </a:r>
          </a:p>
          <a:p>
            <a:pPr>
              <a:lnSpc>
                <a:spcPts val="2000"/>
              </a:lnSpc>
            </a:pPr>
            <a:r>
              <a:rPr lang="ja-JP" altLang="en-US" sz="1200" dirty="0">
                <a:latin typeface="+mn-ea"/>
              </a:rPr>
              <a:t>　　　　　　　</a:t>
            </a:r>
            <a:r>
              <a:rPr lang="en-US" altLang="ja-JP" sz="1100" dirty="0">
                <a:latin typeface="+mn-ea"/>
              </a:rPr>
              <a:t>(</a:t>
            </a:r>
            <a:r>
              <a:rPr lang="ja-JP" altLang="ja-JP" sz="1100" dirty="0" smtClean="0">
                <a:latin typeface="+mn-ea"/>
              </a:rPr>
              <a:t>神戸市</a:t>
            </a:r>
            <a:r>
              <a:rPr lang="ja-JP" altLang="ja-JP" sz="1100" dirty="0">
                <a:latin typeface="+mn-ea"/>
              </a:rPr>
              <a:t>海外ビジネスセンター、ひょうご海外ビジネスセンター、ジェトロ</a:t>
            </a:r>
            <a:r>
              <a:rPr lang="ja-JP" altLang="ja-JP" sz="1100" dirty="0" smtClean="0">
                <a:latin typeface="+mn-ea"/>
              </a:rPr>
              <a:t>神戸</a:t>
            </a:r>
            <a:r>
              <a:rPr lang="en-US" altLang="ja-JP" sz="1100" dirty="0" smtClean="0">
                <a:latin typeface="+mn-ea"/>
              </a:rPr>
              <a:t>)</a:t>
            </a:r>
            <a:endParaRPr lang="ja-JP" altLang="ja-JP" sz="1100" dirty="0">
              <a:latin typeface="+mn-ea"/>
            </a:endParaRPr>
          </a:p>
          <a:p>
            <a:pPr>
              <a:lnSpc>
                <a:spcPts val="2000"/>
              </a:lnSpc>
            </a:pPr>
            <a:r>
              <a:rPr lang="ja-JP" altLang="en-US" sz="1200" dirty="0">
                <a:latin typeface="+mn-ea"/>
              </a:rPr>
              <a:t>　　　　　　　</a:t>
            </a:r>
            <a:r>
              <a:rPr lang="en-US" altLang="ja-JP" sz="1200" dirty="0">
                <a:latin typeface="+mn-ea"/>
              </a:rPr>
              <a:t>(</a:t>
            </a:r>
            <a:r>
              <a:rPr lang="ja-JP" altLang="ja-JP" sz="1200" dirty="0" smtClean="0">
                <a:latin typeface="+mn-ea"/>
              </a:rPr>
              <a:t>公社</a:t>
            </a:r>
            <a:r>
              <a:rPr lang="en-US" altLang="ja-JP" sz="1200" dirty="0">
                <a:latin typeface="+mn-ea"/>
              </a:rPr>
              <a:t>)</a:t>
            </a:r>
            <a:r>
              <a:rPr lang="ja-JP" altLang="ja-JP" sz="1200" dirty="0" smtClean="0">
                <a:latin typeface="+mn-ea"/>
              </a:rPr>
              <a:t>兵庫</a:t>
            </a:r>
            <a:r>
              <a:rPr lang="ja-JP" altLang="ja-JP" sz="1200" dirty="0">
                <a:latin typeface="+mn-ea"/>
              </a:rPr>
              <a:t>工業会</a:t>
            </a:r>
            <a:r>
              <a:rPr lang="ja-JP" altLang="ja-JP" sz="1200" dirty="0" smtClean="0">
                <a:latin typeface="+mn-ea"/>
              </a:rPr>
              <a:t>、</a:t>
            </a:r>
            <a:r>
              <a:rPr lang="en-US" altLang="ja-JP" sz="1200" dirty="0" smtClean="0">
                <a:latin typeface="+mn-ea"/>
              </a:rPr>
              <a:t>(</a:t>
            </a:r>
            <a:r>
              <a:rPr lang="ja-JP" altLang="ja-JP" sz="1200" dirty="0" smtClean="0">
                <a:latin typeface="+mn-ea"/>
              </a:rPr>
              <a:t>一社</a:t>
            </a:r>
            <a:r>
              <a:rPr lang="en-US" altLang="ja-JP" sz="1200" dirty="0">
                <a:latin typeface="+mn-ea"/>
              </a:rPr>
              <a:t>)</a:t>
            </a:r>
            <a:r>
              <a:rPr lang="ja-JP" altLang="ja-JP" sz="1200" dirty="0" smtClean="0">
                <a:latin typeface="+mn-ea"/>
              </a:rPr>
              <a:t>神戸市</a:t>
            </a:r>
            <a:r>
              <a:rPr lang="ja-JP" altLang="ja-JP" sz="1200" dirty="0">
                <a:latin typeface="+mn-ea"/>
              </a:rPr>
              <a:t>機械金属工業会</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企</a:t>
            </a:r>
            <a:r>
              <a:rPr lang="ja-JP" altLang="ja-JP" sz="1200" dirty="0">
                <a:latin typeface="+mn-ea"/>
              </a:rPr>
              <a:t>　</a:t>
            </a:r>
            <a:r>
              <a:rPr lang="ja-JP" altLang="en-US" sz="1200" dirty="0">
                <a:latin typeface="+mn-ea"/>
              </a:rPr>
              <a:t>　</a:t>
            </a:r>
            <a:r>
              <a:rPr lang="ja-JP" altLang="ja-JP" sz="1200" dirty="0" smtClean="0">
                <a:latin typeface="+mn-ea"/>
              </a:rPr>
              <a:t>画</a:t>
            </a:r>
            <a:r>
              <a:rPr lang="en-US" altLang="ja-JP" sz="1200" dirty="0" smtClean="0">
                <a:latin typeface="+mn-ea"/>
              </a:rPr>
              <a:t>	</a:t>
            </a:r>
            <a:r>
              <a:rPr lang="ja-JP" altLang="ja-JP" sz="1200" dirty="0" smtClean="0">
                <a:latin typeface="+mn-ea"/>
              </a:rPr>
              <a:t>：</a:t>
            </a:r>
            <a:r>
              <a:rPr lang="ja-JP" altLang="ja-JP" sz="1200" dirty="0">
                <a:latin typeface="+mn-ea"/>
              </a:rPr>
              <a:t>神戸市海外</a:t>
            </a:r>
            <a:r>
              <a:rPr lang="ja-JP" altLang="ja-JP" sz="1200" dirty="0" smtClean="0">
                <a:latin typeface="+mn-ea"/>
              </a:rPr>
              <a:t>ビジネスセンター</a:t>
            </a:r>
            <a:r>
              <a:rPr lang="en-US" altLang="ja-JP" sz="1200" dirty="0" smtClean="0">
                <a:latin typeface="+mn-ea"/>
              </a:rPr>
              <a:t>(</a:t>
            </a:r>
            <a:r>
              <a:rPr lang="ja-JP" altLang="ja-JP" sz="1200" dirty="0" smtClean="0">
                <a:latin typeface="+mn-ea"/>
              </a:rPr>
              <a:t>経済</a:t>
            </a:r>
            <a:r>
              <a:rPr lang="ja-JP" altLang="ja-JP" sz="1200" dirty="0">
                <a:latin typeface="+mn-ea"/>
              </a:rPr>
              <a:t>観光局経済</a:t>
            </a:r>
            <a:r>
              <a:rPr lang="ja-JP" altLang="ja-JP" sz="1200" dirty="0" smtClean="0">
                <a:latin typeface="+mn-ea"/>
              </a:rPr>
              <a:t>政策課</a:t>
            </a:r>
            <a:r>
              <a:rPr lang="en-US" altLang="ja-JP" sz="1200" dirty="0" smtClean="0">
                <a:latin typeface="+mn-ea"/>
              </a:rPr>
              <a:t>)</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手配</a:t>
            </a:r>
            <a:r>
              <a:rPr lang="ja-JP" altLang="en-US" sz="1200" dirty="0" smtClean="0">
                <a:latin typeface="+mn-ea"/>
              </a:rPr>
              <a:t>会社</a:t>
            </a:r>
            <a:r>
              <a:rPr lang="en-US" altLang="ja-JP" sz="1200" dirty="0" smtClean="0">
                <a:latin typeface="+mn-ea"/>
              </a:rPr>
              <a:t>	</a:t>
            </a:r>
            <a:r>
              <a:rPr lang="ja-JP" altLang="ja-JP" sz="1200" dirty="0" smtClean="0">
                <a:latin typeface="+mn-ea"/>
              </a:rPr>
              <a:t>：</a:t>
            </a:r>
            <a:r>
              <a:rPr lang="ja-JP" altLang="ja-JP" sz="1200" dirty="0">
                <a:latin typeface="+mn-ea"/>
              </a:rPr>
              <a:t>株式会社 エイチ．アイ．エス</a:t>
            </a:r>
            <a:endParaRPr lang="en-US" altLang="ja-JP" sz="1200" dirty="0">
              <a:latin typeface="+mn-ea"/>
            </a:endParaRPr>
          </a:p>
          <a:p>
            <a:pPr marL="285750" indent="-285750">
              <a:lnSpc>
                <a:spcPts val="2000"/>
              </a:lnSpc>
              <a:buFont typeface="Wingdings" panose="05000000000000000000" pitchFamily="2" charset="2"/>
              <a:buChar char="Ø"/>
            </a:pPr>
            <a:r>
              <a:rPr lang="ja-JP" altLang="ja-JP" sz="1200" dirty="0" smtClean="0">
                <a:latin typeface="+mn-ea"/>
              </a:rPr>
              <a:t>申込締切</a:t>
            </a:r>
            <a:r>
              <a:rPr lang="en-US" altLang="ja-JP" sz="1200" dirty="0">
                <a:latin typeface="+mn-ea"/>
              </a:rPr>
              <a:t>	</a:t>
            </a:r>
            <a:r>
              <a:rPr lang="ja-JP" altLang="ja-JP" sz="1200" dirty="0" smtClean="0">
                <a:latin typeface="+mn-ea"/>
              </a:rPr>
              <a:t>：</a:t>
            </a:r>
            <a:r>
              <a:rPr lang="en-US" altLang="ja-JP" sz="1200" dirty="0" smtClean="0">
                <a:latin typeface="+mn-ea"/>
              </a:rPr>
              <a:t>2022</a:t>
            </a:r>
            <a:r>
              <a:rPr lang="ja-JP" altLang="ja-JP" sz="1200" dirty="0" smtClean="0">
                <a:latin typeface="+mn-ea"/>
              </a:rPr>
              <a:t>年</a:t>
            </a:r>
            <a:r>
              <a:rPr lang="en-US" altLang="ja-JP" sz="1200" dirty="0" smtClean="0">
                <a:latin typeface="+mn-ea"/>
              </a:rPr>
              <a:t>10</a:t>
            </a:r>
            <a:r>
              <a:rPr lang="ja-JP" altLang="ja-JP" sz="1200" dirty="0" smtClean="0">
                <a:latin typeface="+mn-ea"/>
              </a:rPr>
              <a:t>月</a:t>
            </a:r>
            <a:r>
              <a:rPr lang="en-US" altLang="ja-JP" sz="1200" dirty="0">
                <a:latin typeface="+mn-ea"/>
              </a:rPr>
              <a:t>13</a:t>
            </a:r>
            <a:r>
              <a:rPr lang="ja-JP" altLang="ja-JP" sz="1200" dirty="0" smtClean="0">
                <a:latin typeface="+mn-ea"/>
              </a:rPr>
              <a:t>日（</a:t>
            </a:r>
            <a:r>
              <a:rPr lang="ja-JP" altLang="en-US" sz="1200" dirty="0" smtClean="0">
                <a:latin typeface="+mn-ea"/>
              </a:rPr>
              <a:t>木</a:t>
            </a:r>
            <a:r>
              <a:rPr lang="ja-JP" altLang="ja-JP" sz="1200" dirty="0" smtClean="0">
                <a:latin typeface="+mn-ea"/>
              </a:rPr>
              <a:t>）</a:t>
            </a:r>
            <a:r>
              <a:rPr lang="en-US" altLang="ja-JP" sz="1200" dirty="0" smtClean="0">
                <a:latin typeface="+mn-ea"/>
              </a:rPr>
              <a:t>※</a:t>
            </a:r>
          </a:p>
          <a:p>
            <a:pPr>
              <a:lnSpc>
                <a:spcPts val="2000"/>
              </a:lnSpc>
            </a:pPr>
            <a:r>
              <a:rPr lang="ja-JP" altLang="en-US" sz="1200" dirty="0" smtClean="0"/>
              <a:t>　</a:t>
            </a:r>
            <a:r>
              <a:rPr lang="en-US" altLang="ja-JP" sz="1100" dirty="0" smtClean="0"/>
              <a:t>※</a:t>
            </a:r>
            <a:r>
              <a:rPr lang="ja-JP" altLang="en-US" sz="1100" dirty="0" smtClean="0"/>
              <a:t> </a:t>
            </a:r>
            <a:r>
              <a:rPr lang="ja-JP" altLang="ja-JP" sz="1100" dirty="0" smtClean="0"/>
              <a:t>航空便</a:t>
            </a:r>
            <a:r>
              <a:rPr lang="ja-JP" altLang="ja-JP" sz="1100" dirty="0"/>
              <a:t>の空き席数に</a:t>
            </a:r>
            <a:r>
              <a:rPr lang="ja-JP" altLang="ja-JP" sz="1100" dirty="0" smtClean="0"/>
              <a:t>よって、</a:t>
            </a:r>
            <a:r>
              <a:rPr lang="ja-JP" altLang="ja-JP" sz="1100" dirty="0"/>
              <a:t>募集期間内でも受付を終了させていただく場合があります。</a:t>
            </a:r>
            <a:endParaRPr lang="ja-JP" altLang="ja-JP" sz="1100" dirty="0">
              <a:latin typeface="+mn-ea"/>
            </a:endParaRPr>
          </a:p>
        </p:txBody>
      </p:sp>
      <p:sp>
        <p:nvSpPr>
          <p:cNvPr id="8" name="テキスト ボックス 7"/>
          <p:cNvSpPr txBox="1"/>
          <p:nvPr/>
        </p:nvSpPr>
        <p:spPr>
          <a:xfrm>
            <a:off x="1303" y="7720786"/>
            <a:ext cx="6856697" cy="2185214"/>
          </a:xfrm>
          <a:prstGeom prst="rect">
            <a:avLst/>
          </a:prstGeom>
          <a:noFill/>
          <a:ln>
            <a:solidFill>
              <a:schemeClr val="accent1"/>
            </a:solidFill>
          </a:ln>
        </p:spPr>
        <p:txBody>
          <a:bodyPr wrap="square" rtlCol="0">
            <a:spAutoFit/>
          </a:bodyPr>
          <a:lstStyle/>
          <a:p>
            <a:pPr lvl="0" algn="ctr"/>
            <a:r>
              <a:rPr lang="ja-JP" altLang="ja-JP" sz="1400" b="1" i="1" dirty="0" smtClean="0">
                <a:latin typeface="+mn-ea"/>
              </a:rPr>
              <a:t>ベトナムビジネスミッション</a:t>
            </a:r>
            <a:r>
              <a:rPr lang="ja-JP" altLang="ja-JP" sz="1400" b="1" i="1" dirty="0">
                <a:latin typeface="+mn-ea"/>
              </a:rPr>
              <a:t>と</a:t>
            </a:r>
            <a:r>
              <a:rPr lang="ja-JP" altLang="ja-JP" sz="1400" b="1" i="1" dirty="0" smtClean="0">
                <a:latin typeface="+mn-ea"/>
              </a:rPr>
              <a:t>は</a:t>
            </a:r>
            <a:endParaRPr lang="en-US" altLang="ja-JP" sz="1400" dirty="0">
              <a:latin typeface="+mn-ea"/>
            </a:endParaRPr>
          </a:p>
          <a:p>
            <a:r>
              <a:rPr lang="ja-JP" altLang="en-US" sz="1400" dirty="0">
                <a:latin typeface="+mn-ea"/>
              </a:rPr>
              <a:t>　</a:t>
            </a:r>
            <a:r>
              <a:rPr lang="ja-JP" altLang="ja-JP" sz="1200" dirty="0" smtClean="0">
                <a:latin typeface="+mn-ea"/>
              </a:rPr>
              <a:t>経済</a:t>
            </a:r>
            <a:r>
              <a:rPr lang="ja-JP" altLang="ja-JP" sz="1200" dirty="0">
                <a:latin typeface="+mn-ea"/>
              </a:rPr>
              <a:t>成長を続けるベトナムで、現地ビジネスパーソンや地元政府、既進出企業との交流や、現地工業団地や人材育成機関等への視察により、ベトナムでのビジネス・人材のネットワークを構築すること</a:t>
            </a:r>
            <a:r>
              <a:rPr lang="ja-JP" altLang="en-US" sz="1200" dirty="0">
                <a:latin typeface="+mn-ea"/>
              </a:rPr>
              <a:t>を目的としています</a:t>
            </a:r>
            <a:r>
              <a:rPr lang="ja-JP" altLang="ja-JP" sz="1200" dirty="0" smtClean="0">
                <a:latin typeface="+mn-ea"/>
              </a:rPr>
              <a:t>。</a:t>
            </a:r>
            <a:endParaRPr lang="ja-JP" altLang="ja-JP" sz="1200" dirty="0">
              <a:latin typeface="+mn-ea"/>
            </a:endParaRPr>
          </a:p>
          <a:p>
            <a:r>
              <a:rPr lang="ja-JP" altLang="en-US" sz="1200" dirty="0">
                <a:latin typeface="+mn-ea"/>
              </a:rPr>
              <a:t>　</a:t>
            </a:r>
            <a:r>
              <a:rPr lang="ja-JP" altLang="ja-JP" sz="1200" dirty="0">
                <a:latin typeface="+mn-ea"/>
              </a:rPr>
              <a:t>ベトナム経済は、コロナ禍</a:t>
            </a:r>
            <a:r>
              <a:rPr lang="ja-JP" altLang="ja-JP" sz="1200" dirty="0" smtClean="0">
                <a:latin typeface="+mn-ea"/>
              </a:rPr>
              <a:t>の</a:t>
            </a:r>
            <a:r>
              <a:rPr lang="en-US" altLang="ja-JP" sz="1200" dirty="0" smtClean="0">
                <a:latin typeface="+mn-ea"/>
              </a:rPr>
              <a:t>2020</a:t>
            </a:r>
            <a:r>
              <a:rPr lang="ja-JP" altLang="ja-JP" sz="1200" dirty="0" smtClean="0">
                <a:latin typeface="+mn-ea"/>
              </a:rPr>
              <a:t>・</a:t>
            </a:r>
            <a:r>
              <a:rPr lang="en-US" altLang="ja-JP" sz="1200" dirty="0" smtClean="0">
                <a:latin typeface="+mn-ea"/>
              </a:rPr>
              <a:t>2021</a:t>
            </a:r>
            <a:r>
              <a:rPr lang="ja-JP" altLang="ja-JP" sz="1200" dirty="0" smtClean="0">
                <a:latin typeface="+mn-ea"/>
              </a:rPr>
              <a:t>年</a:t>
            </a:r>
            <a:r>
              <a:rPr lang="ja-JP" altLang="ja-JP" sz="1200" dirty="0">
                <a:latin typeface="+mn-ea"/>
              </a:rPr>
              <a:t>においても、実質</a:t>
            </a:r>
            <a:r>
              <a:rPr lang="en-US" altLang="ja-JP" sz="1200" dirty="0">
                <a:latin typeface="+mn-ea"/>
              </a:rPr>
              <a:t>GDP</a:t>
            </a:r>
            <a:r>
              <a:rPr lang="ja-JP" altLang="ja-JP" sz="1200" dirty="0">
                <a:latin typeface="+mn-ea"/>
              </a:rPr>
              <a:t>成長率はプラスを維持し、現在は米中貿易摩擦や中国国内の新型コロナウイルス対策のロックダウンなどを背景に、サプライチェーン見直しの恩恵を受け、外資製造業による投資の加速や輸出の増加につながっています。加えて、国内消費市場の拡大やインフラ整備の着実な進展等、ベトナムは最も魅力的なビジネス展開先の一つとして注目を集めています</a:t>
            </a:r>
            <a:r>
              <a:rPr lang="ja-JP" altLang="ja-JP" sz="1200" dirty="0" smtClean="0">
                <a:latin typeface="+mn-ea"/>
              </a:rPr>
              <a:t>。</a:t>
            </a:r>
            <a:endParaRPr lang="ja-JP" altLang="ja-JP" sz="1200" dirty="0">
              <a:latin typeface="+mn-ea"/>
            </a:endParaRPr>
          </a:p>
          <a:p>
            <a:r>
              <a:rPr lang="ja-JP" altLang="en-US" sz="1200" dirty="0">
                <a:latin typeface="+mn-ea"/>
              </a:rPr>
              <a:t>　</a:t>
            </a:r>
            <a:r>
              <a:rPr lang="ja-JP" altLang="ja-JP" sz="1200" dirty="0">
                <a:latin typeface="+mn-ea"/>
              </a:rPr>
              <a:t>本ベトナムミッション</a:t>
            </a:r>
            <a:r>
              <a:rPr lang="ja-JP" altLang="ja-JP" sz="1200" dirty="0" smtClean="0">
                <a:latin typeface="+mn-ea"/>
              </a:rPr>
              <a:t>は</a:t>
            </a:r>
            <a:r>
              <a:rPr lang="en-US" altLang="ja-JP" sz="1200" dirty="0" smtClean="0">
                <a:latin typeface="+mn-ea"/>
              </a:rPr>
              <a:t>2019</a:t>
            </a:r>
            <a:r>
              <a:rPr lang="ja-JP" altLang="ja-JP" sz="1200" dirty="0" smtClean="0">
                <a:latin typeface="+mn-ea"/>
              </a:rPr>
              <a:t>年</a:t>
            </a:r>
            <a:r>
              <a:rPr lang="ja-JP" altLang="ja-JP" sz="1200" dirty="0">
                <a:latin typeface="+mn-ea"/>
              </a:rPr>
              <a:t>以来となりますが、ベトナムのビジネス・投資環境は大きく動いています。現地の生の情報を掴んでいただく貴重な機会として、奮ってご参加ください。</a:t>
            </a:r>
          </a:p>
        </p:txBody>
      </p:sp>
      <p:cxnSp>
        <p:nvCxnSpPr>
          <p:cNvPr id="14" name="直線コネクタ 13"/>
          <p:cNvCxnSpPr/>
          <p:nvPr/>
        </p:nvCxnSpPr>
        <p:spPr>
          <a:xfrm>
            <a:off x="-1303" y="1769187"/>
            <a:ext cx="6858000" cy="0"/>
          </a:xfrm>
          <a:prstGeom prst="line">
            <a:avLst/>
          </a:prstGeom>
          <a:ln w="82550"/>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3"/>
          <a:stretch>
            <a:fillRect/>
          </a:stretch>
        </p:blipFill>
        <p:spPr>
          <a:xfrm>
            <a:off x="5465451" y="0"/>
            <a:ext cx="1402488" cy="451802"/>
          </a:xfrm>
          <a:prstGeom prst="rect">
            <a:avLst/>
          </a:prstGeom>
        </p:spPr>
      </p:pic>
    </p:spTree>
    <p:extLst>
      <p:ext uri="{BB962C8B-B14F-4D97-AF65-F5344CB8AC3E}">
        <p14:creationId xmlns:p14="http://schemas.microsoft.com/office/powerpoint/2010/main" val="1442608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2671" y="6885412"/>
            <a:ext cx="6662921" cy="2000746"/>
          </a:xfrm>
          <a:prstGeom prst="rect">
            <a:avLst/>
          </a:prstGeom>
          <a:gradFill>
            <a:gsLst>
              <a:gs pos="0">
                <a:schemeClr val="accent2">
                  <a:lumMod val="3000"/>
                  <a:lumOff val="97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style>
          <a:lnRef idx="3">
            <a:schemeClr val="lt1"/>
          </a:lnRef>
          <a:fillRef idx="1">
            <a:schemeClr val="accent2"/>
          </a:fillRef>
          <a:effectRef idx="1">
            <a:schemeClr val="accent2"/>
          </a:effectRef>
          <a:fontRef idx="minor">
            <a:schemeClr val="lt1"/>
          </a:fontRef>
        </p:style>
        <p:txBody>
          <a:bodyPr wrap="square" lIns="72000">
            <a:noAutofit/>
          </a:bodyPr>
          <a:lstStyle/>
          <a:p>
            <a:pPr marL="285750" indent="-285750">
              <a:lnSpc>
                <a:spcPts val="2000"/>
              </a:lnSpc>
              <a:buFont typeface="Wingdings" panose="05000000000000000000" pitchFamily="2" charset="2"/>
              <a:buChar char="p"/>
            </a:pPr>
            <a:r>
              <a:rPr lang="ja-JP" altLang="en-US" sz="1400" u="sng" kern="100" dirty="0" smtClean="0">
                <a:solidFill>
                  <a:schemeClr val="tx1"/>
                </a:solidFill>
                <a:latin typeface="+mn-ea"/>
                <a:cs typeface="Times New Roman" panose="02020603050405020304" pitchFamily="18" charset="0"/>
              </a:rPr>
              <a:t>日系</a:t>
            </a:r>
            <a:r>
              <a:rPr lang="ja-JP" altLang="ja-JP" sz="1400" u="sng" kern="100" dirty="0" smtClean="0">
                <a:solidFill>
                  <a:schemeClr val="tx1"/>
                </a:solidFill>
                <a:latin typeface="+mn-ea"/>
                <a:cs typeface="Times New Roman" panose="02020603050405020304" pitchFamily="18" charset="0"/>
              </a:rPr>
              <a:t>企業</a:t>
            </a:r>
            <a:r>
              <a:rPr lang="ja-JP" altLang="ja-JP" sz="1400" u="sng" kern="100" dirty="0">
                <a:solidFill>
                  <a:schemeClr val="tx1"/>
                </a:solidFill>
                <a:latin typeface="+mn-ea"/>
                <a:cs typeface="Times New Roman" panose="02020603050405020304" pitchFamily="18" charset="0"/>
              </a:rPr>
              <a:t>、工業</a:t>
            </a:r>
            <a:r>
              <a:rPr lang="ja-JP" altLang="ja-JP" sz="1400" u="sng" kern="100" dirty="0" smtClean="0">
                <a:solidFill>
                  <a:schemeClr val="tx1"/>
                </a:solidFill>
                <a:latin typeface="+mn-ea"/>
                <a:cs typeface="Times New Roman" panose="02020603050405020304" pitchFamily="18" charset="0"/>
              </a:rPr>
              <a:t>団地</a:t>
            </a:r>
            <a:r>
              <a:rPr lang="ja-JP" altLang="en-US" sz="1400" u="sng" kern="100" dirty="0">
                <a:solidFill>
                  <a:schemeClr val="tx1"/>
                </a:solidFill>
                <a:latin typeface="+mn-ea"/>
                <a:cs typeface="Times New Roman" panose="02020603050405020304" pitchFamily="18" charset="0"/>
              </a:rPr>
              <a:t>の</a:t>
            </a:r>
            <a:r>
              <a:rPr lang="ja-JP" altLang="ja-JP" sz="1400" u="sng" kern="100" dirty="0" smtClean="0">
                <a:solidFill>
                  <a:schemeClr val="tx1"/>
                </a:solidFill>
                <a:latin typeface="+mn-ea"/>
                <a:cs typeface="Times New Roman" panose="02020603050405020304" pitchFamily="18" charset="0"/>
              </a:rPr>
              <a:t>視察</a:t>
            </a:r>
            <a:endParaRPr lang="en-US" altLang="ja-JP" sz="1400" u="sng" kern="100" dirty="0">
              <a:solidFill>
                <a:schemeClr val="tx1"/>
              </a:solidFill>
              <a:latin typeface="+mn-ea"/>
              <a:cs typeface="Times New Roman" panose="02020603050405020304" pitchFamily="18" charset="0"/>
            </a:endParaRPr>
          </a:p>
          <a:p>
            <a:pPr>
              <a:lnSpc>
                <a:spcPts val="2000"/>
              </a:lnSpc>
            </a:pPr>
            <a:r>
              <a:rPr lang="ja-JP" altLang="en-US" sz="1200" kern="100" dirty="0" smtClean="0">
                <a:solidFill>
                  <a:schemeClr val="tx1"/>
                </a:solidFill>
                <a:latin typeface="+mn-ea"/>
                <a:cs typeface="Times New Roman" panose="02020603050405020304" pitchFamily="18" charset="0"/>
              </a:rPr>
              <a:t>　　</a:t>
            </a:r>
            <a:r>
              <a:rPr lang="ja-JP" altLang="ja-JP" sz="1200" kern="100" dirty="0" smtClean="0">
                <a:solidFill>
                  <a:schemeClr val="tx1"/>
                </a:solidFill>
                <a:latin typeface="+mn-ea"/>
                <a:cs typeface="Times New Roman" panose="02020603050405020304" pitchFamily="18" charset="0"/>
              </a:rPr>
              <a:t>現地工業</a:t>
            </a:r>
            <a:r>
              <a:rPr lang="ja-JP" altLang="ja-JP" sz="1200" kern="100" dirty="0">
                <a:solidFill>
                  <a:schemeClr val="tx1"/>
                </a:solidFill>
                <a:latin typeface="+mn-ea"/>
                <a:cs typeface="Times New Roman" panose="02020603050405020304" pitchFamily="18" charset="0"/>
              </a:rPr>
              <a:t>団地等に進出して</a:t>
            </a:r>
            <a:r>
              <a:rPr lang="ja-JP" altLang="ja-JP" sz="1200" kern="100" dirty="0" smtClean="0">
                <a:solidFill>
                  <a:schemeClr val="tx1"/>
                </a:solidFill>
                <a:latin typeface="+mn-ea"/>
                <a:cs typeface="Times New Roman" panose="02020603050405020304" pitchFamily="18" charset="0"/>
              </a:rPr>
              <a:t>いる</a:t>
            </a:r>
            <a:r>
              <a:rPr lang="ja-JP" altLang="en-US" sz="1200" kern="100" dirty="0" smtClean="0">
                <a:solidFill>
                  <a:schemeClr val="tx1"/>
                </a:solidFill>
                <a:latin typeface="+mn-ea"/>
                <a:cs typeface="Times New Roman" panose="02020603050405020304" pitchFamily="18" charset="0"/>
              </a:rPr>
              <a:t>日系</a:t>
            </a:r>
            <a:r>
              <a:rPr lang="ja-JP" altLang="ja-JP" sz="1200" kern="100" dirty="0" smtClean="0">
                <a:solidFill>
                  <a:schemeClr val="tx1"/>
                </a:solidFill>
                <a:latin typeface="+mn-ea"/>
                <a:cs typeface="Times New Roman" panose="02020603050405020304" pitchFamily="18" charset="0"/>
              </a:rPr>
              <a:t>企業</a:t>
            </a:r>
            <a:r>
              <a:rPr lang="ja-JP" altLang="ja-JP" sz="1200" kern="100" dirty="0">
                <a:solidFill>
                  <a:schemeClr val="tx1"/>
                </a:solidFill>
                <a:latin typeface="+mn-ea"/>
                <a:cs typeface="Times New Roman" panose="02020603050405020304" pitchFamily="18" charset="0"/>
              </a:rPr>
              <a:t>等から、ベトナムでのビジネス環境について生</a:t>
            </a:r>
            <a:r>
              <a:rPr lang="ja-JP" altLang="ja-JP" sz="1200" kern="100" dirty="0" smtClean="0">
                <a:solidFill>
                  <a:schemeClr val="tx1"/>
                </a:solidFill>
                <a:latin typeface="+mn-ea"/>
                <a:cs typeface="Times New Roman" panose="02020603050405020304" pitchFamily="18" charset="0"/>
              </a:rPr>
              <a:t>の</a:t>
            </a:r>
            <a:r>
              <a:rPr lang="ja-JP" altLang="en-US" sz="1200" kern="100" dirty="0" smtClean="0">
                <a:solidFill>
                  <a:schemeClr val="tx1"/>
                </a:solidFill>
                <a:latin typeface="+mn-ea"/>
                <a:cs typeface="Times New Roman" panose="02020603050405020304" pitchFamily="18" charset="0"/>
              </a:rPr>
              <a:t>　　</a:t>
            </a:r>
            <a:endParaRPr lang="en-US" altLang="ja-JP" sz="1200" kern="100" dirty="0" smtClean="0">
              <a:solidFill>
                <a:schemeClr val="tx1"/>
              </a:solidFill>
              <a:latin typeface="+mn-ea"/>
              <a:cs typeface="Times New Roman" panose="02020603050405020304" pitchFamily="18" charset="0"/>
            </a:endParaRPr>
          </a:p>
          <a:p>
            <a:pPr>
              <a:lnSpc>
                <a:spcPts val="2000"/>
              </a:lnSpc>
            </a:pPr>
            <a:r>
              <a:rPr lang="ja-JP" altLang="en-US" sz="1200" kern="100" dirty="0">
                <a:solidFill>
                  <a:schemeClr val="tx1"/>
                </a:solidFill>
                <a:latin typeface="+mn-ea"/>
                <a:cs typeface="Times New Roman" panose="02020603050405020304" pitchFamily="18" charset="0"/>
              </a:rPr>
              <a:t>　</a:t>
            </a:r>
            <a:r>
              <a:rPr lang="ja-JP" altLang="en-US" sz="1200" kern="100" dirty="0" smtClean="0">
                <a:solidFill>
                  <a:schemeClr val="tx1"/>
                </a:solidFill>
                <a:latin typeface="+mn-ea"/>
                <a:cs typeface="Times New Roman" panose="02020603050405020304" pitchFamily="18" charset="0"/>
              </a:rPr>
              <a:t>　</a:t>
            </a:r>
            <a:r>
              <a:rPr lang="ja-JP" altLang="ja-JP" sz="1200" kern="100" dirty="0" smtClean="0">
                <a:solidFill>
                  <a:schemeClr val="tx1"/>
                </a:solidFill>
                <a:latin typeface="+mn-ea"/>
                <a:cs typeface="Times New Roman" panose="02020603050405020304" pitchFamily="18" charset="0"/>
              </a:rPr>
              <a:t>声</a:t>
            </a:r>
            <a:r>
              <a:rPr lang="ja-JP" altLang="ja-JP" sz="1200" kern="100" dirty="0">
                <a:solidFill>
                  <a:schemeClr val="tx1"/>
                </a:solidFill>
                <a:latin typeface="+mn-ea"/>
                <a:cs typeface="Times New Roman" panose="02020603050405020304" pitchFamily="18" charset="0"/>
              </a:rPr>
              <a:t>を聞くことができます</a:t>
            </a:r>
            <a:r>
              <a:rPr lang="ja-JP" altLang="ja-JP" sz="1200" kern="100" dirty="0" smtClean="0">
                <a:solidFill>
                  <a:schemeClr val="tx1"/>
                </a:solidFill>
                <a:latin typeface="+mn-ea"/>
                <a:cs typeface="Times New Roman" panose="02020603050405020304" pitchFamily="18" charset="0"/>
              </a:rPr>
              <a:t>。</a:t>
            </a:r>
            <a:endParaRPr lang="en-US" altLang="ja-JP" sz="1200" kern="100" dirty="0">
              <a:solidFill>
                <a:schemeClr val="tx1"/>
              </a:solidFill>
              <a:latin typeface="+mn-ea"/>
              <a:cs typeface="Times New Roman" panose="02020603050405020304" pitchFamily="18" charset="0"/>
            </a:endParaRPr>
          </a:p>
          <a:p>
            <a:pPr marL="285750" indent="-285750">
              <a:lnSpc>
                <a:spcPts val="2000"/>
              </a:lnSpc>
              <a:buFont typeface="Wingdings" panose="05000000000000000000" pitchFamily="2" charset="2"/>
              <a:buChar char="p"/>
            </a:pPr>
            <a:r>
              <a:rPr lang="ja-JP" altLang="ja-JP" sz="1400" u="sng" kern="100" dirty="0" smtClean="0">
                <a:solidFill>
                  <a:schemeClr val="tx1"/>
                </a:solidFill>
                <a:latin typeface="+mn-ea"/>
                <a:cs typeface="Times New Roman" panose="02020603050405020304" pitchFamily="18" charset="0"/>
              </a:rPr>
              <a:t>地元</a:t>
            </a:r>
            <a:r>
              <a:rPr lang="ja-JP" altLang="ja-JP" sz="1400" u="sng" kern="100" dirty="0">
                <a:solidFill>
                  <a:schemeClr val="tx1"/>
                </a:solidFill>
                <a:latin typeface="+mn-ea"/>
                <a:cs typeface="Times New Roman" panose="02020603050405020304" pitchFamily="18" charset="0"/>
              </a:rPr>
              <a:t>政府機関の</a:t>
            </a:r>
            <a:r>
              <a:rPr lang="ja-JP" altLang="ja-JP" sz="1400" u="sng" kern="100" dirty="0" smtClean="0">
                <a:solidFill>
                  <a:schemeClr val="tx1"/>
                </a:solidFill>
                <a:latin typeface="+mn-ea"/>
                <a:cs typeface="Times New Roman" panose="02020603050405020304" pitchFamily="18" charset="0"/>
              </a:rPr>
              <a:t>表敬</a:t>
            </a:r>
            <a:endParaRPr lang="en-US" altLang="ja-JP" sz="1400" u="sng" kern="100" dirty="0" smtClean="0">
              <a:solidFill>
                <a:schemeClr val="tx1"/>
              </a:solidFill>
              <a:latin typeface="+mn-ea"/>
              <a:cs typeface="Times New Roman" panose="02020603050405020304" pitchFamily="18" charset="0"/>
            </a:endParaRPr>
          </a:p>
          <a:p>
            <a:pPr>
              <a:lnSpc>
                <a:spcPts val="2000"/>
              </a:lnSpc>
            </a:pPr>
            <a:r>
              <a:rPr lang="ja-JP" altLang="en-US" sz="1200" kern="100" dirty="0" smtClean="0">
                <a:solidFill>
                  <a:schemeClr val="tx1"/>
                </a:solidFill>
                <a:latin typeface="+mn-ea"/>
                <a:cs typeface="Times New Roman" panose="02020603050405020304" pitchFamily="18" charset="0"/>
              </a:rPr>
              <a:t>　　</a:t>
            </a:r>
            <a:r>
              <a:rPr lang="ja-JP" altLang="ja-JP" sz="1200" kern="100" dirty="0" smtClean="0">
                <a:solidFill>
                  <a:schemeClr val="tx1"/>
                </a:solidFill>
                <a:latin typeface="+mn-ea"/>
                <a:cs typeface="Times New Roman" panose="02020603050405020304" pitchFamily="18" charset="0"/>
              </a:rPr>
              <a:t>ハナム省</a:t>
            </a:r>
            <a:r>
              <a:rPr lang="ja-JP" altLang="ja-JP" sz="1200" kern="100" dirty="0">
                <a:solidFill>
                  <a:schemeClr val="tx1"/>
                </a:solidFill>
                <a:latin typeface="+mn-ea"/>
                <a:cs typeface="Times New Roman" panose="02020603050405020304" pitchFamily="18" charset="0"/>
              </a:rPr>
              <a:t>人民委員会へ表敬し、地元政府高官と交流を深めることができます</a:t>
            </a:r>
            <a:r>
              <a:rPr lang="ja-JP" altLang="ja-JP" sz="1200" kern="100" dirty="0" smtClean="0">
                <a:solidFill>
                  <a:schemeClr val="tx1"/>
                </a:solidFill>
                <a:latin typeface="+mn-ea"/>
                <a:cs typeface="Times New Roman" panose="02020603050405020304" pitchFamily="18" charset="0"/>
              </a:rPr>
              <a:t>。</a:t>
            </a:r>
            <a:endParaRPr lang="en-US" altLang="ja-JP" sz="1200" kern="100" dirty="0">
              <a:solidFill>
                <a:schemeClr val="tx1"/>
              </a:solidFill>
              <a:latin typeface="+mn-ea"/>
              <a:cs typeface="Times New Roman" panose="02020603050405020304" pitchFamily="18" charset="0"/>
            </a:endParaRPr>
          </a:p>
          <a:p>
            <a:pPr marL="285750" indent="-285750">
              <a:lnSpc>
                <a:spcPts val="2000"/>
              </a:lnSpc>
              <a:buFont typeface="Wingdings" panose="05000000000000000000" pitchFamily="2" charset="2"/>
              <a:buChar char="p"/>
            </a:pPr>
            <a:r>
              <a:rPr lang="ja-JP" altLang="ja-JP" sz="1400" u="sng" kern="100" dirty="0" smtClean="0">
                <a:solidFill>
                  <a:schemeClr val="tx1"/>
                </a:solidFill>
                <a:latin typeface="+mn-ea"/>
                <a:cs typeface="Times New Roman" panose="02020603050405020304" pitchFamily="18" charset="0"/>
              </a:rPr>
              <a:t>現地大</a:t>
            </a:r>
            <a:r>
              <a:rPr lang="ja-JP" altLang="en-US" sz="1400" u="sng" kern="100" dirty="0" smtClean="0">
                <a:solidFill>
                  <a:schemeClr val="tx1"/>
                </a:solidFill>
                <a:latin typeface="+mn-ea"/>
                <a:cs typeface="Times New Roman" panose="02020603050405020304" pitchFamily="18" charset="0"/>
              </a:rPr>
              <a:t>学</a:t>
            </a:r>
            <a:r>
              <a:rPr lang="ja-JP" altLang="ja-JP" sz="1400" u="sng" kern="100" dirty="0" smtClean="0">
                <a:solidFill>
                  <a:schemeClr val="tx1"/>
                </a:solidFill>
                <a:latin typeface="+mn-ea"/>
                <a:cs typeface="Times New Roman" panose="02020603050405020304" pitchFamily="18" charset="0"/>
              </a:rPr>
              <a:t>と</a:t>
            </a:r>
            <a:r>
              <a:rPr lang="ja-JP" altLang="ja-JP" sz="1400" u="sng" kern="100" dirty="0">
                <a:solidFill>
                  <a:schemeClr val="tx1"/>
                </a:solidFill>
                <a:latin typeface="+mn-ea"/>
                <a:cs typeface="Times New Roman" panose="02020603050405020304" pitchFamily="18" charset="0"/>
              </a:rPr>
              <a:t>の意見</a:t>
            </a:r>
            <a:r>
              <a:rPr lang="ja-JP" altLang="ja-JP" sz="1400" u="sng" kern="100" dirty="0" smtClean="0">
                <a:solidFill>
                  <a:schemeClr val="tx1"/>
                </a:solidFill>
                <a:latin typeface="+mn-ea"/>
                <a:cs typeface="Times New Roman" panose="02020603050405020304" pitchFamily="18" charset="0"/>
              </a:rPr>
              <a:t>交換</a:t>
            </a:r>
            <a:endParaRPr lang="en-US" altLang="ja-JP" sz="1400" u="sng" kern="100" dirty="0" smtClean="0">
              <a:solidFill>
                <a:schemeClr val="tx1"/>
              </a:solidFill>
              <a:latin typeface="+mn-ea"/>
              <a:cs typeface="Times New Roman" panose="02020603050405020304" pitchFamily="18" charset="0"/>
            </a:endParaRPr>
          </a:p>
          <a:p>
            <a:pPr>
              <a:lnSpc>
                <a:spcPts val="2000"/>
              </a:lnSpc>
            </a:pPr>
            <a:r>
              <a:rPr lang="ja-JP" altLang="en-US" sz="1200" kern="100" dirty="0" smtClean="0">
                <a:solidFill>
                  <a:schemeClr val="tx1"/>
                </a:solidFill>
                <a:latin typeface="+mn-ea"/>
                <a:cs typeface="Times New Roman" panose="02020603050405020304" pitchFamily="18" charset="0"/>
              </a:rPr>
              <a:t>　　</a:t>
            </a:r>
            <a:r>
              <a:rPr lang="ja-JP" altLang="ja-JP" sz="1200" kern="100" dirty="0" smtClean="0">
                <a:solidFill>
                  <a:schemeClr val="tx1"/>
                </a:solidFill>
                <a:latin typeface="+mn-ea"/>
                <a:cs typeface="Times New Roman" panose="02020603050405020304" pitchFamily="18" charset="0"/>
              </a:rPr>
              <a:t>現地大学と</a:t>
            </a:r>
            <a:r>
              <a:rPr lang="ja-JP" altLang="ja-JP" sz="1200" kern="100" dirty="0">
                <a:solidFill>
                  <a:schemeClr val="tx1"/>
                </a:solidFill>
                <a:latin typeface="+mn-ea"/>
                <a:cs typeface="Times New Roman" panose="02020603050405020304" pitchFamily="18" charset="0"/>
              </a:rPr>
              <a:t>の交流を実施します</a:t>
            </a:r>
            <a:r>
              <a:rPr lang="ja-JP" altLang="ja-JP" sz="1200" kern="100" dirty="0" smtClean="0">
                <a:solidFill>
                  <a:schemeClr val="tx1"/>
                </a:solidFill>
                <a:latin typeface="+mn-ea"/>
                <a:cs typeface="Times New Roman" panose="02020603050405020304" pitchFamily="18" charset="0"/>
              </a:rPr>
              <a:t>。将来</a:t>
            </a:r>
            <a:r>
              <a:rPr lang="ja-JP" altLang="ja-JP" sz="1200" kern="100" dirty="0">
                <a:solidFill>
                  <a:schemeClr val="tx1"/>
                </a:solidFill>
                <a:latin typeface="+mn-ea"/>
                <a:cs typeface="Times New Roman" panose="02020603050405020304" pitchFamily="18" charset="0"/>
              </a:rPr>
              <a:t>の人材</a:t>
            </a:r>
            <a:r>
              <a:rPr lang="ja-JP" altLang="ja-JP" sz="1200" kern="100" dirty="0" smtClean="0">
                <a:solidFill>
                  <a:schemeClr val="tx1"/>
                </a:solidFill>
                <a:latin typeface="+mn-ea"/>
                <a:cs typeface="Times New Roman" panose="02020603050405020304" pitchFamily="18" charset="0"/>
              </a:rPr>
              <a:t>獲得</a:t>
            </a:r>
            <a:r>
              <a:rPr lang="ja-JP" altLang="en-US" sz="1200" kern="100" dirty="0" smtClean="0">
                <a:solidFill>
                  <a:schemeClr val="tx1"/>
                </a:solidFill>
                <a:latin typeface="+mn-ea"/>
                <a:cs typeface="Times New Roman" panose="02020603050405020304" pitchFamily="18" charset="0"/>
              </a:rPr>
              <a:t>に活用できます</a:t>
            </a:r>
            <a:r>
              <a:rPr lang="ja-JP" altLang="ja-JP" sz="1200" kern="100" dirty="0" smtClean="0">
                <a:solidFill>
                  <a:schemeClr val="tx1"/>
                </a:solidFill>
                <a:latin typeface="+mn-ea"/>
                <a:cs typeface="Times New Roman" panose="02020603050405020304" pitchFamily="18" charset="0"/>
              </a:rPr>
              <a:t>。</a:t>
            </a:r>
            <a:endParaRPr lang="ja-JP" altLang="ja-JP" sz="1200" kern="100" dirty="0">
              <a:solidFill>
                <a:schemeClr val="tx1"/>
              </a:solidFill>
              <a:latin typeface="+mn-ea"/>
              <a:cs typeface="Times New Roman" panose="02020603050405020304" pitchFamily="18" charset="0"/>
            </a:endParaRPr>
          </a:p>
        </p:txBody>
      </p:sp>
      <p:sp>
        <p:nvSpPr>
          <p:cNvPr id="2" name="テキスト ボックス 1"/>
          <p:cNvSpPr txBox="1"/>
          <p:nvPr/>
        </p:nvSpPr>
        <p:spPr>
          <a:xfrm>
            <a:off x="-116129" y="6530410"/>
            <a:ext cx="3736920" cy="348813"/>
          </a:xfrm>
          <a:prstGeom prst="rect">
            <a:avLst/>
          </a:prstGeom>
          <a:noFill/>
        </p:spPr>
        <p:txBody>
          <a:bodyPr wrap="none" rtlCol="0">
            <a:spAutoFit/>
          </a:bodyPr>
          <a:lstStyle/>
          <a:p>
            <a:pPr indent="139700">
              <a:lnSpc>
                <a:spcPts val="2000"/>
              </a:lnSpc>
            </a:pPr>
            <a:r>
              <a:rPr lang="en-US" altLang="ja-JP" sz="1400" u="sng" kern="100" dirty="0" smtClean="0">
                <a:latin typeface="+mn-ea"/>
                <a:cs typeface="Times New Roman" panose="02020603050405020304" pitchFamily="18" charset="0"/>
              </a:rPr>
              <a:t>2.</a:t>
            </a:r>
            <a:r>
              <a:rPr lang="ja-JP" altLang="ja-JP" sz="1400" u="sng" kern="100" dirty="0" smtClean="0">
                <a:latin typeface="+mn-ea"/>
                <a:cs typeface="Times New Roman" panose="02020603050405020304" pitchFamily="18" charset="0"/>
              </a:rPr>
              <a:t>ベトナムミッション</a:t>
            </a:r>
            <a:r>
              <a:rPr lang="ja-JP" altLang="ja-JP" sz="1400" u="sng" kern="100" dirty="0">
                <a:latin typeface="+mn-ea"/>
                <a:cs typeface="Times New Roman" panose="02020603050405020304" pitchFamily="18" charset="0"/>
              </a:rPr>
              <a:t>に参加するメリット</a:t>
            </a:r>
          </a:p>
        </p:txBody>
      </p:sp>
      <p:graphicFrame>
        <p:nvGraphicFramePr>
          <p:cNvPr id="9" name="表 8"/>
          <p:cNvGraphicFramePr>
            <a:graphicFrameLocks noGrp="1"/>
          </p:cNvGraphicFramePr>
          <p:nvPr>
            <p:extLst>
              <p:ext uri="{D42A27DB-BD31-4B8C-83A1-F6EECF244321}">
                <p14:modId xmlns:p14="http://schemas.microsoft.com/office/powerpoint/2010/main" val="1120277030"/>
              </p:ext>
            </p:extLst>
          </p:nvPr>
        </p:nvGraphicFramePr>
        <p:xfrm>
          <a:off x="130285" y="646298"/>
          <a:ext cx="6620375" cy="5756906"/>
        </p:xfrm>
        <a:graphic>
          <a:graphicData uri="http://schemas.openxmlformats.org/drawingml/2006/table">
            <a:tbl>
              <a:tblPr firstRow="1" firstCol="1" bandRow="1">
                <a:tableStyleId>{5C22544A-7EE6-4342-B048-85BDC9FD1C3A}</a:tableStyleId>
              </a:tblPr>
              <a:tblGrid>
                <a:gridCol w="896005">
                  <a:extLst>
                    <a:ext uri="{9D8B030D-6E8A-4147-A177-3AD203B41FA5}">
                      <a16:colId xmlns:a16="http://schemas.microsoft.com/office/drawing/2014/main" val="56618239"/>
                    </a:ext>
                  </a:extLst>
                </a:gridCol>
                <a:gridCol w="934496">
                  <a:extLst>
                    <a:ext uri="{9D8B030D-6E8A-4147-A177-3AD203B41FA5}">
                      <a16:colId xmlns:a16="http://schemas.microsoft.com/office/drawing/2014/main" val="1214899526"/>
                    </a:ext>
                  </a:extLst>
                </a:gridCol>
                <a:gridCol w="3881489">
                  <a:extLst>
                    <a:ext uri="{9D8B030D-6E8A-4147-A177-3AD203B41FA5}">
                      <a16:colId xmlns:a16="http://schemas.microsoft.com/office/drawing/2014/main" val="3146648204"/>
                    </a:ext>
                  </a:extLst>
                </a:gridCol>
                <a:gridCol w="908385">
                  <a:extLst>
                    <a:ext uri="{9D8B030D-6E8A-4147-A177-3AD203B41FA5}">
                      <a16:colId xmlns:a16="http://schemas.microsoft.com/office/drawing/2014/main" val="1756064004"/>
                    </a:ext>
                  </a:extLst>
                </a:gridCol>
              </a:tblGrid>
              <a:tr h="179135">
                <a:tc>
                  <a:txBody>
                    <a:bodyPr/>
                    <a:lstStyle/>
                    <a:p>
                      <a:pPr algn="ctr">
                        <a:spcAft>
                          <a:spcPts val="0"/>
                        </a:spcAft>
                      </a:pPr>
                      <a:r>
                        <a:rPr lang="ja-JP" sz="1000" kern="100" dirty="0">
                          <a:effectLst/>
                        </a:rPr>
                        <a:t>日付</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0" marB="0"/>
                </a:tc>
                <a:tc>
                  <a:txBody>
                    <a:bodyPr/>
                    <a:lstStyle/>
                    <a:p>
                      <a:pPr algn="ctr">
                        <a:spcAft>
                          <a:spcPts val="0"/>
                        </a:spcAft>
                      </a:pPr>
                      <a:r>
                        <a:rPr lang="ja-JP" sz="1000" kern="100" dirty="0">
                          <a:effectLst/>
                        </a:rPr>
                        <a:t>都市</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0" marB="0"/>
                </a:tc>
                <a:tc>
                  <a:txBody>
                    <a:bodyPr/>
                    <a:lstStyle/>
                    <a:p>
                      <a:pPr algn="ctr">
                        <a:spcAft>
                          <a:spcPts val="0"/>
                        </a:spcAft>
                      </a:pPr>
                      <a:r>
                        <a:rPr lang="ja-JP" sz="1000" kern="100">
                          <a:effectLst/>
                        </a:rPr>
                        <a:t>予定</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0" marB="0"/>
                </a:tc>
                <a:tc>
                  <a:txBody>
                    <a:bodyPr/>
                    <a:lstStyle/>
                    <a:p>
                      <a:pPr algn="ctr">
                        <a:spcAft>
                          <a:spcPts val="0"/>
                        </a:spcAft>
                      </a:pPr>
                      <a:r>
                        <a:rPr lang="ja-JP" sz="1000" kern="100" dirty="0" smtClean="0">
                          <a:effectLst/>
                        </a:rPr>
                        <a:t>食事</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0" marB="0"/>
                </a:tc>
                <a:extLst>
                  <a:ext uri="{0D108BD9-81ED-4DB2-BD59-A6C34878D82A}">
                    <a16:rowId xmlns:a16="http://schemas.microsoft.com/office/drawing/2014/main" val="803570062"/>
                  </a:ext>
                </a:extLst>
              </a:tr>
              <a:tr h="897231">
                <a:tc>
                  <a:txBody>
                    <a:bodyPr/>
                    <a:lstStyle/>
                    <a:p>
                      <a:pPr algn="ctr">
                        <a:spcAft>
                          <a:spcPts val="0"/>
                        </a:spcAft>
                      </a:pPr>
                      <a:r>
                        <a:rPr lang="en-US" sz="1050" kern="100" dirty="0" smtClean="0">
                          <a:effectLst/>
                          <a:latin typeface="+mn-ea"/>
                          <a:ea typeface="+mn-ea"/>
                        </a:rPr>
                        <a:t>11/7</a:t>
                      </a:r>
                      <a:r>
                        <a:rPr lang="en-US" sz="1050" kern="100" baseline="0" dirty="0">
                          <a:effectLst/>
                          <a:latin typeface="+mn-ea"/>
                          <a:ea typeface="+mn-ea"/>
                        </a:rPr>
                        <a:t> </a:t>
                      </a:r>
                      <a:r>
                        <a:rPr lang="en-US" sz="1050" kern="100" dirty="0" smtClean="0">
                          <a:effectLst/>
                          <a:latin typeface="+mn-ea"/>
                          <a:ea typeface="+mn-ea"/>
                        </a:rPr>
                        <a:t>(</a:t>
                      </a:r>
                      <a:r>
                        <a:rPr lang="ja-JP" sz="1050" kern="100" dirty="0">
                          <a:effectLst/>
                          <a:latin typeface="+mn-ea"/>
                          <a:ea typeface="+mn-ea"/>
                        </a:rPr>
                        <a:t>月</a:t>
                      </a:r>
                      <a:r>
                        <a:rPr lang="en-US" sz="1050" kern="100" dirty="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r>
                        <a:rPr lang="ja-JP" altLang="en-US" sz="1050" kern="100" dirty="0" smtClean="0">
                          <a:effectLst/>
                        </a:rPr>
                        <a:t>大阪</a:t>
                      </a:r>
                      <a:endParaRPr lang="en-US" altLang="ja-JP" sz="1050" kern="100" dirty="0" smtClean="0">
                        <a:effectLst/>
                      </a:endParaRPr>
                    </a:p>
                    <a:p>
                      <a:pPr algn="ctr">
                        <a:spcAft>
                          <a:spcPts val="0"/>
                        </a:spcAft>
                      </a:pPr>
                      <a:endParaRPr lang="en-US" sz="1050" kern="100" dirty="0" smtClean="0">
                        <a:effectLst/>
                      </a:endParaRPr>
                    </a:p>
                    <a:p>
                      <a:pPr algn="ctr">
                        <a:spcAft>
                          <a:spcPts val="0"/>
                        </a:spcAft>
                      </a:pPr>
                      <a:r>
                        <a:rPr lang="ja-JP" altLang="en-US" sz="1050" kern="100" dirty="0" smtClean="0">
                          <a:effectLst/>
                        </a:rPr>
                        <a:t>ハノイ</a:t>
                      </a:r>
                      <a:r>
                        <a:rPr lang="en-US" sz="1050" kern="100" dirty="0">
                          <a:effectLst/>
                        </a:rPr>
                        <a:t> </a:t>
                      </a:r>
                      <a:endParaRPr lang="ja-JP" sz="1050" kern="100" dirty="0">
                        <a:effectLst/>
                      </a:endParaRP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l">
                        <a:spcAft>
                          <a:spcPts val="0"/>
                        </a:spcAft>
                      </a:pPr>
                      <a:r>
                        <a:rPr lang="ja-JP" sz="1050" kern="100" dirty="0" smtClean="0">
                          <a:effectLst/>
                        </a:rPr>
                        <a:t>午前</a:t>
                      </a:r>
                      <a:r>
                        <a:rPr lang="ja-JP" altLang="en-US" sz="1050" kern="100" dirty="0" smtClean="0">
                          <a:effectLst/>
                        </a:rPr>
                        <a:t>：</a:t>
                      </a:r>
                      <a:r>
                        <a:rPr lang="en-US" sz="1050" kern="100" dirty="0" smtClean="0">
                          <a:effectLst/>
                        </a:rPr>
                        <a:t>8:00  </a:t>
                      </a:r>
                      <a:r>
                        <a:rPr lang="ja-JP" sz="1050" kern="100" dirty="0" smtClean="0">
                          <a:effectLst/>
                        </a:rPr>
                        <a:t>関西</a:t>
                      </a:r>
                      <a:r>
                        <a:rPr lang="ja-JP" sz="1050" kern="100" dirty="0">
                          <a:effectLst/>
                        </a:rPr>
                        <a:t>国際空港　集合　</a:t>
                      </a:r>
                      <a:endParaRPr lang="en-US" altLang="ja-JP" sz="1050" kern="100" dirty="0" smtClean="0">
                        <a:effectLst/>
                      </a:endParaRPr>
                    </a:p>
                    <a:p>
                      <a:pPr algn="l">
                        <a:spcAft>
                          <a:spcPts val="0"/>
                        </a:spcAft>
                      </a:pPr>
                      <a:r>
                        <a:rPr lang="ja-JP" altLang="en-US" sz="1050" kern="100" dirty="0" smtClean="0">
                          <a:effectLst/>
                        </a:rPr>
                        <a:t>　　    </a:t>
                      </a:r>
                      <a:r>
                        <a:rPr lang="en-US" sz="1050" kern="100" dirty="0" smtClean="0">
                          <a:effectLst/>
                        </a:rPr>
                        <a:t>10:30</a:t>
                      </a:r>
                      <a:r>
                        <a:rPr lang="ja-JP" sz="1050" kern="100" dirty="0" smtClean="0">
                          <a:effectLst/>
                        </a:rPr>
                        <a:t>発</a:t>
                      </a:r>
                      <a:r>
                        <a:rPr lang="en-US" sz="1050" kern="100" dirty="0">
                          <a:effectLst/>
                        </a:rPr>
                        <a:t>(VN0331) </a:t>
                      </a:r>
                      <a:r>
                        <a:rPr lang="ja-JP" sz="1050" kern="100" dirty="0" smtClean="0">
                          <a:effectLst/>
                        </a:rPr>
                        <a:t>空路</a:t>
                      </a:r>
                      <a:endParaRPr lang="en-US" altLang="ja-JP" sz="1050" kern="100" dirty="0" smtClean="0">
                        <a:effectLst/>
                      </a:endParaRPr>
                    </a:p>
                    <a:p>
                      <a:pPr algn="l">
                        <a:spcAft>
                          <a:spcPts val="0"/>
                        </a:spcAft>
                      </a:pPr>
                      <a:r>
                        <a:rPr lang="ja-JP" sz="1050" kern="100" dirty="0" smtClean="0">
                          <a:effectLst/>
                        </a:rPr>
                        <a:t>午後</a:t>
                      </a:r>
                      <a:r>
                        <a:rPr lang="ja-JP" sz="1050" kern="100" dirty="0">
                          <a:effectLst/>
                        </a:rPr>
                        <a:t>：</a:t>
                      </a:r>
                      <a:r>
                        <a:rPr lang="en-US" sz="1050" kern="100" dirty="0">
                          <a:effectLst/>
                        </a:rPr>
                        <a:t>13:55</a:t>
                      </a:r>
                      <a:r>
                        <a:rPr lang="ja-JP" sz="1050" kern="100" dirty="0">
                          <a:effectLst/>
                        </a:rPr>
                        <a:t>ハノイ</a:t>
                      </a:r>
                      <a:r>
                        <a:rPr lang="ja-JP" sz="1050" kern="100" dirty="0" smtClean="0">
                          <a:effectLst/>
                        </a:rPr>
                        <a:t>着</a:t>
                      </a:r>
                      <a:endParaRPr lang="en-US" altLang="ja-JP" sz="1050" kern="100" dirty="0" smtClean="0">
                        <a:effectLst/>
                      </a:endParaRPr>
                    </a:p>
                    <a:p>
                      <a:pPr algn="l">
                        <a:spcAft>
                          <a:spcPts val="0"/>
                        </a:spcAft>
                      </a:pPr>
                      <a:r>
                        <a:rPr lang="ja-JP" sz="1050" kern="100" dirty="0" smtClean="0">
                          <a:effectLst/>
                        </a:rPr>
                        <a:t>夕方</a:t>
                      </a:r>
                      <a:r>
                        <a:rPr lang="ja-JP" sz="1050" kern="100" dirty="0">
                          <a:effectLst/>
                        </a:rPr>
                        <a:t>：ホテル到着後、</a:t>
                      </a:r>
                      <a:r>
                        <a:rPr lang="ja-JP" sz="1050" kern="100" dirty="0" smtClean="0">
                          <a:effectLst/>
                        </a:rPr>
                        <a:t>夕食</a:t>
                      </a:r>
                      <a:r>
                        <a:rPr lang="en-US" altLang="ja-JP" sz="1050" kern="100" dirty="0" smtClean="0">
                          <a:effectLst/>
                        </a:rPr>
                        <a:t>(</a:t>
                      </a:r>
                      <a:r>
                        <a:rPr lang="ja-JP" sz="1050" kern="100" dirty="0" smtClean="0">
                          <a:effectLst/>
                        </a:rPr>
                        <a:t>結団式</a:t>
                      </a:r>
                      <a:r>
                        <a:rPr lang="en-US" altLang="ja-JP" sz="1050" kern="100" dirty="0" smtClean="0">
                          <a:effectLst/>
                        </a:rPr>
                        <a:t>)    </a:t>
                      </a:r>
                      <a:r>
                        <a:rPr lang="ja-JP" sz="1050" kern="100" dirty="0">
                          <a:effectLst/>
                        </a:rPr>
                        <a:t>　　　</a:t>
                      </a:r>
                      <a:r>
                        <a:rPr lang="ja-JP" altLang="en-US" sz="1050" kern="100" dirty="0" smtClean="0">
                          <a:effectLst/>
                        </a:rPr>
                        <a:t>　　</a:t>
                      </a:r>
                      <a:r>
                        <a:rPr lang="ja-JP" sz="1050" kern="100" dirty="0" smtClean="0">
                          <a:effectLst/>
                        </a:rPr>
                        <a:t>【ハノイ</a:t>
                      </a:r>
                      <a:r>
                        <a:rPr lang="ja-JP" sz="1050" kern="100" dirty="0">
                          <a:effectLst/>
                        </a:rPr>
                        <a:t>泊】</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ctr">
                        <a:spcAft>
                          <a:spcPts val="0"/>
                        </a:spcAft>
                      </a:pPr>
                      <a:r>
                        <a:rPr lang="en-US" sz="1050" kern="100" dirty="0">
                          <a:effectLst/>
                        </a:rPr>
                        <a:t> </a:t>
                      </a:r>
                      <a:endParaRPr lang="ja-JP" sz="1050" kern="100" dirty="0">
                        <a:effectLst/>
                      </a:endParaRPr>
                    </a:p>
                    <a:p>
                      <a:pPr algn="ctr">
                        <a:spcAft>
                          <a:spcPts val="0"/>
                        </a:spcAft>
                      </a:pPr>
                      <a:r>
                        <a:rPr lang="ja-JP" sz="1050" kern="100" dirty="0" smtClean="0">
                          <a:effectLst/>
                        </a:rPr>
                        <a:t>昼</a:t>
                      </a:r>
                      <a:endParaRPr lang="en-US" altLang="ja-JP" sz="1050" kern="100" dirty="0" smtClean="0">
                        <a:effectLst/>
                      </a:endParaRPr>
                    </a:p>
                    <a:p>
                      <a:pPr algn="ctr">
                        <a:spcAft>
                          <a:spcPts val="0"/>
                        </a:spcAft>
                      </a:pPr>
                      <a:r>
                        <a:rPr lang="ja-JP" sz="1050" kern="100" dirty="0" smtClean="0">
                          <a:effectLst/>
                        </a:rPr>
                        <a:t>（</a:t>
                      </a:r>
                      <a:r>
                        <a:rPr lang="ja-JP" sz="1050" kern="100" dirty="0">
                          <a:effectLst/>
                        </a:rPr>
                        <a:t>機内食</a:t>
                      </a:r>
                      <a:r>
                        <a:rPr lang="ja-JP" sz="1050" kern="100" dirty="0" smtClean="0">
                          <a:effectLst/>
                        </a:rPr>
                        <a:t>）</a:t>
                      </a:r>
                      <a:endParaRPr lang="en-US" sz="1050" kern="100" dirty="0">
                        <a:effectLst/>
                      </a:endParaRPr>
                    </a:p>
                    <a:p>
                      <a:pPr algn="ctr">
                        <a:spcAft>
                          <a:spcPts val="0"/>
                        </a:spcAft>
                      </a:pPr>
                      <a:r>
                        <a:rPr lang="ja-JP" sz="1050" kern="100" dirty="0" smtClean="0">
                          <a:effectLst/>
                        </a:rPr>
                        <a:t>夕</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extLst>
                  <a:ext uri="{0D108BD9-81ED-4DB2-BD59-A6C34878D82A}">
                    <a16:rowId xmlns:a16="http://schemas.microsoft.com/office/drawing/2014/main" val="3045333465"/>
                  </a:ext>
                </a:extLst>
              </a:tr>
              <a:tr h="0">
                <a:tc>
                  <a:txBody>
                    <a:bodyPr/>
                    <a:lstStyle/>
                    <a:p>
                      <a:pPr algn="ctr">
                        <a:spcAft>
                          <a:spcPts val="0"/>
                        </a:spcAft>
                      </a:pPr>
                      <a:r>
                        <a:rPr lang="en-US" sz="1050" kern="100" dirty="0" smtClean="0">
                          <a:effectLst/>
                          <a:latin typeface="+mn-ea"/>
                          <a:ea typeface="+mn-ea"/>
                        </a:rPr>
                        <a:t>11/8</a:t>
                      </a:r>
                      <a:r>
                        <a:rPr lang="en-US" sz="1050" kern="100" baseline="0" dirty="0" smtClean="0">
                          <a:effectLst/>
                          <a:latin typeface="+mn-ea"/>
                          <a:ea typeface="+mn-ea"/>
                        </a:rPr>
                        <a:t> </a:t>
                      </a:r>
                      <a:r>
                        <a:rPr lang="en-US" sz="1050" kern="100" dirty="0" smtClean="0">
                          <a:effectLst/>
                          <a:latin typeface="+mn-ea"/>
                          <a:ea typeface="+mn-ea"/>
                        </a:rPr>
                        <a:t>(</a:t>
                      </a:r>
                      <a:r>
                        <a:rPr lang="ja-JP" sz="1050" kern="100" dirty="0">
                          <a:effectLst/>
                          <a:latin typeface="+mn-ea"/>
                          <a:ea typeface="+mn-ea"/>
                        </a:rPr>
                        <a:t>火</a:t>
                      </a:r>
                      <a:r>
                        <a:rPr lang="en-US" sz="1050" kern="100" dirty="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ハノイ</a:t>
                      </a:r>
                      <a:endParaRPr lang="ja-JP" sz="1050" kern="100" dirty="0">
                        <a:effectLst/>
                      </a:endParaRPr>
                    </a:p>
                    <a:p>
                      <a:pPr algn="ctr">
                        <a:spcAft>
                          <a:spcPts val="0"/>
                        </a:spcAft>
                      </a:pPr>
                      <a:r>
                        <a:rPr lang="ja-JP" sz="1050" kern="100" dirty="0">
                          <a:effectLst/>
                        </a:rPr>
                        <a:t>ハナム省</a:t>
                      </a:r>
                    </a:p>
                    <a:p>
                      <a:pPr algn="ctr">
                        <a:spcAft>
                          <a:spcPts val="0"/>
                        </a:spcAft>
                      </a:pPr>
                      <a:endParaRPr lang="ja-JP" sz="1050" kern="100" dirty="0">
                        <a:effectLst/>
                      </a:endParaRP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午前</a:t>
                      </a:r>
                      <a:r>
                        <a:rPr lang="ja-JP" sz="1050" kern="100" dirty="0">
                          <a:effectLst/>
                        </a:rPr>
                        <a:t>：工業団地等</a:t>
                      </a:r>
                      <a:r>
                        <a:rPr lang="ja-JP" sz="1050" kern="100" dirty="0" smtClean="0">
                          <a:effectLst/>
                        </a:rPr>
                        <a:t>視察</a:t>
                      </a:r>
                      <a:endParaRPr lang="ja-JP" sz="1050" kern="100" dirty="0">
                        <a:effectLst/>
                      </a:endParaRPr>
                    </a:p>
                    <a:p>
                      <a:pPr algn="l">
                        <a:spcAft>
                          <a:spcPts val="0"/>
                        </a:spcAft>
                      </a:pPr>
                      <a:r>
                        <a:rPr lang="ja-JP" sz="1050" kern="100" dirty="0">
                          <a:effectLst/>
                        </a:rPr>
                        <a:t>午後：ハナム省人民委員会表敬</a:t>
                      </a:r>
                      <a:r>
                        <a:rPr lang="ja-JP" sz="1050" kern="100" dirty="0" smtClean="0">
                          <a:effectLst/>
                        </a:rPr>
                        <a:t>、</a:t>
                      </a:r>
                      <a:endParaRPr lang="en-US" altLang="ja-JP" sz="1050" kern="100" dirty="0" smtClean="0">
                        <a:effectLst/>
                      </a:endParaRPr>
                    </a:p>
                    <a:p>
                      <a:pPr algn="l">
                        <a:spcAft>
                          <a:spcPts val="0"/>
                        </a:spcAft>
                      </a:pPr>
                      <a:r>
                        <a:rPr lang="ja-JP" altLang="en-US" sz="1050" kern="100" dirty="0" smtClean="0">
                          <a:effectLst/>
                        </a:rPr>
                        <a:t>　　　</a:t>
                      </a:r>
                      <a:r>
                        <a:rPr lang="ja-JP" sz="1050" kern="100" dirty="0" smtClean="0">
                          <a:effectLst/>
                        </a:rPr>
                        <a:t>職業</a:t>
                      </a:r>
                      <a:r>
                        <a:rPr lang="ja-JP" sz="1050" kern="100" dirty="0">
                          <a:effectLst/>
                        </a:rPr>
                        <a:t>訓練短期</a:t>
                      </a:r>
                      <a:r>
                        <a:rPr lang="ja-JP" sz="1050" kern="100" dirty="0" smtClean="0">
                          <a:effectLst/>
                        </a:rPr>
                        <a:t>大学</a:t>
                      </a:r>
                      <a:r>
                        <a:rPr lang="ja-JP" altLang="en-US" sz="1050" kern="100" dirty="0" smtClean="0">
                          <a:effectLst/>
                        </a:rPr>
                        <a:t>・</a:t>
                      </a:r>
                      <a:r>
                        <a:rPr lang="ja-JP" sz="1050" kern="100" dirty="0" smtClean="0">
                          <a:effectLst/>
                        </a:rPr>
                        <a:t>工業</a:t>
                      </a:r>
                      <a:r>
                        <a:rPr lang="ja-JP" sz="1050" kern="100" dirty="0">
                          <a:effectLst/>
                        </a:rPr>
                        <a:t>団地</a:t>
                      </a:r>
                      <a:r>
                        <a:rPr lang="ja-JP" sz="1050" kern="100" dirty="0" smtClean="0">
                          <a:effectLst/>
                        </a:rPr>
                        <a:t>視察</a:t>
                      </a:r>
                      <a:r>
                        <a:rPr lang="ja-JP" sz="1050" kern="100" dirty="0">
                          <a:effectLst/>
                        </a:rPr>
                        <a:t>　　　</a:t>
                      </a:r>
                      <a:endParaRPr lang="en-US" altLang="ja-JP" sz="1050" kern="100" dirty="0" smtClean="0">
                        <a:effectLst/>
                      </a:endParaRPr>
                    </a:p>
                    <a:p>
                      <a:pPr algn="ctr">
                        <a:spcAft>
                          <a:spcPts val="0"/>
                        </a:spcAft>
                      </a:pPr>
                      <a:r>
                        <a:rPr lang="ja-JP" altLang="en-US" sz="1050" kern="100" dirty="0" smtClean="0">
                          <a:effectLst/>
                        </a:rPr>
                        <a:t>　</a:t>
                      </a:r>
                      <a:r>
                        <a:rPr lang="ja-JP" altLang="en-US" sz="1050" kern="100" baseline="0" dirty="0" smtClean="0">
                          <a:effectLst/>
                        </a:rPr>
                        <a:t>   　　　　　　　　　　　　　　　　　　</a:t>
                      </a:r>
                      <a:r>
                        <a:rPr lang="ja-JP" sz="1050" kern="100" dirty="0" smtClean="0">
                          <a:effectLst/>
                        </a:rPr>
                        <a:t>【</a:t>
                      </a:r>
                      <a:r>
                        <a:rPr lang="ja-JP" sz="1050" kern="100" dirty="0">
                          <a:effectLst/>
                        </a:rPr>
                        <a:t>ハイフォン泊】</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朝</a:t>
                      </a:r>
                      <a:endParaRPr lang="ja-JP" sz="1050" kern="100" dirty="0">
                        <a:effectLst/>
                      </a:endParaRPr>
                    </a:p>
                    <a:p>
                      <a:pPr algn="ctr">
                        <a:spcAft>
                          <a:spcPts val="0"/>
                        </a:spcAft>
                      </a:pPr>
                      <a:r>
                        <a:rPr lang="ja-JP" sz="1050" kern="100" dirty="0">
                          <a:effectLst/>
                        </a:rPr>
                        <a:t>昼</a:t>
                      </a:r>
                    </a:p>
                    <a:p>
                      <a:pPr algn="ctr">
                        <a:spcAft>
                          <a:spcPts val="0"/>
                        </a:spcAft>
                      </a:pPr>
                      <a:r>
                        <a:rPr lang="ja-JP" sz="1050" kern="100" dirty="0">
                          <a:effectLst/>
                        </a:rPr>
                        <a:t>夕</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extLst>
                  <a:ext uri="{0D108BD9-81ED-4DB2-BD59-A6C34878D82A}">
                    <a16:rowId xmlns:a16="http://schemas.microsoft.com/office/drawing/2014/main" val="1033653504"/>
                  </a:ext>
                </a:extLst>
              </a:tr>
              <a:tr h="0">
                <a:tc>
                  <a:txBody>
                    <a:bodyPr/>
                    <a:lstStyle/>
                    <a:p>
                      <a:pPr algn="ctr">
                        <a:spcAft>
                          <a:spcPts val="0"/>
                        </a:spcAft>
                      </a:pPr>
                      <a:r>
                        <a:rPr lang="en-US" sz="1050" kern="100" dirty="0" smtClean="0">
                          <a:effectLst/>
                          <a:latin typeface="+mn-ea"/>
                          <a:ea typeface="+mn-ea"/>
                        </a:rPr>
                        <a:t>11/9</a:t>
                      </a:r>
                      <a:r>
                        <a:rPr lang="en-US" sz="1050" kern="100" baseline="0" dirty="0">
                          <a:effectLst/>
                          <a:latin typeface="+mn-ea"/>
                          <a:ea typeface="+mn-ea"/>
                        </a:rPr>
                        <a:t> </a:t>
                      </a:r>
                      <a:r>
                        <a:rPr lang="en-US" sz="1050" kern="100" dirty="0" smtClean="0">
                          <a:effectLst/>
                          <a:latin typeface="+mn-ea"/>
                          <a:ea typeface="+mn-ea"/>
                        </a:rPr>
                        <a:t>(</a:t>
                      </a:r>
                      <a:r>
                        <a:rPr lang="ja-JP" sz="1050" kern="100" dirty="0">
                          <a:effectLst/>
                          <a:latin typeface="+mn-ea"/>
                          <a:ea typeface="+mn-ea"/>
                        </a:rPr>
                        <a:t>水</a:t>
                      </a:r>
                      <a:r>
                        <a:rPr lang="en-US" sz="1050" kern="100" dirty="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ハイフォン</a:t>
                      </a:r>
                      <a:endParaRPr lang="en-US" altLang="ja-JP" sz="1050" kern="100" dirty="0" smtClean="0">
                        <a:effectLst/>
                      </a:endParaRPr>
                    </a:p>
                    <a:p>
                      <a:pPr algn="ctr">
                        <a:spcAft>
                          <a:spcPts val="0"/>
                        </a:spcAft>
                      </a:pPr>
                      <a:endParaRPr lang="en-US" altLang="ja-JP" sz="1050" kern="100" dirty="0" smtClean="0">
                        <a:effectLst/>
                      </a:endParaRPr>
                    </a:p>
                    <a:p>
                      <a:pPr algn="ctr">
                        <a:spcAft>
                          <a:spcPts val="0"/>
                        </a:spcAft>
                      </a:pPr>
                      <a:r>
                        <a:rPr lang="ja-JP" sz="1050" kern="100" dirty="0" smtClean="0">
                          <a:effectLst/>
                        </a:rPr>
                        <a:t>ハノイ</a:t>
                      </a:r>
                      <a:endParaRPr lang="ja-JP" sz="1050" kern="100" dirty="0">
                        <a:effectLst/>
                      </a:endParaRP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午前</a:t>
                      </a:r>
                      <a:r>
                        <a:rPr lang="ja-JP" altLang="en-US" sz="1050" kern="100" dirty="0" smtClean="0">
                          <a:effectLst/>
                        </a:rPr>
                        <a:t>：工業団地視察</a:t>
                      </a:r>
                      <a:endParaRPr lang="en-US" altLang="ja-JP" sz="1050" kern="100" dirty="0" smtClean="0">
                        <a:effectLst/>
                      </a:endParaRPr>
                    </a:p>
                    <a:p>
                      <a:pPr algn="l">
                        <a:spcAft>
                          <a:spcPts val="0"/>
                        </a:spcAft>
                      </a:pPr>
                      <a:r>
                        <a:rPr lang="ja-JP" sz="1050" kern="100" dirty="0" smtClean="0">
                          <a:effectLst/>
                        </a:rPr>
                        <a:t>午後：</a:t>
                      </a:r>
                      <a:r>
                        <a:rPr lang="ja-JP" altLang="en-US" sz="1050" kern="100" dirty="0" smtClean="0">
                          <a:effectLst/>
                        </a:rPr>
                        <a:t>日系</a:t>
                      </a:r>
                      <a:r>
                        <a:rPr lang="ja-JP" sz="1050" kern="100" dirty="0" smtClean="0">
                          <a:effectLst/>
                        </a:rPr>
                        <a:t>企業</a:t>
                      </a:r>
                      <a:r>
                        <a:rPr lang="ja-JP" altLang="en-US" sz="1050" kern="100" dirty="0" smtClean="0">
                          <a:effectLst/>
                        </a:rPr>
                        <a:t>訪問</a:t>
                      </a:r>
                      <a:r>
                        <a:rPr lang="en-US" altLang="ja-JP" sz="1050" kern="100" dirty="0" smtClean="0">
                          <a:effectLst/>
                        </a:rPr>
                        <a:t>(</a:t>
                      </a:r>
                      <a:r>
                        <a:rPr lang="ja-JP" sz="1050" kern="100" dirty="0" smtClean="0">
                          <a:effectLst/>
                        </a:rPr>
                        <a:t>ハイフォン</a:t>
                      </a:r>
                      <a:r>
                        <a:rPr lang="en-US" altLang="ja-JP" sz="1050" kern="100" dirty="0" smtClean="0">
                          <a:effectLst/>
                        </a:rPr>
                        <a:t>)</a:t>
                      </a:r>
                      <a:endParaRPr lang="ja-JP" sz="1050" kern="100" dirty="0">
                        <a:effectLst/>
                      </a:endParaRPr>
                    </a:p>
                    <a:p>
                      <a:pPr algn="l">
                        <a:spcAft>
                          <a:spcPts val="0"/>
                        </a:spcAft>
                      </a:pPr>
                      <a:r>
                        <a:rPr lang="ja-JP" sz="1050" kern="100" dirty="0">
                          <a:effectLst/>
                        </a:rPr>
                        <a:t>夕方：日系企業交流会　　　　　　　　　</a:t>
                      </a:r>
                      <a:r>
                        <a:rPr lang="ja-JP" altLang="en-US" sz="1050" kern="100" dirty="0" smtClean="0">
                          <a:effectLst/>
                        </a:rPr>
                        <a:t>　</a:t>
                      </a:r>
                      <a:r>
                        <a:rPr lang="ja-JP" altLang="en-US" sz="1050" kern="100" baseline="0" dirty="0" smtClean="0">
                          <a:effectLst/>
                        </a:rPr>
                        <a:t>  </a:t>
                      </a:r>
                      <a:r>
                        <a:rPr lang="ja-JP" sz="1050" kern="100" dirty="0">
                          <a:effectLst/>
                        </a:rPr>
                        <a:t>　 </a:t>
                      </a:r>
                      <a:endParaRPr lang="en-US" altLang="ja-JP" sz="1050" kern="100" dirty="0" smtClean="0">
                        <a:effectLst/>
                      </a:endParaRPr>
                    </a:p>
                    <a:p>
                      <a:pPr algn="l">
                        <a:spcAft>
                          <a:spcPts val="0"/>
                        </a:spcAft>
                      </a:pPr>
                      <a:r>
                        <a:rPr lang="ja-JP" altLang="en-US" sz="1050" kern="100" dirty="0" smtClean="0">
                          <a:effectLst/>
                        </a:rPr>
                        <a:t>　　　　　　　　　　　　　　　　　　　　　　</a:t>
                      </a:r>
                      <a:r>
                        <a:rPr lang="ja-JP" sz="1050" kern="100" dirty="0" smtClean="0">
                          <a:effectLst/>
                        </a:rPr>
                        <a:t>【</a:t>
                      </a:r>
                      <a:r>
                        <a:rPr lang="ja-JP" sz="1050" kern="100" dirty="0">
                          <a:effectLst/>
                        </a:rPr>
                        <a:t>ハノイ泊</a:t>
                      </a:r>
                      <a:r>
                        <a:rPr lang="ja-JP" sz="1050" kern="100" dirty="0" smtClean="0">
                          <a:effectLst/>
                        </a:rPr>
                        <a:t>】</a:t>
                      </a:r>
                      <a:endParaRPr lang="ja-JP" sz="1050" kern="100" dirty="0">
                        <a:effectLst/>
                      </a:endParaRPr>
                    </a:p>
                  </a:txBody>
                  <a:tcPr marL="67693" marR="67693" marT="72000" marB="0" anchor="ctr"/>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朝</a:t>
                      </a:r>
                      <a:endParaRPr lang="en-US" altLang="ja-JP" sz="1050" kern="100" dirty="0" smtClean="0">
                        <a:effectLst/>
                      </a:endParaRPr>
                    </a:p>
                    <a:p>
                      <a:pPr algn="ctr">
                        <a:spcAft>
                          <a:spcPts val="0"/>
                        </a:spcAft>
                      </a:pPr>
                      <a:r>
                        <a:rPr lang="ja-JP" sz="1050" kern="100" dirty="0" smtClean="0">
                          <a:effectLst/>
                        </a:rPr>
                        <a:t>昼</a:t>
                      </a:r>
                      <a:endParaRPr lang="ja-JP" sz="1050" kern="100" dirty="0">
                        <a:effectLst/>
                      </a:endParaRPr>
                    </a:p>
                    <a:p>
                      <a:pPr algn="ctr">
                        <a:spcAft>
                          <a:spcPts val="0"/>
                        </a:spcAft>
                      </a:pPr>
                      <a:r>
                        <a:rPr lang="ja-JP" sz="1050" kern="100" dirty="0">
                          <a:effectLst/>
                        </a:rPr>
                        <a:t>夕</a:t>
                      </a: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extLst>
                  <a:ext uri="{0D108BD9-81ED-4DB2-BD59-A6C34878D82A}">
                    <a16:rowId xmlns:a16="http://schemas.microsoft.com/office/drawing/2014/main" val="292181763"/>
                  </a:ext>
                </a:extLst>
              </a:tr>
              <a:tr h="897231">
                <a:tc>
                  <a:txBody>
                    <a:bodyPr/>
                    <a:lstStyle/>
                    <a:p>
                      <a:pPr indent="66675" algn="ctr">
                        <a:spcAft>
                          <a:spcPts val="0"/>
                        </a:spcAft>
                      </a:pPr>
                      <a:r>
                        <a:rPr lang="en-US" sz="1050" kern="100" dirty="0" smtClean="0">
                          <a:effectLst/>
                          <a:latin typeface="+mn-ea"/>
                          <a:ea typeface="+mn-ea"/>
                        </a:rPr>
                        <a:t>11/10</a:t>
                      </a:r>
                      <a:r>
                        <a:rPr lang="en-US" sz="1050" kern="100" baseline="0" dirty="0" smtClean="0">
                          <a:effectLst/>
                          <a:latin typeface="+mn-ea"/>
                          <a:ea typeface="+mn-ea"/>
                        </a:rPr>
                        <a:t> </a:t>
                      </a:r>
                      <a:r>
                        <a:rPr lang="en-US" sz="1050" kern="100" dirty="0" smtClean="0">
                          <a:effectLst/>
                          <a:latin typeface="+mn-ea"/>
                          <a:ea typeface="+mn-ea"/>
                        </a:rPr>
                        <a:t>(</a:t>
                      </a:r>
                      <a:r>
                        <a:rPr lang="ja-JP" altLang="en-US" sz="1050" kern="100" dirty="0" smtClean="0">
                          <a:effectLst/>
                          <a:latin typeface="+mn-ea"/>
                          <a:ea typeface="+mn-ea"/>
                        </a:rPr>
                        <a:t>木</a:t>
                      </a:r>
                      <a:r>
                        <a:rPr lang="en-US" altLang="ja-JP" sz="1050" kern="100" dirty="0" smtClean="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endParaRPr lang="en-US" altLang="ja-JP" sz="1050" kern="100" dirty="0" smtClean="0">
                        <a:effectLst/>
                      </a:endParaRPr>
                    </a:p>
                    <a:p>
                      <a:pPr algn="ctr">
                        <a:spcAft>
                          <a:spcPts val="0"/>
                        </a:spcAft>
                      </a:pPr>
                      <a:r>
                        <a:rPr lang="ja-JP" sz="1050" kern="100" dirty="0" smtClean="0">
                          <a:effectLst/>
                        </a:rPr>
                        <a:t>ハノイ</a:t>
                      </a:r>
                      <a:endParaRPr lang="ja-JP" sz="1050" kern="100" dirty="0">
                        <a:effectLst/>
                      </a:endParaRPr>
                    </a:p>
                    <a:p>
                      <a:pPr algn="ctr">
                        <a:spcAft>
                          <a:spcPts val="0"/>
                        </a:spcAft>
                      </a:pPr>
                      <a:r>
                        <a:rPr lang="en-US" sz="1050" kern="100" dirty="0">
                          <a:effectLst/>
                        </a:rPr>
                        <a:t> </a:t>
                      </a:r>
                      <a:endParaRPr lang="ja-JP" sz="1050" kern="100" dirty="0">
                        <a:effectLst/>
                      </a:endParaRPr>
                    </a:p>
                    <a:p>
                      <a:pPr algn="ctr">
                        <a:spcAft>
                          <a:spcPts val="0"/>
                        </a:spcAft>
                      </a:pPr>
                      <a:r>
                        <a:rPr lang="en-US" sz="1050" kern="100" dirty="0">
                          <a:effectLst/>
                        </a:rPr>
                        <a:t> </a:t>
                      </a:r>
                      <a:endParaRPr lang="ja-JP" sz="1050" kern="100" dirty="0">
                        <a:effectLst/>
                      </a:endParaRPr>
                    </a:p>
                    <a:p>
                      <a:pPr algn="ctr">
                        <a:spcAft>
                          <a:spcPts val="0"/>
                        </a:spcAft>
                      </a:pPr>
                      <a:r>
                        <a:rPr lang="ja-JP" sz="1050" kern="100" dirty="0">
                          <a:effectLst/>
                        </a:rPr>
                        <a:t>ダナン</a:t>
                      </a: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午前：</a:t>
                      </a:r>
                      <a:r>
                        <a:rPr lang="en-US" altLang="ja-JP" sz="1050" kern="100" dirty="0" smtClean="0">
                          <a:effectLst/>
                        </a:rPr>
                        <a:t>JETRO</a:t>
                      </a:r>
                      <a:r>
                        <a:rPr lang="ja-JP" sz="1050" kern="100" dirty="0" smtClean="0">
                          <a:effectLst/>
                        </a:rPr>
                        <a:t>ハノイ事務所</a:t>
                      </a:r>
                      <a:r>
                        <a:rPr lang="ja-JP" altLang="en-US" sz="1050" kern="100" dirty="0" smtClean="0">
                          <a:effectLst/>
                        </a:rPr>
                        <a:t>訪問</a:t>
                      </a:r>
                      <a:endParaRPr lang="ja-JP" sz="1050" kern="100" dirty="0">
                        <a:effectLst/>
                      </a:endParaRPr>
                    </a:p>
                    <a:p>
                      <a:pPr algn="l">
                        <a:spcAft>
                          <a:spcPts val="0"/>
                        </a:spcAft>
                      </a:pPr>
                      <a:r>
                        <a:rPr lang="ja-JP" sz="1050" kern="100" dirty="0">
                          <a:effectLst/>
                        </a:rPr>
                        <a:t>午後：現地企業との意見交換</a:t>
                      </a:r>
                    </a:p>
                    <a:p>
                      <a:pPr algn="l">
                        <a:spcAft>
                          <a:spcPts val="0"/>
                        </a:spcAft>
                      </a:pPr>
                      <a:r>
                        <a:rPr lang="ja-JP" sz="1050" kern="100" dirty="0">
                          <a:effectLst/>
                        </a:rPr>
                        <a:t>夕方：ハノイ国際空港発</a:t>
                      </a:r>
                    </a:p>
                    <a:p>
                      <a:pPr algn="l">
                        <a:spcAft>
                          <a:spcPts val="0"/>
                        </a:spcAft>
                      </a:pPr>
                      <a:r>
                        <a:rPr lang="ja-JP" sz="1050" kern="100" dirty="0">
                          <a:effectLst/>
                        </a:rPr>
                        <a:t>　　　ダナン国際空港着</a:t>
                      </a:r>
                      <a:r>
                        <a:rPr lang="en-US" sz="1050" kern="100" dirty="0">
                          <a:effectLst/>
                        </a:rPr>
                        <a:t>  </a:t>
                      </a:r>
                      <a:r>
                        <a:rPr lang="ja-JP" sz="1050" kern="100" dirty="0">
                          <a:effectLst/>
                        </a:rPr>
                        <a:t>　</a:t>
                      </a:r>
                      <a:r>
                        <a:rPr lang="ja-JP" altLang="en-US" sz="1050" kern="100" dirty="0" smtClean="0">
                          <a:effectLst/>
                        </a:rPr>
                        <a:t>　</a:t>
                      </a:r>
                      <a:r>
                        <a:rPr lang="ja-JP" sz="1050" kern="100" dirty="0">
                          <a:effectLst/>
                        </a:rPr>
                        <a:t>　　　</a:t>
                      </a:r>
                      <a:r>
                        <a:rPr lang="ja-JP" altLang="en-US" sz="1050" kern="100" dirty="0" smtClean="0">
                          <a:effectLst/>
                        </a:rPr>
                        <a:t>　　　　 </a:t>
                      </a:r>
                      <a:endParaRPr lang="en-US" altLang="ja-JP" sz="1050" kern="100" dirty="0" smtClean="0">
                        <a:effectLst/>
                      </a:endParaRPr>
                    </a:p>
                    <a:p>
                      <a:pPr algn="ctr">
                        <a:spcAft>
                          <a:spcPts val="0"/>
                        </a:spcAft>
                      </a:pPr>
                      <a:r>
                        <a:rPr lang="ja-JP" sz="1050" kern="100" dirty="0">
                          <a:effectLst/>
                        </a:rPr>
                        <a:t>　 </a:t>
                      </a:r>
                      <a:r>
                        <a:rPr lang="en-US" altLang="ja-JP" sz="1050" kern="100" dirty="0" smtClean="0">
                          <a:effectLst/>
                        </a:rPr>
                        <a:t>    </a:t>
                      </a:r>
                      <a:r>
                        <a:rPr lang="ja-JP" altLang="en-US" sz="1050" kern="100" dirty="0" smtClean="0">
                          <a:effectLst/>
                        </a:rPr>
                        <a:t>　　　　　　　　　　　　　　　　　　　</a:t>
                      </a:r>
                      <a:r>
                        <a:rPr lang="ja-JP" sz="1050" kern="100" dirty="0" smtClean="0">
                          <a:effectLst/>
                        </a:rPr>
                        <a:t>【</a:t>
                      </a:r>
                      <a:r>
                        <a:rPr lang="ja-JP" sz="1050" kern="100" dirty="0">
                          <a:effectLst/>
                        </a:rPr>
                        <a:t>ダナン泊】</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ctr">
                        <a:spcAft>
                          <a:spcPts val="0"/>
                        </a:spcAft>
                      </a:pPr>
                      <a:r>
                        <a:rPr lang="ja-JP" sz="1050" kern="100" dirty="0">
                          <a:effectLst/>
                        </a:rPr>
                        <a:t>朝</a:t>
                      </a:r>
                    </a:p>
                    <a:p>
                      <a:pPr algn="ctr">
                        <a:spcAft>
                          <a:spcPts val="0"/>
                        </a:spcAft>
                      </a:pPr>
                      <a:r>
                        <a:rPr lang="ja-JP" sz="1050" kern="100" dirty="0" smtClean="0">
                          <a:effectLst/>
                        </a:rPr>
                        <a:t>昼</a:t>
                      </a:r>
                      <a:endParaRPr lang="ja-JP" sz="1050" kern="100" dirty="0">
                        <a:effectLst/>
                      </a:endParaRPr>
                    </a:p>
                    <a:p>
                      <a:pPr algn="ctr">
                        <a:spcAft>
                          <a:spcPts val="0"/>
                        </a:spcAft>
                      </a:pPr>
                      <a:r>
                        <a:rPr lang="ja-JP" sz="1050" kern="100" dirty="0">
                          <a:effectLst/>
                        </a:rPr>
                        <a:t>夕</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extLst>
                  <a:ext uri="{0D108BD9-81ED-4DB2-BD59-A6C34878D82A}">
                    <a16:rowId xmlns:a16="http://schemas.microsoft.com/office/drawing/2014/main" val="1206260743"/>
                  </a:ext>
                </a:extLst>
              </a:tr>
              <a:tr h="1076679">
                <a:tc>
                  <a:txBody>
                    <a:bodyPr/>
                    <a:lstStyle/>
                    <a:p>
                      <a:pPr algn="ctr">
                        <a:spcAft>
                          <a:spcPts val="0"/>
                        </a:spcAft>
                      </a:pPr>
                      <a:r>
                        <a:rPr lang="en-US" sz="1050" kern="100" dirty="0" smtClean="0">
                          <a:effectLst/>
                          <a:latin typeface="+mn-ea"/>
                          <a:ea typeface="+mn-ea"/>
                        </a:rPr>
                        <a:t>11/11</a:t>
                      </a:r>
                      <a:r>
                        <a:rPr lang="en-US" sz="1050" kern="100" baseline="0" dirty="0" smtClean="0">
                          <a:effectLst/>
                          <a:latin typeface="+mn-ea"/>
                          <a:ea typeface="+mn-ea"/>
                        </a:rPr>
                        <a:t> </a:t>
                      </a:r>
                      <a:r>
                        <a:rPr lang="en-US" sz="1050" kern="100" dirty="0" smtClean="0">
                          <a:effectLst/>
                          <a:latin typeface="+mn-ea"/>
                          <a:ea typeface="+mn-ea"/>
                        </a:rPr>
                        <a:t>(</a:t>
                      </a:r>
                      <a:r>
                        <a:rPr lang="ja-JP" sz="1050" kern="100" dirty="0">
                          <a:effectLst/>
                          <a:latin typeface="+mn-ea"/>
                          <a:ea typeface="+mn-ea"/>
                        </a:rPr>
                        <a:t>金</a:t>
                      </a:r>
                      <a:r>
                        <a:rPr lang="en-US" sz="1050" kern="100" dirty="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r>
                        <a:rPr lang="ja-JP" sz="1050" kern="100">
                          <a:effectLst/>
                        </a:rPr>
                        <a:t>ダナン</a:t>
                      </a:r>
                      <a:endParaRPr lang="ja-JP" sz="105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午前</a:t>
                      </a:r>
                      <a:r>
                        <a:rPr lang="ja-JP" sz="1050" kern="100" dirty="0">
                          <a:effectLst/>
                        </a:rPr>
                        <a:t>：</a:t>
                      </a:r>
                      <a:r>
                        <a:rPr lang="ja-JP" sz="1050" kern="100" dirty="0" smtClean="0">
                          <a:effectLst/>
                        </a:rPr>
                        <a:t>ダナン</a:t>
                      </a:r>
                      <a:r>
                        <a:rPr lang="ja-JP" altLang="en-US" sz="1050" kern="100" dirty="0" smtClean="0">
                          <a:effectLst/>
                        </a:rPr>
                        <a:t>工科</a:t>
                      </a:r>
                      <a:r>
                        <a:rPr lang="ja-JP" sz="1050" kern="100" dirty="0" smtClean="0">
                          <a:effectLst/>
                        </a:rPr>
                        <a:t>大学</a:t>
                      </a:r>
                      <a:r>
                        <a:rPr lang="ja-JP" sz="1050" kern="100" dirty="0">
                          <a:effectLst/>
                        </a:rPr>
                        <a:t>等</a:t>
                      </a:r>
                      <a:r>
                        <a:rPr lang="ja-JP" sz="1050" kern="100" dirty="0" smtClean="0">
                          <a:effectLst/>
                        </a:rPr>
                        <a:t>視察</a:t>
                      </a:r>
                      <a:endParaRPr lang="ja-JP" sz="1050" kern="100" dirty="0">
                        <a:effectLst/>
                      </a:endParaRPr>
                    </a:p>
                    <a:p>
                      <a:pPr algn="l">
                        <a:spcAft>
                          <a:spcPts val="0"/>
                        </a:spcAft>
                      </a:pPr>
                      <a:r>
                        <a:rPr lang="ja-JP" sz="1050" kern="100" dirty="0">
                          <a:effectLst/>
                        </a:rPr>
                        <a:t>午後：日系企業訪問</a:t>
                      </a:r>
                      <a:r>
                        <a:rPr lang="ja-JP" sz="1050" kern="100" dirty="0" smtClean="0">
                          <a:effectLst/>
                        </a:rPr>
                        <a:t>等</a:t>
                      </a:r>
                      <a:endParaRPr lang="en-US" altLang="ja-JP" sz="1050" kern="100" dirty="0" smtClean="0">
                        <a:effectLst/>
                      </a:endParaRPr>
                    </a:p>
                    <a:p>
                      <a:pPr algn="l">
                        <a:spcAft>
                          <a:spcPts val="0"/>
                        </a:spcAft>
                      </a:pPr>
                      <a:r>
                        <a:rPr lang="ja-JP" sz="1050" kern="100" dirty="0" smtClean="0">
                          <a:effectLst/>
                        </a:rPr>
                        <a:t>夕方</a:t>
                      </a:r>
                      <a:r>
                        <a:rPr lang="ja-JP" sz="1050" kern="100" dirty="0">
                          <a:effectLst/>
                        </a:rPr>
                        <a:t>：</a:t>
                      </a:r>
                      <a:r>
                        <a:rPr lang="ja-JP" sz="1050" kern="100" dirty="0" smtClean="0">
                          <a:effectLst/>
                        </a:rPr>
                        <a:t>夕食</a:t>
                      </a:r>
                      <a:r>
                        <a:rPr lang="en-US" altLang="ja-JP" sz="1050" kern="100" dirty="0" smtClean="0">
                          <a:effectLst/>
                        </a:rPr>
                        <a:t>(</a:t>
                      </a:r>
                      <a:r>
                        <a:rPr lang="ja-JP" altLang="en-US" sz="1050" kern="100" dirty="0" smtClean="0">
                          <a:effectLst/>
                        </a:rPr>
                        <a:t>解団式</a:t>
                      </a:r>
                      <a:r>
                        <a:rPr lang="en-US" altLang="ja-JP" sz="1050" kern="100" dirty="0" smtClean="0">
                          <a:effectLst/>
                        </a:rPr>
                        <a:t>)</a:t>
                      </a:r>
                      <a:endParaRPr lang="ja-JP" sz="1050" kern="100" dirty="0">
                        <a:effectLst/>
                      </a:endParaRPr>
                    </a:p>
                    <a:p>
                      <a:pPr algn="l">
                        <a:spcAft>
                          <a:spcPts val="0"/>
                        </a:spcAft>
                      </a:pPr>
                      <a:r>
                        <a:rPr lang="ja-JP" sz="1050" kern="100" dirty="0">
                          <a:effectLst/>
                        </a:rPr>
                        <a:t>　　　</a:t>
                      </a:r>
                      <a:r>
                        <a:rPr lang="en-US" altLang="ja-JP" sz="1050" kern="100" dirty="0" smtClean="0">
                          <a:effectLst/>
                        </a:rPr>
                        <a:t>19:50</a:t>
                      </a:r>
                      <a:r>
                        <a:rPr lang="ja-JP" sz="1050" kern="100" dirty="0" smtClean="0">
                          <a:effectLst/>
                        </a:rPr>
                        <a:t>ダナン</a:t>
                      </a:r>
                      <a:r>
                        <a:rPr lang="ja-JP" sz="1050" kern="100" dirty="0">
                          <a:effectLst/>
                        </a:rPr>
                        <a:t>国際</a:t>
                      </a:r>
                      <a:r>
                        <a:rPr lang="ja-JP" sz="1050" kern="100" dirty="0" smtClean="0">
                          <a:effectLst/>
                        </a:rPr>
                        <a:t>空港</a:t>
                      </a:r>
                      <a:r>
                        <a:rPr lang="ja-JP" altLang="en-US" sz="1050" kern="100" dirty="0" smtClean="0">
                          <a:effectLst/>
                        </a:rPr>
                        <a:t>発</a:t>
                      </a:r>
                      <a:endParaRPr lang="ja-JP" sz="1050" kern="100" dirty="0">
                        <a:effectLst/>
                      </a:endParaRPr>
                    </a:p>
                    <a:p>
                      <a:pPr algn="l">
                        <a:spcAft>
                          <a:spcPts val="0"/>
                        </a:spcAft>
                      </a:pPr>
                      <a:r>
                        <a:rPr lang="ja-JP" sz="1050" kern="100" dirty="0">
                          <a:effectLst/>
                        </a:rPr>
                        <a:t>　　　</a:t>
                      </a:r>
                      <a:r>
                        <a:rPr lang="en-US" altLang="ja-JP" sz="1050" kern="100" dirty="0" smtClean="0">
                          <a:effectLst/>
                        </a:rPr>
                        <a:t>21:30</a:t>
                      </a:r>
                      <a:r>
                        <a:rPr lang="ja-JP" sz="1050" kern="100" dirty="0" smtClean="0">
                          <a:effectLst/>
                        </a:rPr>
                        <a:t>ホーチミン</a:t>
                      </a:r>
                      <a:r>
                        <a:rPr lang="ja-JP" sz="1050" kern="100" dirty="0">
                          <a:effectLst/>
                        </a:rPr>
                        <a:t>国際空港着</a:t>
                      </a: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marL="400050" indent="-400050" algn="ctr">
                        <a:spcAft>
                          <a:spcPts val="0"/>
                        </a:spcAft>
                      </a:pPr>
                      <a:r>
                        <a:rPr lang="ja-JP" sz="1050" kern="100" dirty="0">
                          <a:effectLst/>
                        </a:rPr>
                        <a:t>朝</a:t>
                      </a:r>
                    </a:p>
                    <a:p>
                      <a:pPr algn="ctr">
                        <a:spcAft>
                          <a:spcPts val="0"/>
                        </a:spcAft>
                      </a:pPr>
                      <a:r>
                        <a:rPr lang="ja-JP" sz="1050" kern="100" dirty="0">
                          <a:effectLst/>
                        </a:rPr>
                        <a:t>昼</a:t>
                      </a:r>
                    </a:p>
                    <a:p>
                      <a:pPr algn="ctr">
                        <a:spcAft>
                          <a:spcPts val="0"/>
                        </a:spcAft>
                      </a:pPr>
                      <a:r>
                        <a:rPr lang="ja-JP" sz="1050" kern="100" dirty="0">
                          <a:effectLst/>
                        </a:rPr>
                        <a:t>夕</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extLst>
                  <a:ext uri="{0D108BD9-81ED-4DB2-BD59-A6C34878D82A}">
                    <a16:rowId xmlns:a16="http://schemas.microsoft.com/office/drawing/2014/main" val="1930147284"/>
                  </a:ext>
                </a:extLst>
              </a:tr>
              <a:tr h="0">
                <a:tc>
                  <a:txBody>
                    <a:bodyPr/>
                    <a:lstStyle/>
                    <a:p>
                      <a:pPr algn="ctr">
                        <a:spcAft>
                          <a:spcPts val="0"/>
                        </a:spcAft>
                      </a:pPr>
                      <a:r>
                        <a:rPr lang="en-US" sz="1050" kern="100" dirty="0" smtClean="0">
                          <a:effectLst/>
                          <a:latin typeface="+mn-ea"/>
                          <a:ea typeface="+mn-ea"/>
                        </a:rPr>
                        <a:t>11/12</a:t>
                      </a:r>
                      <a:r>
                        <a:rPr lang="en-US" sz="1050" kern="100" baseline="0" dirty="0" smtClean="0">
                          <a:effectLst/>
                          <a:latin typeface="+mn-ea"/>
                          <a:ea typeface="+mn-ea"/>
                        </a:rPr>
                        <a:t> </a:t>
                      </a:r>
                      <a:r>
                        <a:rPr lang="en-US" sz="1050" kern="100" dirty="0" smtClean="0">
                          <a:effectLst/>
                          <a:latin typeface="+mn-ea"/>
                          <a:ea typeface="+mn-ea"/>
                        </a:rPr>
                        <a:t>(</a:t>
                      </a:r>
                      <a:r>
                        <a:rPr lang="ja-JP" sz="1050" kern="100" dirty="0" smtClean="0">
                          <a:effectLst/>
                          <a:latin typeface="+mn-ea"/>
                          <a:ea typeface="+mn-ea"/>
                        </a:rPr>
                        <a:t>土</a:t>
                      </a:r>
                      <a:r>
                        <a:rPr lang="en-US" altLang="ja-JP" sz="1050" kern="100" dirty="0" smtClean="0">
                          <a:effectLst/>
                          <a:latin typeface="+mn-ea"/>
                          <a:ea typeface="+mn-ea"/>
                        </a:rPr>
                        <a:t>)</a:t>
                      </a:r>
                      <a:endParaRPr lang="ja-JP" sz="1050" kern="100" dirty="0">
                        <a:effectLst/>
                        <a:latin typeface="+mn-ea"/>
                        <a:ea typeface="+mn-ea"/>
                        <a:cs typeface="Times New Roman" panose="02020603050405020304" pitchFamily="18" charset="0"/>
                      </a:endParaRPr>
                    </a:p>
                  </a:txBody>
                  <a:tcPr marL="67693" marR="67693" marT="72000" marB="0" anchor="ctr"/>
                </a:tc>
                <a:tc>
                  <a:txBody>
                    <a:bodyPr/>
                    <a:lstStyle/>
                    <a:p>
                      <a:pPr algn="ctr">
                        <a:spcAft>
                          <a:spcPts val="0"/>
                        </a:spcAft>
                      </a:pPr>
                      <a:r>
                        <a:rPr lang="en-US" sz="1050" kern="100" dirty="0">
                          <a:effectLst/>
                        </a:rPr>
                        <a:t> </a:t>
                      </a:r>
                      <a:endParaRPr lang="ja-JP" sz="1050" kern="100" dirty="0">
                        <a:effectLst/>
                      </a:endParaRPr>
                    </a:p>
                    <a:p>
                      <a:pPr algn="ctr">
                        <a:spcAft>
                          <a:spcPts val="0"/>
                        </a:spcAft>
                      </a:pPr>
                      <a:r>
                        <a:rPr lang="ja-JP" sz="1050" kern="100" dirty="0">
                          <a:effectLst/>
                        </a:rPr>
                        <a:t>大阪</a:t>
                      </a: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algn="l">
                        <a:spcAft>
                          <a:spcPts val="0"/>
                        </a:spcAft>
                      </a:pPr>
                      <a:endParaRPr lang="en-US" altLang="ja-JP" sz="1050" kern="100" dirty="0" smtClean="0">
                        <a:effectLst/>
                      </a:endParaRPr>
                    </a:p>
                    <a:p>
                      <a:pPr algn="l">
                        <a:spcAft>
                          <a:spcPts val="0"/>
                        </a:spcAft>
                      </a:pPr>
                      <a:r>
                        <a:rPr lang="ja-JP" sz="1050" kern="100" dirty="0" smtClean="0">
                          <a:effectLst/>
                        </a:rPr>
                        <a:t>深夜</a:t>
                      </a:r>
                      <a:r>
                        <a:rPr lang="ja-JP" sz="1050" kern="100" dirty="0">
                          <a:effectLst/>
                        </a:rPr>
                        <a:t>：</a:t>
                      </a:r>
                      <a:r>
                        <a:rPr lang="en-US" sz="1050" kern="100" dirty="0" smtClean="0">
                          <a:effectLst/>
                        </a:rPr>
                        <a:t>0:05</a:t>
                      </a:r>
                      <a:r>
                        <a:rPr lang="en-US" sz="1050" kern="100" baseline="0" dirty="0">
                          <a:effectLst/>
                        </a:rPr>
                        <a:t> </a:t>
                      </a:r>
                      <a:r>
                        <a:rPr lang="en-US" sz="1050" kern="100" baseline="0" dirty="0" smtClean="0">
                          <a:effectLst/>
                        </a:rPr>
                        <a:t> </a:t>
                      </a:r>
                      <a:r>
                        <a:rPr lang="ja-JP" sz="1050" kern="100" dirty="0" smtClean="0">
                          <a:effectLst/>
                        </a:rPr>
                        <a:t>ホーチミン</a:t>
                      </a:r>
                      <a:r>
                        <a:rPr lang="ja-JP" sz="1050" kern="100" dirty="0">
                          <a:effectLst/>
                        </a:rPr>
                        <a:t>国際空港発</a:t>
                      </a:r>
                      <a:r>
                        <a:rPr lang="en-US" sz="1050" kern="100" dirty="0">
                          <a:effectLst/>
                        </a:rPr>
                        <a:t>(VN320</a:t>
                      </a:r>
                      <a:r>
                        <a:rPr lang="en-US" sz="1050" kern="100" dirty="0" smtClean="0">
                          <a:effectLst/>
                        </a:rPr>
                        <a:t>)</a:t>
                      </a:r>
                      <a:r>
                        <a:rPr lang="ja-JP" altLang="en-US" sz="1050" kern="100" dirty="0" smtClean="0">
                          <a:effectLst/>
                        </a:rPr>
                        <a:t>空路</a:t>
                      </a:r>
                      <a:endParaRPr lang="ja-JP" sz="1050" kern="100" dirty="0">
                        <a:effectLst/>
                      </a:endParaRPr>
                    </a:p>
                    <a:p>
                      <a:pPr algn="l">
                        <a:spcAft>
                          <a:spcPts val="0"/>
                        </a:spcAft>
                      </a:pPr>
                      <a:r>
                        <a:rPr lang="ja-JP" sz="1050" kern="100" dirty="0">
                          <a:effectLst/>
                        </a:rPr>
                        <a:t>早朝：</a:t>
                      </a:r>
                      <a:r>
                        <a:rPr lang="en-US" sz="1050" kern="100" dirty="0">
                          <a:effectLst/>
                        </a:rPr>
                        <a:t>7:00  </a:t>
                      </a:r>
                      <a:r>
                        <a:rPr lang="ja-JP" sz="1050" kern="100" dirty="0">
                          <a:effectLst/>
                        </a:rPr>
                        <a:t>関西国際空港</a:t>
                      </a:r>
                      <a:r>
                        <a:rPr lang="ja-JP" sz="1050" kern="100" dirty="0" smtClean="0">
                          <a:effectLst/>
                        </a:rPr>
                        <a:t>着</a:t>
                      </a:r>
                      <a:r>
                        <a:rPr lang="ja-JP" altLang="en-US" sz="1050" kern="100" dirty="0" smtClean="0">
                          <a:effectLst/>
                        </a:rPr>
                        <a:t>　解散</a:t>
                      </a:r>
                      <a:endParaRPr lang="ja-JP" sz="1050" kern="100" dirty="0">
                        <a:effectLst/>
                      </a:endParaRPr>
                    </a:p>
                    <a:p>
                      <a:pPr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tc>
                  <a:txBody>
                    <a:bodyPr/>
                    <a:lstStyle/>
                    <a:p>
                      <a:pPr marL="400050" indent="-400050" algn="ctr">
                        <a:spcAft>
                          <a:spcPts val="0"/>
                        </a:spcAft>
                      </a:pPr>
                      <a:r>
                        <a:rPr lang="en-US" sz="1050" kern="100" dirty="0">
                          <a:effectLst/>
                        </a:rPr>
                        <a:t> </a:t>
                      </a:r>
                      <a:endParaRPr lang="ja-JP" sz="1050" kern="100" dirty="0">
                        <a:effectLst/>
                      </a:endParaRPr>
                    </a:p>
                    <a:p>
                      <a:pPr marL="400050" indent="-400050" algn="ctr">
                        <a:spcAft>
                          <a:spcPts val="0"/>
                        </a:spcAft>
                      </a:pPr>
                      <a:r>
                        <a:rPr lang="en-US" sz="1050" kern="100" dirty="0">
                          <a:effectLst/>
                        </a:rPr>
                        <a:t> </a:t>
                      </a:r>
                      <a:endParaRPr 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7693" marR="67693" marT="72000" marB="0" anchor="ctr"/>
                </a:tc>
                <a:extLst>
                  <a:ext uri="{0D108BD9-81ED-4DB2-BD59-A6C34878D82A}">
                    <a16:rowId xmlns:a16="http://schemas.microsoft.com/office/drawing/2014/main" val="432973370"/>
                  </a:ext>
                </a:extLst>
              </a:tr>
            </a:tbl>
          </a:graphicData>
        </a:graphic>
      </p:graphicFrame>
      <p:sp>
        <p:nvSpPr>
          <p:cNvPr id="10" name="正方形/長方形 9"/>
          <p:cNvSpPr/>
          <p:nvPr/>
        </p:nvSpPr>
        <p:spPr>
          <a:xfrm>
            <a:off x="0" y="171412"/>
            <a:ext cx="6593305" cy="307777"/>
          </a:xfrm>
          <a:prstGeom prst="rect">
            <a:avLst/>
          </a:prstGeom>
        </p:spPr>
        <p:txBody>
          <a:bodyPr wrap="square">
            <a:spAutoFit/>
          </a:bodyPr>
          <a:lstStyle/>
          <a:p>
            <a:pPr algn="just"/>
            <a:r>
              <a:rPr lang="en-US" altLang="ja-JP" sz="1400" u="sng" kern="100" dirty="0" smtClean="0">
                <a:latin typeface="+mn-ea"/>
                <a:cs typeface="Times New Roman" panose="02020603050405020304" pitchFamily="18" charset="0"/>
              </a:rPr>
              <a:t>1</a:t>
            </a:r>
            <a:r>
              <a:rPr lang="en-US" altLang="ja-JP" sz="1400" u="sng" kern="100" dirty="0">
                <a:latin typeface="+mn-ea"/>
                <a:cs typeface="Times New Roman" panose="02020603050405020304" pitchFamily="18" charset="0"/>
              </a:rPr>
              <a:t>.</a:t>
            </a:r>
            <a:r>
              <a:rPr lang="ja-JP" altLang="ja-JP" sz="1400" u="sng" kern="100" dirty="0" smtClean="0">
                <a:latin typeface="+mn-ea"/>
                <a:cs typeface="Times New Roman" panose="02020603050405020304" pitchFamily="18" charset="0"/>
              </a:rPr>
              <a:t>スケジュール</a:t>
            </a:r>
            <a:r>
              <a:rPr lang="ja-JP" altLang="ja-JP" sz="1400" b="1" kern="100" dirty="0">
                <a:latin typeface="+mn-ea"/>
                <a:cs typeface="Times New Roman" panose="02020603050405020304" pitchFamily="18" charset="0"/>
              </a:rPr>
              <a:t>　</a:t>
            </a:r>
            <a:r>
              <a:rPr lang="ja-JP" altLang="ja-JP" sz="1050" kern="100" dirty="0">
                <a:latin typeface="+mn-ea"/>
                <a:cs typeface="Times New Roman" panose="02020603050405020304" pitchFamily="18" charset="0"/>
              </a:rPr>
              <a:t>※訪問先は、アポイント取得の状況により変更となる場合があります。</a:t>
            </a:r>
          </a:p>
        </p:txBody>
      </p:sp>
      <p:sp>
        <p:nvSpPr>
          <p:cNvPr id="11" name="AutoShape 10"/>
          <p:cNvSpPr>
            <a:spLocks noChangeArrowheads="1"/>
          </p:cNvSpPr>
          <p:nvPr/>
        </p:nvSpPr>
        <p:spPr bwMode="auto">
          <a:xfrm>
            <a:off x="97605" y="9012529"/>
            <a:ext cx="6653055" cy="836885"/>
          </a:xfrm>
          <a:prstGeom prst="roundRect">
            <a:avLst>
              <a:gd name="adj" fmla="val 16667"/>
            </a:avLst>
          </a:prstGeom>
          <a:solidFill>
            <a:srgbClr val="FFFFFF"/>
          </a:solidFill>
          <a:ln w="19050">
            <a:solidFill>
              <a:srgbClr val="FFFF00"/>
            </a:solidFill>
            <a:round/>
            <a:headEnd/>
            <a:tailEnd/>
          </a:ln>
          <a:effectLst/>
        </p:spPr>
        <p:txBody>
          <a:bodyPr rot="0" vert="horz" wrap="square" lIns="74295" tIns="8890" rIns="74295" bIns="8890" anchor="t" anchorCtr="0" upright="1">
            <a:noAutofit/>
          </a:bodyPr>
          <a:lstStyle/>
          <a:p>
            <a:r>
              <a:rPr lang="en-US" altLang="ja-JP" sz="1200" b="1" kern="100" dirty="0" smtClean="0">
                <a:latin typeface="+mn-ea"/>
                <a:cs typeface="Times New Roman" panose="02020603050405020304" pitchFamily="18" charset="0"/>
              </a:rPr>
              <a:t>【</a:t>
            </a:r>
            <a:r>
              <a:rPr lang="ja-JP" altLang="en-US" sz="1200" b="1" kern="100" dirty="0" smtClean="0">
                <a:latin typeface="+mn-ea"/>
                <a:cs typeface="Times New Roman" panose="02020603050405020304" pitchFamily="18" charset="0"/>
              </a:rPr>
              <a:t>お問い合わせ先</a:t>
            </a:r>
            <a:r>
              <a:rPr lang="en-US" altLang="ja-JP" sz="1200" b="1" kern="100" dirty="0" smtClean="0">
                <a:latin typeface="+mn-ea"/>
                <a:cs typeface="Times New Roman" panose="02020603050405020304" pitchFamily="18" charset="0"/>
              </a:rPr>
              <a:t>】</a:t>
            </a:r>
            <a:r>
              <a:rPr lang="ja-JP" altLang="en-US" sz="1200" b="1" kern="100" dirty="0" smtClean="0">
                <a:latin typeface="+mn-ea"/>
                <a:cs typeface="Times New Roman" panose="02020603050405020304" pitchFamily="18" charset="0"/>
              </a:rPr>
              <a:t>　神戸市</a:t>
            </a:r>
            <a:r>
              <a:rPr lang="ja-JP" altLang="en-US" sz="1200" b="1" kern="100" dirty="0">
                <a:latin typeface="+mn-ea"/>
                <a:cs typeface="Times New Roman" panose="02020603050405020304" pitchFamily="18" charset="0"/>
              </a:rPr>
              <a:t>海外ビジネスセンター</a:t>
            </a:r>
            <a:endParaRPr lang="ja-JP" altLang="en-US" sz="1200" kern="100" dirty="0">
              <a:latin typeface="+mn-ea"/>
              <a:cs typeface="Times New Roman" panose="02020603050405020304" pitchFamily="18" charset="0"/>
            </a:endParaRPr>
          </a:p>
          <a:p>
            <a:r>
              <a:rPr lang="ja-JP" altLang="en-US" sz="1200" kern="100" dirty="0" smtClean="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TEL</a:t>
            </a:r>
            <a:r>
              <a:rPr lang="ja-JP" altLang="en-US" sz="1200" kern="100" dirty="0" smtClean="0">
                <a:latin typeface="+mn-ea"/>
                <a:cs typeface="Times New Roman" panose="02020603050405020304" pitchFamily="18" charset="0"/>
              </a:rPr>
              <a:t>：</a:t>
            </a:r>
            <a:r>
              <a:rPr lang="en-US" sz="1200" kern="100" dirty="0" smtClean="0">
                <a:latin typeface="+mn-ea"/>
                <a:cs typeface="Times New Roman" panose="02020603050405020304" pitchFamily="18" charset="0"/>
              </a:rPr>
              <a:t>078-231-0222</a:t>
            </a:r>
            <a:r>
              <a:rPr lang="ja-JP" altLang="en-US" sz="1200" kern="100" dirty="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FAX</a:t>
            </a:r>
            <a:r>
              <a:rPr lang="ja-JP" altLang="en-US" sz="1200" kern="100" dirty="0" smtClean="0">
                <a:latin typeface="+mn-ea"/>
                <a:cs typeface="Times New Roman" panose="02020603050405020304" pitchFamily="18" charset="0"/>
              </a:rPr>
              <a:t>：</a:t>
            </a:r>
            <a:r>
              <a:rPr lang="en-US" sz="1200" kern="100" dirty="0">
                <a:latin typeface="+mn-ea"/>
                <a:cs typeface="Times New Roman" panose="02020603050405020304" pitchFamily="18" charset="0"/>
              </a:rPr>
              <a:t>078-231-0256</a:t>
            </a:r>
            <a:endParaRPr lang="ja-JP" altLang="en-US" sz="1200" kern="100" dirty="0">
              <a:latin typeface="+mn-ea"/>
              <a:cs typeface="Times New Roman" panose="02020603050405020304" pitchFamily="18" charset="0"/>
            </a:endParaRPr>
          </a:p>
          <a:p>
            <a:r>
              <a:rPr lang="ja-JP" altLang="en-US" sz="1200" kern="100" dirty="0" smtClean="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E-mail</a:t>
            </a:r>
            <a:r>
              <a:rPr lang="ja-JP" altLang="en-US" sz="1200" kern="100" dirty="0" smtClean="0">
                <a:latin typeface="+mn-ea"/>
                <a:cs typeface="Times New Roman" panose="02020603050405020304" pitchFamily="18" charset="0"/>
              </a:rPr>
              <a:t>：</a:t>
            </a:r>
            <a:r>
              <a:rPr lang="en-US" sz="1200" kern="100" dirty="0" smtClean="0">
                <a:latin typeface="+mn-ea"/>
                <a:cs typeface="Times New Roman" panose="02020603050405020304" pitchFamily="18" charset="0"/>
                <a:hlinkClick r:id="rId2"/>
              </a:rPr>
              <a:t>asia-biz@office.city.kobe.lg.jp</a:t>
            </a:r>
            <a:endParaRPr lang="en-US" sz="1200" kern="100" dirty="0" smtClean="0">
              <a:latin typeface="+mn-ea"/>
              <a:cs typeface="Times New Roman" panose="02020603050405020304" pitchFamily="18" charset="0"/>
            </a:endParaRPr>
          </a:p>
          <a:p>
            <a:r>
              <a:rPr lang="ja-JP" altLang="en-US" sz="1200" kern="100" dirty="0" smtClean="0">
                <a:latin typeface="+mn-ea"/>
                <a:cs typeface="Times New Roman" panose="02020603050405020304" pitchFamily="18" charset="0"/>
              </a:rPr>
              <a:t>　〒</a:t>
            </a:r>
            <a:r>
              <a:rPr lang="en-US" altLang="ja-JP" sz="1200" kern="100" dirty="0">
                <a:latin typeface="+mn-ea"/>
                <a:cs typeface="Times New Roman" panose="02020603050405020304" pitchFamily="18" charset="0"/>
              </a:rPr>
              <a:t>651-0083 </a:t>
            </a:r>
            <a:r>
              <a:rPr lang="ja-JP" altLang="en-US" sz="1200" kern="100" dirty="0">
                <a:latin typeface="+mn-ea"/>
                <a:cs typeface="Times New Roman" panose="02020603050405020304" pitchFamily="18" charset="0"/>
              </a:rPr>
              <a:t>神戸市中央区浜辺通</a:t>
            </a:r>
            <a:r>
              <a:rPr lang="en-US" altLang="ja-JP" sz="1200" kern="100" dirty="0">
                <a:latin typeface="+mn-ea"/>
                <a:cs typeface="Times New Roman" panose="02020603050405020304" pitchFamily="18" charset="0"/>
              </a:rPr>
              <a:t>5-1-14</a:t>
            </a:r>
            <a:r>
              <a:rPr lang="ja-JP" altLang="en-US" sz="1200" kern="100" dirty="0">
                <a:latin typeface="+mn-ea"/>
                <a:cs typeface="Times New Roman" panose="02020603050405020304" pitchFamily="18" charset="0"/>
              </a:rPr>
              <a:t>　神戸商工貿易</a:t>
            </a:r>
            <a:r>
              <a:rPr lang="ja-JP" altLang="en-US" sz="1200" kern="100" dirty="0" smtClean="0">
                <a:latin typeface="+mn-ea"/>
                <a:cs typeface="Times New Roman" panose="02020603050405020304" pitchFamily="18" charset="0"/>
              </a:rPr>
              <a:t>センタービル</a:t>
            </a:r>
            <a:r>
              <a:rPr lang="en-US" altLang="ja-JP" sz="1200" kern="100" dirty="0" smtClean="0">
                <a:latin typeface="+mn-ea"/>
                <a:cs typeface="Times New Roman" panose="02020603050405020304" pitchFamily="18" charset="0"/>
              </a:rPr>
              <a:t>4F</a:t>
            </a:r>
            <a:endParaRPr lang="ja-JP" altLang="en-US" sz="1200" kern="100" dirty="0">
              <a:latin typeface="+mn-ea"/>
              <a:cs typeface="Times New Roman" panose="02020603050405020304" pitchFamily="18" charset="0"/>
            </a:endParaRPr>
          </a:p>
        </p:txBody>
      </p:sp>
    </p:spTree>
    <p:extLst>
      <p:ext uri="{BB962C8B-B14F-4D97-AF65-F5344CB8AC3E}">
        <p14:creationId xmlns:p14="http://schemas.microsoft.com/office/powerpoint/2010/main" val="1288345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914" y="189688"/>
            <a:ext cx="6858000" cy="307777"/>
          </a:xfrm>
          <a:prstGeom prst="rect">
            <a:avLst/>
          </a:prstGeom>
          <a:noFill/>
        </p:spPr>
        <p:txBody>
          <a:bodyPr wrap="square" rtlCol="0">
            <a:spAutoFit/>
          </a:bodyPr>
          <a:lstStyle/>
          <a:p>
            <a:r>
              <a:rPr lang="en-US" altLang="ja-JP" sz="1400" u="sng" dirty="0" smtClean="0">
                <a:latin typeface="+mn-ea"/>
              </a:rPr>
              <a:t>3.</a:t>
            </a:r>
            <a:r>
              <a:rPr lang="ja-JP" altLang="en-US" sz="1400" u="sng" dirty="0" smtClean="0">
                <a:latin typeface="+mn-ea"/>
              </a:rPr>
              <a:t>参加費（目安）</a:t>
            </a:r>
            <a:r>
              <a:rPr lang="ja-JP" altLang="en-US" sz="1400" dirty="0" smtClean="0">
                <a:latin typeface="+mn-ea"/>
              </a:rPr>
              <a:t>　　　　</a:t>
            </a:r>
            <a:r>
              <a:rPr lang="en-US" altLang="ja-JP" sz="1400" dirty="0" smtClean="0">
                <a:latin typeface="+mn-ea"/>
              </a:rPr>
              <a:t>232,656</a:t>
            </a:r>
            <a:r>
              <a:rPr lang="ja-JP" altLang="ja-JP" sz="1400" dirty="0" smtClean="0">
                <a:latin typeface="+mn-ea"/>
              </a:rPr>
              <a:t>円</a:t>
            </a:r>
            <a:r>
              <a:rPr lang="en-US" altLang="ja-JP" sz="1400" dirty="0">
                <a:latin typeface="+mn-ea"/>
              </a:rPr>
              <a:t>/</a:t>
            </a:r>
            <a:r>
              <a:rPr lang="ja-JP" altLang="ja-JP" sz="1400" dirty="0" smtClean="0">
                <a:latin typeface="+mn-ea"/>
              </a:rPr>
              <a:t>名</a:t>
            </a:r>
            <a:endParaRPr lang="ja-JP" altLang="ja-JP" sz="1400" dirty="0">
              <a:latin typeface="+mn-ea"/>
            </a:endParaRPr>
          </a:p>
        </p:txBody>
      </p:sp>
      <p:sp>
        <p:nvSpPr>
          <p:cNvPr id="5" name="テキスト ボックス 4"/>
          <p:cNvSpPr txBox="1"/>
          <p:nvPr/>
        </p:nvSpPr>
        <p:spPr>
          <a:xfrm>
            <a:off x="146337" y="7528223"/>
            <a:ext cx="1347537" cy="276999"/>
          </a:xfrm>
          <a:prstGeom prst="rect">
            <a:avLst/>
          </a:prstGeom>
          <a:noFill/>
        </p:spPr>
        <p:txBody>
          <a:bodyPr wrap="square" rtlCol="0">
            <a:spAutoFit/>
          </a:bodyPr>
          <a:lstStyle/>
          <a:p>
            <a:r>
              <a:rPr lang="ja-JP" altLang="ja-JP" sz="1200" dirty="0">
                <a:latin typeface="+mn-ea"/>
              </a:rPr>
              <a:t>キャンセル料</a:t>
            </a:r>
          </a:p>
        </p:txBody>
      </p:sp>
      <p:sp>
        <p:nvSpPr>
          <p:cNvPr id="2" name="テキスト ボックス 1"/>
          <p:cNvSpPr txBox="1"/>
          <p:nvPr/>
        </p:nvSpPr>
        <p:spPr>
          <a:xfrm>
            <a:off x="88148" y="3353482"/>
            <a:ext cx="6678697" cy="1546577"/>
          </a:xfrm>
          <a:prstGeom prst="rect">
            <a:avLst/>
          </a:prstGeom>
          <a:noFill/>
        </p:spPr>
        <p:txBody>
          <a:bodyPr wrap="square" rtlCol="0">
            <a:spAutoFit/>
          </a:bodyPr>
          <a:lstStyle/>
          <a:p>
            <a:r>
              <a:rPr lang="ja-JP" altLang="en-US" sz="1050" dirty="0" smtClean="0">
                <a:latin typeface="+mn-ea"/>
              </a:rPr>
              <a:t>✓</a:t>
            </a:r>
            <a:r>
              <a:rPr lang="ja-JP" altLang="ja-JP" sz="1050" dirty="0" smtClean="0">
                <a:latin typeface="+mn-ea"/>
              </a:rPr>
              <a:t>全行程</a:t>
            </a:r>
            <a:r>
              <a:rPr lang="ja-JP" altLang="ja-JP" sz="1050" dirty="0">
                <a:latin typeface="+mn-ea"/>
              </a:rPr>
              <a:t>参加から一部変更を希望される場合は、お問い合わせください。</a:t>
            </a:r>
            <a:endParaRPr lang="en-US" altLang="ja-JP" sz="1050" dirty="0">
              <a:latin typeface="+mn-ea"/>
            </a:endParaRPr>
          </a:p>
          <a:p>
            <a:r>
              <a:rPr lang="ja-JP" altLang="en-US" sz="1050" dirty="0">
                <a:latin typeface="+mn-ea"/>
              </a:rPr>
              <a:t>✓</a:t>
            </a:r>
            <a:r>
              <a:rPr lang="ja-JP" altLang="ja-JP" sz="1050" dirty="0" smtClean="0">
                <a:latin typeface="+mn-ea"/>
              </a:rPr>
              <a:t>航空機</a:t>
            </a:r>
            <a:r>
              <a:rPr lang="ja-JP" altLang="ja-JP" sz="1050" dirty="0">
                <a:latin typeface="+mn-ea"/>
              </a:rPr>
              <a:t>がエコノミークラス、ホテル</a:t>
            </a:r>
            <a:r>
              <a:rPr lang="en-US" altLang="ja-JP" sz="1050" dirty="0">
                <a:latin typeface="+mn-ea"/>
              </a:rPr>
              <a:t>1</a:t>
            </a:r>
            <a:r>
              <a:rPr lang="ja-JP" altLang="ja-JP" sz="1050" dirty="0">
                <a:latin typeface="+mn-ea"/>
              </a:rPr>
              <a:t>人</a:t>
            </a:r>
            <a:r>
              <a:rPr lang="en-US" altLang="ja-JP" sz="1050" dirty="0">
                <a:latin typeface="+mn-ea"/>
              </a:rPr>
              <a:t>1</a:t>
            </a:r>
            <a:r>
              <a:rPr lang="ja-JP" altLang="ja-JP" sz="1050" dirty="0">
                <a:latin typeface="+mn-ea"/>
              </a:rPr>
              <a:t>部屋利用の場合です</a:t>
            </a:r>
            <a:r>
              <a:rPr lang="ja-JP" altLang="ja-JP" sz="1050" dirty="0" smtClean="0">
                <a:latin typeface="+mn-ea"/>
              </a:rPr>
              <a:t>。</a:t>
            </a:r>
            <a:endParaRPr lang="en-US" altLang="ja-JP" sz="1050" dirty="0">
              <a:latin typeface="+mn-ea"/>
            </a:endParaRPr>
          </a:p>
          <a:p>
            <a:r>
              <a:rPr lang="ja-JP" altLang="en-US" sz="1050" dirty="0" smtClean="0">
                <a:latin typeface="+mn-ea"/>
              </a:rPr>
              <a:t>✓</a:t>
            </a:r>
            <a:r>
              <a:rPr lang="ja-JP" altLang="ja-JP" sz="1050" dirty="0" smtClean="0">
                <a:latin typeface="+mn-ea"/>
              </a:rPr>
              <a:t>ビジネスクラス</a:t>
            </a:r>
            <a:r>
              <a:rPr lang="ja-JP" altLang="ja-JP" sz="1050" dirty="0">
                <a:latin typeface="+mn-ea"/>
              </a:rPr>
              <a:t>をご希望の場合は、追加料金</a:t>
            </a:r>
            <a:r>
              <a:rPr lang="en-US" altLang="ja-JP" sz="1050" dirty="0">
                <a:latin typeface="+mn-ea"/>
              </a:rPr>
              <a:t>120,000</a:t>
            </a:r>
            <a:r>
              <a:rPr lang="ja-JP" altLang="ja-JP" sz="1050" dirty="0">
                <a:latin typeface="+mn-ea"/>
              </a:rPr>
              <a:t>円が必要です。</a:t>
            </a:r>
          </a:p>
          <a:p>
            <a:r>
              <a:rPr lang="ja-JP" altLang="ja-JP" sz="1050" dirty="0">
                <a:latin typeface="+mn-ea"/>
              </a:rPr>
              <a:t>　</a:t>
            </a:r>
            <a:r>
              <a:rPr lang="en-US" altLang="ja-JP" sz="1050" dirty="0" smtClean="0">
                <a:latin typeface="+mn-ea"/>
              </a:rPr>
              <a:t>(</a:t>
            </a:r>
            <a:r>
              <a:rPr lang="ja-JP" altLang="ja-JP" sz="1050" dirty="0" smtClean="0">
                <a:latin typeface="+mn-ea"/>
              </a:rPr>
              <a:t>空席</a:t>
            </a:r>
            <a:r>
              <a:rPr lang="ja-JP" altLang="ja-JP" sz="1050" dirty="0">
                <a:latin typeface="+mn-ea"/>
              </a:rPr>
              <a:t>状況により料金変動があります。詳細をお伝えしますのでお問合せ下さい</a:t>
            </a:r>
            <a:r>
              <a:rPr lang="ja-JP" altLang="ja-JP" sz="1050" dirty="0" smtClean="0">
                <a:latin typeface="+mn-ea"/>
              </a:rPr>
              <a:t>。</a:t>
            </a:r>
            <a:r>
              <a:rPr lang="en-US" altLang="ja-JP" sz="1050" dirty="0">
                <a:latin typeface="+mn-ea"/>
              </a:rPr>
              <a:t>)</a:t>
            </a:r>
          </a:p>
          <a:p>
            <a:r>
              <a:rPr lang="ja-JP" altLang="ja-JP" sz="1050" dirty="0">
                <a:latin typeface="+mn-ea"/>
              </a:rPr>
              <a:t>　</a:t>
            </a:r>
            <a:endParaRPr lang="en-US" altLang="ja-JP" sz="1050" dirty="0" smtClean="0">
              <a:latin typeface="+mn-ea"/>
            </a:endParaRPr>
          </a:p>
          <a:p>
            <a:r>
              <a:rPr lang="ja-JP" altLang="en-US" sz="1050" dirty="0">
                <a:latin typeface="+mn-ea"/>
              </a:rPr>
              <a:t>　</a:t>
            </a:r>
            <a:r>
              <a:rPr lang="ja-JP" altLang="ja-JP" sz="1050" dirty="0" smtClean="0">
                <a:latin typeface="+mn-ea"/>
              </a:rPr>
              <a:t>利用</a:t>
            </a:r>
            <a:r>
              <a:rPr lang="ja-JP" altLang="ja-JP" sz="1050" dirty="0">
                <a:latin typeface="+mn-ea"/>
              </a:rPr>
              <a:t>予定航空</a:t>
            </a:r>
            <a:r>
              <a:rPr lang="ja-JP" altLang="ja-JP" sz="1050" dirty="0" smtClean="0">
                <a:latin typeface="+mn-ea"/>
              </a:rPr>
              <a:t>会社</a:t>
            </a:r>
            <a:r>
              <a:rPr lang="en-US" altLang="ja-JP" sz="1050" dirty="0" smtClean="0">
                <a:latin typeface="+mn-ea"/>
              </a:rPr>
              <a:t>	</a:t>
            </a:r>
            <a:r>
              <a:rPr lang="ja-JP" altLang="ja-JP" sz="1050" dirty="0" smtClean="0">
                <a:latin typeface="+mn-ea"/>
              </a:rPr>
              <a:t>：</a:t>
            </a:r>
            <a:r>
              <a:rPr lang="ja-JP" altLang="ja-JP" sz="1050" dirty="0">
                <a:latin typeface="+mn-ea"/>
              </a:rPr>
              <a:t>ベトナム</a:t>
            </a:r>
            <a:r>
              <a:rPr lang="ja-JP" altLang="ja-JP" sz="1050" dirty="0" smtClean="0">
                <a:latin typeface="+mn-ea"/>
              </a:rPr>
              <a:t>航空</a:t>
            </a:r>
            <a:r>
              <a:rPr lang="en-US" altLang="ja-JP" sz="1050" dirty="0" smtClean="0">
                <a:latin typeface="+mn-ea"/>
              </a:rPr>
              <a:t>(VN)</a:t>
            </a:r>
            <a:endParaRPr lang="ja-JP" altLang="ja-JP" sz="1050" dirty="0">
              <a:latin typeface="+mn-ea"/>
            </a:endParaRPr>
          </a:p>
          <a:p>
            <a:r>
              <a:rPr lang="ja-JP" altLang="ja-JP" sz="1050" dirty="0">
                <a:latin typeface="+mn-ea"/>
              </a:rPr>
              <a:t>　</a:t>
            </a:r>
            <a:r>
              <a:rPr lang="ja-JP" altLang="ja-JP" sz="1050" dirty="0" smtClean="0">
                <a:latin typeface="+mn-ea"/>
              </a:rPr>
              <a:t>利用</a:t>
            </a:r>
            <a:r>
              <a:rPr lang="ja-JP" altLang="ja-JP" sz="1050" dirty="0">
                <a:latin typeface="+mn-ea"/>
              </a:rPr>
              <a:t>予定</a:t>
            </a:r>
            <a:r>
              <a:rPr lang="ja-JP" altLang="ja-JP" sz="1050" dirty="0" smtClean="0">
                <a:latin typeface="+mn-ea"/>
              </a:rPr>
              <a:t>ホテル</a:t>
            </a:r>
            <a:r>
              <a:rPr lang="en-US" altLang="ja-JP" sz="1050" dirty="0" smtClean="0">
                <a:latin typeface="+mn-ea"/>
              </a:rPr>
              <a:t>	</a:t>
            </a:r>
            <a:r>
              <a:rPr lang="ja-JP" altLang="ja-JP" sz="1050" dirty="0" smtClean="0">
                <a:latin typeface="+mn-ea"/>
              </a:rPr>
              <a:t>：</a:t>
            </a:r>
            <a:r>
              <a:rPr lang="ja-JP" altLang="ja-JP" sz="1050" dirty="0">
                <a:latin typeface="+mn-ea"/>
              </a:rPr>
              <a:t>ハノイ→ホテル ドゥ パルク </a:t>
            </a:r>
            <a:r>
              <a:rPr lang="ja-JP" altLang="ja-JP" sz="1050" dirty="0" smtClean="0">
                <a:latin typeface="+mn-ea"/>
              </a:rPr>
              <a:t>ハノイ</a:t>
            </a:r>
            <a:endParaRPr lang="ja-JP" altLang="ja-JP" sz="1050" dirty="0">
              <a:latin typeface="+mn-ea"/>
            </a:endParaRPr>
          </a:p>
          <a:p>
            <a:r>
              <a:rPr lang="ja-JP" altLang="ja-JP" sz="1050" dirty="0">
                <a:latin typeface="+mn-ea"/>
              </a:rPr>
              <a:t>　　</a:t>
            </a:r>
            <a:r>
              <a:rPr lang="ja-JP" altLang="en-US" sz="1050" dirty="0" smtClean="0">
                <a:latin typeface="+mn-ea"/>
              </a:rPr>
              <a:t>　　　　　　　　</a:t>
            </a:r>
            <a:r>
              <a:rPr lang="en-US" altLang="ja-JP" sz="1050" dirty="0" smtClean="0">
                <a:latin typeface="+mn-ea"/>
              </a:rPr>
              <a:t>	</a:t>
            </a:r>
            <a:r>
              <a:rPr lang="ja-JP" altLang="en-US" sz="1050" dirty="0" smtClean="0">
                <a:latin typeface="+mn-ea"/>
              </a:rPr>
              <a:t>　</a:t>
            </a:r>
            <a:r>
              <a:rPr lang="ja-JP" altLang="ja-JP" sz="1050" dirty="0" smtClean="0">
                <a:latin typeface="+mn-ea"/>
              </a:rPr>
              <a:t>ハイフォン</a:t>
            </a:r>
            <a:r>
              <a:rPr lang="ja-JP" altLang="ja-JP" sz="1050" dirty="0">
                <a:latin typeface="+mn-ea"/>
              </a:rPr>
              <a:t>→ホテル　ニッコー</a:t>
            </a:r>
            <a:r>
              <a:rPr lang="ja-JP" altLang="ja-JP" sz="1050" dirty="0" smtClean="0">
                <a:latin typeface="+mn-ea"/>
              </a:rPr>
              <a:t>・ハイフォン</a:t>
            </a:r>
            <a:endParaRPr lang="ja-JP" altLang="ja-JP" sz="1050" dirty="0">
              <a:latin typeface="+mn-ea"/>
            </a:endParaRPr>
          </a:p>
          <a:p>
            <a:r>
              <a:rPr lang="ja-JP" altLang="en-US" sz="1050" dirty="0">
                <a:latin typeface="+mn-ea"/>
              </a:rPr>
              <a:t>　　</a:t>
            </a:r>
            <a:r>
              <a:rPr lang="ja-JP" altLang="en-US" sz="1050" dirty="0" smtClean="0">
                <a:latin typeface="+mn-ea"/>
              </a:rPr>
              <a:t>　　　　　　　　　</a:t>
            </a:r>
            <a:r>
              <a:rPr lang="ja-JP" altLang="ja-JP" sz="1050" dirty="0" smtClean="0">
                <a:latin typeface="+mn-ea"/>
              </a:rPr>
              <a:t>ダナン</a:t>
            </a:r>
            <a:r>
              <a:rPr lang="ja-JP" altLang="ja-JP" sz="1050" dirty="0">
                <a:latin typeface="+mn-ea"/>
              </a:rPr>
              <a:t>→グランドビリオ　</a:t>
            </a:r>
            <a:r>
              <a:rPr lang="ja-JP" altLang="ja-JP" sz="1050" dirty="0" smtClean="0">
                <a:latin typeface="+mn-ea"/>
              </a:rPr>
              <a:t>ダナン</a:t>
            </a:r>
            <a:endParaRPr lang="ja-JP" altLang="ja-JP" sz="105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4166214578"/>
              </p:ext>
            </p:extLst>
          </p:nvPr>
        </p:nvGraphicFramePr>
        <p:xfrm>
          <a:off x="231893" y="7812737"/>
          <a:ext cx="6407487" cy="502920"/>
        </p:xfrm>
        <a:graphic>
          <a:graphicData uri="http://schemas.openxmlformats.org/drawingml/2006/table">
            <a:tbl>
              <a:tblPr bandRow="1">
                <a:tableStyleId>{7E9639D4-E3E2-4D34-9284-5A2195B3D0D7}</a:tableStyleId>
              </a:tblPr>
              <a:tblGrid>
                <a:gridCol w="1067915">
                  <a:extLst>
                    <a:ext uri="{9D8B030D-6E8A-4147-A177-3AD203B41FA5}">
                      <a16:colId xmlns:a16="http://schemas.microsoft.com/office/drawing/2014/main" val="3504868059"/>
                    </a:ext>
                  </a:extLst>
                </a:gridCol>
                <a:gridCol w="5339572">
                  <a:extLst>
                    <a:ext uri="{9D8B030D-6E8A-4147-A177-3AD203B41FA5}">
                      <a16:colId xmlns:a16="http://schemas.microsoft.com/office/drawing/2014/main" val="3476384613"/>
                    </a:ext>
                  </a:extLst>
                </a:gridCol>
              </a:tblGrid>
              <a:tr h="230372">
                <a:tc>
                  <a:txBody>
                    <a:bodyPr/>
                    <a:lstStyle/>
                    <a:p>
                      <a:r>
                        <a:rPr kumimoji="1" lang="ja-JP" altLang="en-US" sz="1050" dirty="0" smtClean="0"/>
                        <a:t>航空運賃</a:t>
                      </a:r>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dirty="0" smtClean="0"/>
                        <a:t>発券後出発前日：</a:t>
                      </a:r>
                      <a:r>
                        <a:rPr kumimoji="1" lang="en-US" altLang="ja-JP" sz="1050" dirty="0" smtClean="0"/>
                        <a:t>38,800</a:t>
                      </a:r>
                      <a:r>
                        <a:rPr kumimoji="1" lang="ja-JP" altLang="en-US" sz="1050" dirty="0" smtClean="0"/>
                        <a:t>円、発券後出発日：払い戻し不可</a:t>
                      </a:r>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94156783"/>
                  </a:ext>
                </a:extLst>
              </a:tr>
              <a:tr h="205489">
                <a:tc>
                  <a:txBody>
                    <a:bodyPr/>
                    <a:lstStyle/>
                    <a:p>
                      <a:r>
                        <a:rPr kumimoji="1" lang="ja-JP" altLang="en-US" sz="1050" dirty="0" smtClean="0"/>
                        <a:t>宿泊費</a:t>
                      </a:r>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dirty="0" smtClean="0"/>
                        <a:t>出発日の</a:t>
                      </a:r>
                      <a:r>
                        <a:rPr kumimoji="1" lang="en-US" altLang="ja-JP" sz="1050" dirty="0" smtClean="0"/>
                        <a:t>30</a:t>
                      </a:r>
                      <a:r>
                        <a:rPr kumimoji="1" lang="ja-JP" altLang="en-US" sz="1050" dirty="0" smtClean="0"/>
                        <a:t>日前より</a:t>
                      </a:r>
                      <a:r>
                        <a:rPr kumimoji="1" lang="en-US" altLang="ja-JP" sz="1050" dirty="0" smtClean="0"/>
                        <a:t>1</a:t>
                      </a:r>
                      <a:r>
                        <a:rPr kumimoji="1" lang="ja-JP" altLang="en-US" sz="1050" dirty="0" smtClean="0"/>
                        <a:t>泊分、</a:t>
                      </a:r>
                      <a:r>
                        <a:rPr kumimoji="1" lang="en-US" altLang="ja-JP" sz="1050" dirty="0" smtClean="0"/>
                        <a:t>14</a:t>
                      </a:r>
                      <a:r>
                        <a:rPr kumimoji="1" lang="ja-JP" altLang="en-US" sz="1050" dirty="0" smtClean="0"/>
                        <a:t>日前より</a:t>
                      </a:r>
                      <a:r>
                        <a:rPr kumimoji="1" lang="en-US" altLang="ja-JP" sz="1050" dirty="0" smtClean="0"/>
                        <a:t>100</a:t>
                      </a:r>
                      <a:r>
                        <a:rPr kumimoji="1" lang="ja-JP" altLang="en-US" sz="1050" dirty="0" smtClean="0"/>
                        <a:t>％チャージ</a:t>
                      </a:r>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39453236"/>
                  </a:ext>
                </a:extLst>
              </a:tr>
            </a:tbl>
          </a:graphicData>
        </a:graphic>
      </p:graphicFrame>
      <p:sp>
        <p:nvSpPr>
          <p:cNvPr id="9" name="AutoShape 8"/>
          <p:cNvSpPr>
            <a:spLocks noChangeArrowheads="1"/>
          </p:cNvSpPr>
          <p:nvPr/>
        </p:nvSpPr>
        <p:spPr bwMode="auto">
          <a:xfrm>
            <a:off x="113790" y="629053"/>
            <a:ext cx="6653055" cy="1312014"/>
          </a:xfrm>
          <a:prstGeom prst="roundRect">
            <a:avLst>
              <a:gd name="adj" fmla="val 16667"/>
            </a:avLst>
          </a:prstGeom>
          <a:solidFill>
            <a:srgbClr val="FFFFFF"/>
          </a:solidFill>
          <a:ln w="19050">
            <a:solidFill>
              <a:schemeClr val="tx2">
                <a:lumMod val="60000"/>
                <a:lumOff val="40000"/>
              </a:schemeClr>
            </a:solidFill>
            <a:round/>
            <a:headEnd/>
            <a:tailEnd/>
          </a:ln>
        </p:spPr>
        <p:txBody>
          <a:bodyPr rot="0" vert="horz" wrap="square" lIns="74295" tIns="8890" rIns="74295" bIns="8890" anchor="t" anchorCtr="0" upright="1">
            <a:noAutofit/>
          </a:bodyPr>
          <a:lstStyle/>
          <a:p>
            <a:pPr algn="just">
              <a:lnSpc>
                <a:spcPts val="1800"/>
              </a:lnSpc>
            </a:pPr>
            <a:r>
              <a:rPr lang="ja-JP" altLang="en-US" sz="1400" kern="100" dirty="0" smtClean="0">
                <a:latin typeface="+mn-ea"/>
                <a:cs typeface="Times New Roman" panose="02020603050405020304" pitchFamily="18" charset="0"/>
              </a:rPr>
              <a:t>◇参加費に</a:t>
            </a:r>
            <a:r>
              <a:rPr lang="ja-JP" altLang="en-US" sz="1400" kern="100" dirty="0">
                <a:latin typeface="+mn-ea"/>
                <a:cs typeface="Times New Roman" panose="02020603050405020304" pitchFamily="18" charset="0"/>
              </a:rPr>
              <a:t>含まれるもの</a:t>
            </a:r>
          </a:p>
          <a:p>
            <a:pPr marL="266700" indent="-266700" algn="just">
              <a:lnSpc>
                <a:spcPts val="1800"/>
              </a:lnSpc>
            </a:pPr>
            <a:r>
              <a:rPr lang="ja-JP" altLang="en-US" sz="1050" kern="100" dirty="0">
                <a:latin typeface="+mn-ea"/>
                <a:cs typeface="Times New Roman" panose="02020603050405020304" pitchFamily="18" charset="0"/>
              </a:rPr>
              <a:t>　</a:t>
            </a:r>
            <a:r>
              <a:rPr lang="ja-JP" altLang="en-US" sz="1200" kern="100" dirty="0">
                <a:latin typeface="+mn-ea"/>
                <a:cs typeface="Times New Roman" panose="02020603050405020304" pitchFamily="18" charset="0"/>
              </a:rPr>
              <a:t>・航空</a:t>
            </a:r>
            <a:r>
              <a:rPr lang="ja-JP" altLang="en-US" sz="1200" kern="100" dirty="0" smtClean="0">
                <a:latin typeface="+mn-ea"/>
                <a:cs typeface="Times New Roman" panose="02020603050405020304" pitchFamily="18" charset="0"/>
              </a:rPr>
              <a:t>運賃　</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エコノミークラス</a:t>
            </a:r>
            <a:r>
              <a:rPr lang="ja-JP" altLang="en-US" sz="1200" kern="100" dirty="0">
                <a:latin typeface="+mn-ea"/>
                <a:cs typeface="Times New Roman" panose="02020603050405020304" pitchFamily="18" charset="0"/>
              </a:rPr>
              <a:t>、航空保険料、空港</a:t>
            </a:r>
            <a:r>
              <a:rPr lang="ja-JP" altLang="en-US" sz="1200" kern="100" dirty="0" smtClean="0">
                <a:latin typeface="+mn-ea"/>
                <a:cs typeface="Times New Roman" panose="02020603050405020304" pitchFamily="18" charset="0"/>
              </a:rPr>
              <a:t>使用料</a:t>
            </a:r>
            <a:r>
              <a:rPr lang="en-US" altLang="ja-JP" sz="1200" kern="100" dirty="0">
                <a:latin typeface="+mn-ea"/>
                <a:cs typeface="Times New Roman" panose="02020603050405020304" pitchFamily="18" charset="0"/>
              </a:rPr>
              <a:t>)</a:t>
            </a:r>
            <a:endParaRPr lang="ja-JP" altLang="en-US" sz="1200" kern="100" dirty="0">
              <a:latin typeface="+mn-ea"/>
              <a:cs typeface="Times New Roman" panose="02020603050405020304" pitchFamily="18" charset="0"/>
            </a:endParaRPr>
          </a:p>
          <a:p>
            <a:pPr algn="just">
              <a:lnSpc>
                <a:spcPts val="1800"/>
              </a:lnSpc>
            </a:pPr>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宿泊代　　</a:t>
            </a:r>
            <a:r>
              <a:rPr lang="en-US" altLang="ja-JP" sz="1200" kern="100" dirty="0" smtClean="0">
                <a:latin typeface="+mn-ea"/>
                <a:cs typeface="Times New Roman" panose="02020603050405020304" pitchFamily="18" charset="0"/>
              </a:rPr>
              <a:t>(4</a:t>
            </a:r>
            <a:r>
              <a:rPr lang="ja-JP" altLang="en-US" sz="1200" kern="100" dirty="0" smtClean="0">
                <a:latin typeface="+mn-ea"/>
                <a:cs typeface="Times New Roman" panose="02020603050405020304" pitchFamily="18" charset="0"/>
              </a:rPr>
              <a:t>泊：</a:t>
            </a:r>
            <a:r>
              <a:rPr lang="en-US" altLang="ja-JP" sz="1200" kern="100" dirty="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人</a:t>
            </a:r>
            <a:r>
              <a:rPr lang="en-US" altLang="ja-JP" sz="1200" kern="100" dirty="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部屋</a:t>
            </a:r>
            <a:r>
              <a:rPr lang="en-US" altLang="ja-JP" sz="1200" kern="100" dirty="0">
                <a:latin typeface="+mn-ea"/>
                <a:cs typeface="Times New Roman" panose="02020603050405020304" pitchFamily="18" charset="0"/>
              </a:rPr>
              <a:t>)</a:t>
            </a:r>
            <a:r>
              <a:rPr lang="ja-JP" altLang="en-US" sz="1200" kern="100" dirty="0">
                <a:latin typeface="+mn-ea"/>
                <a:cs typeface="Times New Roman" panose="02020603050405020304" pitchFamily="18" charset="0"/>
              </a:rPr>
              <a:t>　　　　　　　　　</a:t>
            </a:r>
          </a:p>
          <a:p>
            <a:pPr indent="133350" algn="just">
              <a:lnSpc>
                <a:spcPts val="1800"/>
              </a:lnSpc>
            </a:pPr>
            <a:r>
              <a:rPr lang="ja-JP" altLang="en-US" sz="1200" kern="100" dirty="0">
                <a:latin typeface="+mn-ea"/>
                <a:cs typeface="Times New Roman" panose="02020603050405020304" pitchFamily="18" charset="0"/>
              </a:rPr>
              <a:t>・食事代　</a:t>
            </a:r>
            <a:r>
              <a:rPr lang="ja-JP" altLang="en-US" sz="1200" kern="100" dirty="0" smtClean="0">
                <a:latin typeface="+mn-ea"/>
                <a:cs typeface="Times New Roman" panose="02020603050405020304" pitchFamily="18" charset="0"/>
              </a:rPr>
              <a:t>　</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朝食</a:t>
            </a:r>
            <a:r>
              <a:rPr lang="en-US" altLang="ja-JP" sz="1200" kern="100" dirty="0">
                <a:latin typeface="+mn-ea"/>
                <a:cs typeface="Times New Roman" panose="02020603050405020304" pitchFamily="18" charset="0"/>
              </a:rPr>
              <a:t>4</a:t>
            </a:r>
            <a:r>
              <a:rPr lang="ja-JP" altLang="en-US" sz="1200" kern="100" dirty="0" smtClean="0">
                <a:latin typeface="+mn-ea"/>
                <a:cs typeface="Times New Roman" panose="02020603050405020304" pitchFamily="18" charset="0"/>
              </a:rPr>
              <a:t>回</a:t>
            </a:r>
            <a:r>
              <a:rPr lang="ja-JP" altLang="en-US"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昼食</a:t>
            </a:r>
            <a:r>
              <a:rPr lang="en-US" altLang="ja-JP" sz="1200" kern="100" dirty="0" smtClean="0">
                <a:latin typeface="+mn-ea"/>
                <a:cs typeface="Times New Roman" panose="02020603050405020304" pitchFamily="18" charset="0"/>
              </a:rPr>
              <a:t>4</a:t>
            </a:r>
            <a:r>
              <a:rPr lang="ja-JP" altLang="en-US" sz="1200" kern="100" dirty="0" smtClean="0">
                <a:latin typeface="+mn-ea"/>
                <a:cs typeface="Times New Roman" panose="02020603050405020304" pitchFamily="18" charset="0"/>
              </a:rPr>
              <a:t>回</a:t>
            </a:r>
            <a:r>
              <a:rPr lang="ja-JP" altLang="en-US"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夕食</a:t>
            </a:r>
            <a:r>
              <a:rPr lang="en-US" altLang="ja-JP" sz="1200" kern="100" dirty="0">
                <a:latin typeface="+mn-ea"/>
                <a:cs typeface="Times New Roman" panose="02020603050405020304" pitchFamily="18" charset="0"/>
              </a:rPr>
              <a:t>5</a:t>
            </a:r>
            <a:r>
              <a:rPr lang="ja-JP" altLang="en-US" sz="1200" kern="100" dirty="0" smtClean="0">
                <a:latin typeface="+mn-ea"/>
                <a:cs typeface="Times New Roman" panose="02020603050405020304" pitchFamily="18" charset="0"/>
              </a:rPr>
              <a:t>回</a:t>
            </a:r>
            <a:r>
              <a:rPr lang="en-US" altLang="ja-JP" sz="1200" kern="100" dirty="0" smtClean="0">
                <a:latin typeface="+mn-ea"/>
                <a:cs typeface="Times New Roman" panose="02020603050405020304" pitchFamily="18" charset="0"/>
              </a:rPr>
              <a:t>)</a:t>
            </a:r>
          </a:p>
          <a:p>
            <a:pPr marL="819150" indent="-666750" algn="just">
              <a:lnSpc>
                <a:spcPts val="1800"/>
              </a:lnSpc>
            </a:pPr>
            <a:r>
              <a:rPr lang="ja-JP" altLang="en-US" sz="1200" kern="100" dirty="0" smtClean="0">
                <a:latin typeface="+mn-ea"/>
                <a:cs typeface="Times New Roman" panose="02020603050405020304" pitchFamily="18" charset="0"/>
              </a:rPr>
              <a:t>・貸切バス、ガイド、通訳、添乗員費用　</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参加者割</a:t>
            </a:r>
            <a:r>
              <a:rPr lang="en-US" altLang="ja-JP" sz="1200" kern="100" dirty="0" smtClean="0">
                <a:latin typeface="+mn-ea"/>
                <a:cs typeface="Times New Roman" panose="02020603050405020304" pitchFamily="18" charset="0"/>
              </a:rPr>
              <a:t>)</a:t>
            </a:r>
            <a:endParaRPr lang="ja-JP" altLang="en-US" sz="1200" kern="100" dirty="0">
              <a:latin typeface="+mn-ea"/>
              <a:cs typeface="Times New Roman" panose="02020603050405020304" pitchFamily="18" charset="0"/>
            </a:endParaRPr>
          </a:p>
        </p:txBody>
      </p:sp>
      <p:sp>
        <p:nvSpPr>
          <p:cNvPr id="10" name="AutoShape 8"/>
          <p:cNvSpPr>
            <a:spLocks noChangeArrowheads="1"/>
          </p:cNvSpPr>
          <p:nvPr/>
        </p:nvSpPr>
        <p:spPr bwMode="auto">
          <a:xfrm>
            <a:off x="104429" y="2072655"/>
            <a:ext cx="6662416" cy="1273311"/>
          </a:xfrm>
          <a:prstGeom prst="roundRect">
            <a:avLst>
              <a:gd name="adj" fmla="val 16667"/>
            </a:avLst>
          </a:prstGeom>
          <a:solidFill>
            <a:srgbClr val="FFFFFF"/>
          </a:solidFill>
          <a:ln w="19050">
            <a:solidFill>
              <a:srgbClr val="FF0000"/>
            </a:solidFill>
            <a:round/>
            <a:headEnd/>
            <a:tailEnd/>
          </a:ln>
        </p:spPr>
        <p:txBody>
          <a:bodyPr rot="0" vert="horz" wrap="square" lIns="74295" tIns="8890" rIns="74295" bIns="8890" anchor="t" anchorCtr="0" upright="1">
            <a:noAutofit/>
          </a:bodyPr>
          <a:lstStyle/>
          <a:p>
            <a:pPr algn="just"/>
            <a:r>
              <a:rPr lang="ja-JP" altLang="en-US" sz="1400" b="1" kern="100" dirty="0" smtClean="0">
                <a:solidFill>
                  <a:srgbClr val="FF0000"/>
                </a:solidFill>
                <a:latin typeface="+mn-ea"/>
                <a:cs typeface="Times New Roman" panose="02020603050405020304" pitchFamily="18" charset="0"/>
              </a:rPr>
              <a:t>◇参加費に</a:t>
            </a:r>
            <a:r>
              <a:rPr lang="ja-JP" altLang="en-US" sz="1400" b="1" kern="100" dirty="0">
                <a:solidFill>
                  <a:srgbClr val="FF0000"/>
                </a:solidFill>
                <a:latin typeface="+mn-ea"/>
                <a:cs typeface="Times New Roman" panose="02020603050405020304" pitchFamily="18" charset="0"/>
              </a:rPr>
              <a:t>含まれない</a:t>
            </a:r>
            <a:r>
              <a:rPr lang="ja-JP" altLang="en-US" sz="1400" b="1" kern="100" dirty="0" smtClean="0">
                <a:solidFill>
                  <a:srgbClr val="FF0000"/>
                </a:solidFill>
                <a:latin typeface="+mn-ea"/>
                <a:cs typeface="Times New Roman" panose="02020603050405020304" pitchFamily="18" charset="0"/>
              </a:rPr>
              <a:t>もの</a:t>
            </a:r>
            <a:endParaRPr lang="ja-JP" altLang="en-US" sz="1400" kern="100" dirty="0">
              <a:latin typeface="+mn-ea"/>
              <a:cs typeface="Times New Roman" panose="02020603050405020304" pitchFamily="18" charset="0"/>
            </a:endParaRPr>
          </a:p>
          <a:p>
            <a:pPr>
              <a:lnSpc>
                <a:spcPts val="1800"/>
              </a:lnSpc>
            </a:pPr>
            <a:r>
              <a:rPr lang="ja-JP" altLang="en-US" sz="1050" kern="100" dirty="0">
                <a:solidFill>
                  <a:srgbClr val="FF0000"/>
                </a:solidFill>
                <a:latin typeface="+mn-ea"/>
                <a:cs typeface="Times New Roman" panose="02020603050405020304" pitchFamily="18" charset="0"/>
              </a:rPr>
              <a:t>　</a:t>
            </a:r>
            <a:r>
              <a:rPr lang="ja-JP" altLang="en-US" sz="1200" u="sng" kern="100" dirty="0">
                <a:latin typeface="+mn-ea"/>
                <a:cs typeface="Times New Roman" panose="02020603050405020304" pitchFamily="18" charset="0"/>
              </a:rPr>
              <a:t>燃油</a:t>
            </a:r>
            <a:r>
              <a:rPr lang="ja-JP" altLang="en-US" sz="1200" u="sng" kern="100" dirty="0" smtClean="0">
                <a:latin typeface="+mn-ea"/>
                <a:cs typeface="Times New Roman" panose="02020603050405020304" pitchFamily="18" charset="0"/>
              </a:rPr>
              <a:t>サーチャージ</a:t>
            </a:r>
            <a:r>
              <a:rPr lang="ja-JP" altLang="en-US" sz="1050" dirty="0" smtClean="0">
                <a:latin typeface="+mn-ea"/>
              </a:rPr>
              <a:t>（参考</a:t>
            </a:r>
            <a:r>
              <a:rPr lang="ja-JP" altLang="en-US" sz="1050" dirty="0">
                <a:latin typeface="+mn-ea"/>
              </a:rPr>
              <a:t>：</a:t>
            </a:r>
            <a:r>
              <a:rPr lang="en-US" altLang="ja-JP" sz="1050" dirty="0">
                <a:latin typeface="+mn-ea"/>
              </a:rPr>
              <a:t>9</a:t>
            </a:r>
            <a:r>
              <a:rPr lang="ja-JP" altLang="en-US" sz="1050" dirty="0" smtClean="0">
                <a:latin typeface="+mn-ea"/>
              </a:rPr>
              <a:t>月時点の燃油サーチャージは</a:t>
            </a:r>
            <a:r>
              <a:rPr lang="en-US" altLang="ja-JP" sz="1050" dirty="0">
                <a:latin typeface="+mn-ea"/>
              </a:rPr>
              <a:t>35,540</a:t>
            </a:r>
            <a:r>
              <a:rPr lang="ja-JP" altLang="en-US" sz="1050" dirty="0">
                <a:latin typeface="+mn-ea"/>
              </a:rPr>
              <a:t>円</a:t>
            </a:r>
            <a:r>
              <a:rPr lang="en-US" altLang="ja-JP" sz="1050" dirty="0">
                <a:latin typeface="+mn-ea"/>
              </a:rPr>
              <a:t>/</a:t>
            </a:r>
            <a:r>
              <a:rPr lang="ja-JP" altLang="en-US" sz="1050" dirty="0" smtClean="0">
                <a:latin typeface="+mn-ea"/>
              </a:rPr>
              <a:t>往復</a:t>
            </a:r>
            <a:r>
              <a:rPr lang="ja-JP" altLang="en-US" sz="1050" dirty="0">
                <a:latin typeface="+mn-ea"/>
              </a:rPr>
              <a:t>です</a:t>
            </a:r>
            <a:r>
              <a:rPr lang="ja-JP" altLang="en-US" sz="1050" dirty="0" smtClean="0">
                <a:latin typeface="+mn-ea"/>
              </a:rPr>
              <a:t>。</a:t>
            </a:r>
            <a:r>
              <a:rPr lang="en-US" altLang="ja-JP" sz="1050" dirty="0" smtClean="0">
                <a:latin typeface="+mn-ea"/>
              </a:rPr>
              <a:t>)</a:t>
            </a:r>
          </a:p>
          <a:p>
            <a:pPr>
              <a:lnSpc>
                <a:spcPts val="1800"/>
              </a:lnSpc>
            </a:pPr>
            <a:r>
              <a:rPr lang="ja-JP" altLang="en-US" sz="1200" kern="100" dirty="0" smtClean="0">
                <a:latin typeface="+mn-ea"/>
                <a:cs typeface="Times New Roman" panose="02020603050405020304" pitchFamily="18" charset="0"/>
              </a:rPr>
              <a:t>  ビジネスクラス</a:t>
            </a:r>
            <a:r>
              <a:rPr lang="ja-JP" altLang="en-US" sz="1200" kern="100" dirty="0">
                <a:latin typeface="+mn-ea"/>
                <a:cs typeface="Times New Roman" panose="02020603050405020304" pitchFamily="18" charset="0"/>
              </a:rPr>
              <a:t>追加</a:t>
            </a:r>
            <a:r>
              <a:rPr lang="ja-JP" altLang="en-US" sz="1200" kern="100" dirty="0" smtClean="0">
                <a:latin typeface="+mn-ea"/>
                <a:cs typeface="Times New Roman" panose="02020603050405020304" pitchFamily="18" charset="0"/>
              </a:rPr>
              <a:t>料金、航空機</a:t>
            </a:r>
            <a:r>
              <a:rPr lang="ja-JP" altLang="en-US" sz="1200" kern="100" dirty="0">
                <a:latin typeface="+mn-ea"/>
                <a:cs typeface="Times New Roman" panose="02020603050405020304" pitchFamily="18" charset="0"/>
              </a:rPr>
              <a:t>超過手荷物</a:t>
            </a:r>
            <a:r>
              <a:rPr lang="ja-JP" altLang="en-US" sz="1200" kern="100" dirty="0" smtClean="0">
                <a:latin typeface="+mn-ea"/>
                <a:cs typeface="Times New Roman" panose="02020603050405020304" pitchFamily="18" charset="0"/>
              </a:rPr>
              <a:t>運搬料、旅券</a:t>
            </a:r>
            <a:r>
              <a:rPr lang="en-US" altLang="ja-JP"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パスポート</a:t>
            </a:r>
            <a:r>
              <a:rPr lang="en-US" altLang="ja-JP" sz="1200" kern="100" dirty="0">
                <a:latin typeface="+mn-ea"/>
                <a:cs typeface="Times New Roman" panose="02020603050405020304" pitchFamily="18" charset="0"/>
              </a:rPr>
              <a:t>)</a:t>
            </a:r>
            <a:r>
              <a:rPr lang="ja-JP" altLang="en-US" sz="1200" kern="100" dirty="0" smtClean="0">
                <a:latin typeface="+mn-ea"/>
                <a:cs typeface="Times New Roman" panose="02020603050405020304" pitchFamily="18" charset="0"/>
              </a:rPr>
              <a:t>取得手数料</a:t>
            </a:r>
            <a:endParaRPr lang="ja-JP" altLang="en-US" sz="1200" kern="100" dirty="0">
              <a:latin typeface="+mn-ea"/>
              <a:cs typeface="Times New Roman" panose="02020603050405020304" pitchFamily="18" charset="0"/>
            </a:endParaRPr>
          </a:p>
          <a:p>
            <a:pPr indent="133350" algn="just">
              <a:lnSpc>
                <a:spcPts val="1800"/>
              </a:lnSpc>
            </a:pPr>
            <a:r>
              <a:rPr lang="ja-JP" altLang="en-US" sz="1200" kern="100" dirty="0" smtClean="0">
                <a:latin typeface="+mn-ea"/>
                <a:cs typeface="Times New Roman" panose="02020603050405020304" pitchFamily="18" charset="0"/>
              </a:rPr>
              <a:t>海外</a:t>
            </a:r>
            <a:r>
              <a:rPr lang="ja-JP" altLang="en-US" sz="1200" kern="100" dirty="0">
                <a:latin typeface="+mn-ea"/>
                <a:cs typeface="Times New Roman" panose="02020603050405020304" pitchFamily="18" charset="0"/>
              </a:rPr>
              <a:t>旅行傷害</a:t>
            </a:r>
            <a:r>
              <a:rPr lang="ja-JP" altLang="en-US" sz="1200" kern="100" dirty="0" smtClean="0">
                <a:latin typeface="+mn-ea"/>
                <a:cs typeface="Times New Roman" panose="02020603050405020304" pitchFamily="18" charset="0"/>
              </a:rPr>
              <a:t>保険料、日本</a:t>
            </a:r>
            <a:r>
              <a:rPr lang="ja-JP" altLang="en-US" sz="1200" kern="100" dirty="0">
                <a:latin typeface="+mn-ea"/>
                <a:cs typeface="Times New Roman" panose="02020603050405020304" pitchFamily="18" charset="0"/>
              </a:rPr>
              <a:t>国内での移動</a:t>
            </a:r>
            <a:r>
              <a:rPr lang="ja-JP" altLang="en-US" sz="1200" kern="100" dirty="0" smtClean="0">
                <a:latin typeface="+mn-ea"/>
                <a:cs typeface="Times New Roman" panose="02020603050405020304" pitchFamily="18" charset="0"/>
              </a:rPr>
              <a:t>交通費、</a:t>
            </a:r>
            <a:endParaRPr lang="en-US" altLang="ja-JP" sz="1200" kern="100" dirty="0" smtClean="0">
              <a:latin typeface="+mn-ea"/>
              <a:cs typeface="Times New Roman" panose="02020603050405020304" pitchFamily="18" charset="0"/>
            </a:endParaRPr>
          </a:p>
          <a:p>
            <a:pPr indent="133350" algn="just">
              <a:lnSpc>
                <a:spcPts val="1800"/>
              </a:lnSpc>
            </a:pPr>
            <a:r>
              <a:rPr lang="ja-JP" altLang="en-US" sz="1200" kern="100" dirty="0" smtClean="0">
                <a:latin typeface="+mn-ea"/>
                <a:cs typeface="Times New Roman" panose="02020603050405020304" pitchFamily="18" charset="0"/>
              </a:rPr>
              <a:t>その他</a:t>
            </a:r>
            <a:r>
              <a:rPr lang="ja-JP" altLang="en-US" sz="1200" kern="100" dirty="0">
                <a:latin typeface="+mn-ea"/>
                <a:cs typeface="Times New Roman" panose="02020603050405020304" pitchFamily="18" charset="0"/>
              </a:rPr>
              <a:t>、個人的性質の</a:t>
            </a:r>
            <a:r>
              <a:rPr lang="ja-JP" altLang="en-US" sz="1200" kern="100" dirty="0" smtClean="0">
                <a:latin typeface="+mn-ea"/>
                <a:cs typeface="Times New Roman" panose="02020603050405020304" pitchFamily="18" charset="0"/>
              </a:rPr>
              <a:t>費用</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電話代</a:t>
            </a:r>
            <a:r>
              <a:rPr lang="ja-JP" altLang="en-US" sz="1200" kern="100" dirty="0">
                <a:latin typeface="+mn-ea"/>
                <a:cs typeface="Times New Roman" panose="02020603050405020304" pitchFamily="18" charset="0"/>
              </a:rPr>
              <a:t>、クリーニング代、追加飲食代</a:t>
            </a:r>
            <a:r>
              <a:rPr lang="ja-JP" altLang="en-US" sz="1200" kern="100" dirty="0" smtClean="0">
                <a:latin typeface="+mn-ea"/>
                <a:cs typeface="Times New Roman" panose="02020603050405020304" pitchFamily="18" charset="0"/>
              </a:rPr>
              <a:t>等</a:t>
            </a:r>
            <a:r>
              <a:rPr lang="en-US" altLang="ja-JP" sz="1200" kern="100" dirty="0" smtClean="0">
                <a:latin typeface="+mn-ea"/>
                <a:cs typeface="Times New Roman" panose="02020603050405020304" pitchFamily="18" charset="0"/>
              </a:rPr>
              <a:t>)</a:t>
            </a:r>
            <a:endParaRPr lang="ja-JP" altLang="en-US" sz="1200" kern="100" dirty="0">
              <a:latin typeface="+mn-ea"/>
              <a:cs typeface="Times New Roman" panose="02020603050405020304" pitchFamily="18" charset="0"/>
            </a:endParaRPr>
          </a:p>
        </p:txBody>
      </p:sp>
      <p:sp>
        <p:nvSpPr>
          <p:cNvPr id="11" name="AutoShape 10"/>
          <p:cNvSpPr>
            <a:spLocks noChangeArrowheads="1"/>
          </p:cNvSpPr>
          <p:nvPr/>
        </p:nvSpPr>
        <p:spPr bwMode="auto">
          <a:xfrm>
            <a:off x="113790" y="8570183"/>
            <a:ext cx="6653055" cy="1265616"/>
          </a:xfrm>
          <a:prstGeom prst="roundRect">
            <a:avLst>
              <a:gd name="adj" fmla="val 16667"/>
            </a:avLst>
          </a:prstGeom>
          <a:solidFill>
            <a:srgbClr val="FFFFFF"/>
          </a:solidFill>
          <a:ln w="19050">
            <a:solidFill>
              <a:srgbClr val="FFFF00"/>
            </a:solidFill>
            <a:round/>
            <a:headEnd/>
            <a:tailEnd/>
          </a:ln>
          <a:effectLst/>
        </p:spPr>
        <p:txBody>
          <a:bodyPr rot="0" vert="horz" wrap="square" lIns="74295" tIns="8890" rIns="74295" bIns="8890" anchor="t" anchorCtr="0" upright="1">
            <a:noAutofit/>
          </a:bodyPr>
          <a:lstStyle/>
          <a:p>
            <a:pPr>
              <a:lnSpc>
                <a:spcPts val="2000"/>
              </a:lnSpc>
            </a:pPr>
            <a:r>
              <a:rPr lang="en-US" altLang="ja-JP" sz="1200" b="1" kern="100" dirty="0">
                <a:latin typeface="+mn-ea"/>
                <a:cs typeface="Times New Roman" panose="02020603050405020304" pitchFamily="18" charset="0"/>
              </a:rPr>
              <a:t>【</a:t>
            </a:r>
            <a:r>
              <a:rPr lang="ja-JP" altLang="en-US" sz="1200" b="1" kern="100" dirty="0">
                <a:latin typeface="+mn-ea"/>
                <a:cs typeface="Times New Roman" panose="02020603050405020304" pitchFamily="18" charset="0"/>
              </a:rPr>
              <a:t>手配旅行会社</a:t>
            </a:r>
            <a:r>
              <a:rPr lang="en-US" altLang="ja-JP" sz="1200" b="1" kern="100" dirty="0">
                <a:latin typeface="+mn-ea"/>
                <a:cs typeface="Times New Roman" panose="02020603050405020304" pitchFamily="18" charset="0"/>
              </a:rPr>
              <a:t>】</a:t>
            </a:r>
            <a:endParaRPr lang="ja-JP" altLang="en-US" sz="1200" kern="100" dirty="0">
              <a:latin typeface="+mn-ea"/>
              <a:cs typeface="Times New Roman" panose="02020603050405020304" pitchFamily="18" charset="0"/>
            </a:endParaRPr>
          </a:p>
          <a:p>
            <a:pPr algn="just">
              <a:lnSpc>
                <a:spcPts val="2000"/>
              </a:lnSpc>
            </a:pPr>
            <a:r>
              <a:rPr lang="ja-JP" altLang="en-US" sz="1200" b="1" kern="100" dirty="0" smtClean="0">
                <a:latin typeface="+mn-ea"/>
                <a:cs typeface="Times New Roman" panose="02020603050405020304" pitchFamily="18" charset="0"/>
              </a:rPr>
              <a:t>　株式</a:t>
            </a:r>
            <a:r>
              <a:rPr lang="ja-JP" altLang="en-US" sz="1200" b="1" kern="100" dirty="0">
                <a:latin typeface="+mn-ea"/>
                <a:cs typeface="Times New Roman" panose="02020603050405020304" pitchFamily="18" charset="0"/>
              </a:rPr>
              <a:t>会社 エイチ・アイ・</a:t>
            </a:r>
            <a:r>
              <a:rPr lang="ja-JP" altLang="en-US" sz="1200" b="1" kern="100" dirty="0" smtClean="0">
                <a:latin typeface="+mn-ea"/>
                <a:cs typeface="Times New Roman" panose="02020603050405020304" pitchFamily="18" charset="0"/>
              </a:rPr>
              <a:t>エス 関西公務法人営業所</a:t>
            </a:r>
            <a:endParaRPr lang="ja-JP" altLang="en-US" sz="1200" kern="100" dirty="0">
              <a:latin typeface="+mn-ea"/>
              <a:cs typeface="Times New Roman" panose="02020603050405020304" pitchFamily="18" charset="0"/>
            </a:endParaRPr>
          </a:p>
          <a:p>
            <a:pPr>
              <a:lnSpc>
                <a:spcPts val="2000"/>
              </a:lnSpc>
            </a:pPr>
            <a:r>
              <a:rPr lang="ja-JP" altLang="en-US" sz="1050" kern="100" dirty="0" smtClean="0">
                <a:latin typeface="+mn-ea"/>
                <a:cs typeface="Times New Roman" panose="02020603050405020304" pitchFamily="18" charset="0"/>
              </a:rPr>
              <a:t>　　</a:t>
            </a:r>
            <a:r>
              <a:rPr lang="en-US" altLang="ja-JP" sz="1050" kern="100" dirty="0" smtClean="0">
                <a:latin typeface="+mn-ea"/>
                <a:cs typeface="Times New Roman" panose="02020603050405020304" pitchFamily="18" charset="0"/>
              </a:rPr>
              <a:t>TEL</a:t>
            </a:r>
            <a:r>
              <a:rPr lang="ja-JP" altLang="en-US" sz="1050" kern="100" dirty="0" smtClean="0">
                <a:latin typeface="+mn-ea"/>
                <a:cs typeface="Times New Roman" panose="02020603050405020304" pitchFamily="18" charset="0"/>
              </a:rPr>
              <a:t>：</a:t>
            </a:r>
            <a:r>
              <a:rPr lang="en-US" sz="1050" kern="100" dirty="0" smtClean="0">
                <a:latin typeface="+mn-ea"/>
                <a:cs typeface="Times New Roman" panose="02020603050405020304" pitchFamily="18" charset="0"/>
              </a:rPr>
              <a:t>06-</a:t>
            </a:r>
            <a:r>
              <a:rPr lang="en-US" altLang="ja-JP" sz="1050" kern="100" dirty="0" smtClean="0">
                <a:latin typeface="+mn-ea"/>
                <a:cs typeface="Times New Roman" panose="02020603050405020304" pitchFamily="18" charset="0"/>
              </a:rPr>
              <a:t>7635</a:t>
            </a:r>
            <a:r>
              <a:rPr lang="en-US" sz="1050" kern="100" dirty="0" smtClean="0">
                <a:latin typeface="+mn-ea"/>
                <a:cs typeface="Times New Roman" panose="02020603050405020304" pitchFamily="18" charset="0"/>
              </a:rPr>
              <a:t>-</a:t>
            </a:r>
            <a:r>
              <a:rPr lang="en-US" altLang="ja-JP" sz="1050" kern="100" dirty="0" smtClean="0">
                <a:latin typeface="+mn-ea"/>
                <a:cs typeface="Times New Roman" panose="02020603050405020304" pitchFamily="18" charset="0"/>
              </a:rPr>
              <a:t>9600</a:t>
            </a:r>
            <a:r>
              <a:rPr lang="en-US" sz="1050" kern="100" dirty="0" smtClean="0">
                <a:latin typeface="+mn-ea"/>
                <a:cs typeface="Times New Roman" panose="02020603050405020304" pitchFamily="18" charset="0"/>
              </a:rPr>
              <a:t>  E-mail</a:t>
            </a:r>
            <a:r>
              <a:rPr lang="ja-JP" altLang="en-US" sz="1050" kern="100" dirty="0" smtClean="0">
                <a:latin typeface="+mn-ea"/>
                <a:cs typeface="Times New Roman" panose="02020603050405020304" pitchFamily="18" charset="0"/>
              </a:rPr>
              <a:t>：</a:t>
            </a:r>
            <a:r>
              <a:rPr lang="en-US" altLang="ja-JP" sz="1050" kern="100" dirty="0" smtClean="0">
                <a:latin typeface="+mn-ea"/>
                <a:cs typeface="Times New Roman" panose="02020603050405020304" pitchFamily="18" charset="0"/>
              </a:rPr>
              <a:t>gps</a:t>
            </a:r>
            <a:r>
              <a:rPr lang="en-US" sz="1050" kern="100" dirty="0" smtClean="0">
                <a:latin typeface="+mn-ea"/>
                <a:cs typeface="Times New Roman" panose="02020603050405020304" pitchFamily="18" charset="0"/>
              </a:rPr>
              <a:t>@his-world.com</a:t>
            </a:r>
            <a:endParaRPr lang="ja-JP" altLang="en-US" sz="1200" kern="100" dirty="0">
              <a:latin typeface="+mn-ea"/>
              <a:cs typeface="Times New Roman" panose="02020603050405020304" pitchFamily="18" charset="0"/>
            </a:endParaRPr>
          </a:p>
          <a:p>
            <a:pPr>
              <a:lnSpc>
                <a:spcPts val="2000"/>
              </a:lnSpc>
            </a:pPr>
            <a:r>
              <a:rPr lang="ja-JP" altLang="en-US" sz="1050" kern="100" dirty="0" smtClean="0">
                <a:latin typeface="+mn-ea"/>
                <a:cs typeface="Times New Roman" panose="02020603050405020304" pitchFamily="18" charset="0"/>
              </a:rPr>
              <a:t>　　</a:t>
            </a:r>
            <a:r>
              <a:rPr lang="en-US" altLang="ja-JP" sz="1050" kern="100" dirty="0" smtClean="0">
                <a:latin typeface="+mn-ea"/>
                <a:cs typeface="Times New Roman" panose="02020603050405020304" pitchFamily="18" charset="0"/>
              </a:rPr>
              <a:t>※</a:t>
            </a:r>
            <a:r>
              <a:rPr lang="ja-JP" altLang="en-US" sz="1050" kern="100" dirty="0">
                <a:latin typeface="+mn-ea"/>
                <a:cs typeface="Times New Roman" panose="02020603050405020304" pitchFamily="18" charset="0"/>
              </a:rPr>
              <a:t>手配内容確認のため、ご連絡を差し上げることがあります。</a:t>
            </a:r>
            <a:endParaRPr lang="ja-JP" altLang="en-US" sz="1200" kern="100" dirty="0">
              <a:latin typeface="+mn-ea"/>
              <a:cs typeface="Times New Roman" panose="02020603050405020304" pitchFamily="18" charset="0"/>
            </a:endParaRPr>
          </a:p>
        </p:txBody>
      </p:sp>
      <p:sp>
        <p:nvSpPr>
          <p:cNvPr id="6" name="正方形/長方形 5"/>
          <p:cNvSpPr/>
          <p:nvPr/>
        </p:nvSpPr>
        <p:spPr>
          <a:xfrm>
            <a:off x="146337" y="5226983"/>
            <a:ext cx="6578600" cy="2062103"/>
          </a:xfrm>
          <a:prstGeom prst="rect">
            <a:avLst/>
          </a:prstGeom>
        </p:spPr>
        <p:txBody>
          <a:bodyPr wrap="square">
            <a:spAutoFit/>
          </a:bodyPr>
          <a:lstStyle/>
          <a:p>
            <a:r>
              <a:rPr lang="ja-JP" altLang="en-US" sz="800" b="1" dirty="0">
                <a:latin typeface="+mn-ea"/>
              </a:rPr>
              <a:t>手配旅行契約</a:t>
            </a:r>
            <a:r>
              <a:rPr lang="ja-JP" altLang="en-US" sz="800" dirty="0">
                <a:latin typeface="+mn-ea"/>
              </a:rPr>
              <a:t>　</a:t>
            </a:r>
          </a:p>
          <a:p>
            <a:r>
              <a:rPr lang="ja-JP" altLang="en-US" sz="800" dirty="0">
                <a:latin typeface="+mn-ea"/>
              </a:rPr>
              <a:t>この旅行は、株式会社エイチ・アイ・エスが旅行者の委託により</a:t>
            </a:r>
            <a:r>
              <a:rPr lang="ja-JP" altLang="en-US" sz="800" dirty="0" smtClean="0">
                <a:latin typeface="+mn-ea"/>
              </a:rPr>
              <a:t>、旅</a:t>
            </a:r>
            <a:r>
              <a:rPr lang="ja-JP" altLang="en-US" sz="800" dirty="0">
                <a:latin typeface="+mn-ea"/>
              </a:rPr>
              <a:t>行者のために代理、媒介又は取次をすること等により旅行者</a:t>
            </a:r>
            <a:r>
              <a:rPr lang="ja-JP" altLang="en-US" sz="800" dirty="0" smtClean="0">
                <a:latin typeface="+mn-ea"/>
              </a:rPr>
              <a:t>が運送</a:t>
            </a:r>
            <a:r>
              <a:rPr lang="ja-JP" altLang="en-US" sz="800" dirty="0">
                <a:latin typeface="+mn-ea"/>
              </a:rPr>
              <a:t>・宿泊機関等の提供する運送、宿泊その他の旅行に関するサービス（以下「旅行サービス」といいます。</a:t>
            </a:r>
            <a:r>
              <a:rPr lang="ja-JP" altLang="en-US" sz="800" dirty="0" smtClean="0">
                <a:latin typeface="+mn-ea"/>
              </a:rPr>
              <a:t>）の</a:t>
            </a:r>
            <a:r>
              <a:rPr lang="ja-JP" altLang="en-US" sz="800" dirty="0">
                <a:latin typeface="+mn-ea"/>
              </a:rPr>
              <a:t>提供を受けることができるように、手配することを引き受ける契約を締結することになります。</a:t>
            </a:r>
          </a:p>
          <a:p>
            <a:r>
              <a:rPr lang="ja-JP" altLang="en-US" sz="800" dirty="0">
                <a:latin typeface="+mn-ea"/>
              </a:rPr>
              <a:t>旅行契約の内容・条件は、別途お渡しする旅行条件書（全文）によります。</a:t>
            </a:r>
          </a:p>
          <a:p>
            <a:endParaRPr lang="ja-JP" altLang="en-US" sz="800" dirty="0">
              <a:latin typeface="+mn-ea"/>
            </a:endParaRPr>
          </a:p>
          <a:p>
            <a:r>
              <a:rPr lang="ja-JP" altLang="en-US" sz="800" b="1" dirty="0">
                <a:latin typeface="+mn-ea"/>
              </a:rPr>
              <a:t>旅行のお申し込みと契約の成立</a:t>
            </a:r>
          </a:p>
          <a:p>
            <a:r>
              <a:rPr lang="ja-JP" altLang="en-US" sz="800" dirty="0">
                <a:latin typeface="+mn-ea"/>
              </a:rPr>
              <a:t>当社と手配旅行契約を締結しようとする旅行者は、当社所定の申込書に所定の事項を記入の上</a:t>
            </a:r>
            <a:r>
              <a:rPr lang="ja-JP" altLang="en-US" sz="800" dirty="0" smtClean="0">
                <a:latin typeface="+mn-ea"/>
              </a:rPr>
              <a:t>、当社</a:t>
            </a:r>
            <a:r>
              <a:rPr lang="ja-JP" altLang="en-US" sz="800" dirty="0">
                <a:latin typeface="+mn-ea"/>
              </a:rPr>
              <a:t>が別に定める金額の申込金とともに、当社に提出しなければなりません。</a:t>
            </a:r>
          </a:p>
          <a:p>
            <a:endParaRPr lang="ja-JP" altLang="en-US" sz="800" dirty="0">
              <a:latin typeface="+mn-ea"/>
            </a:endParaRPr>
          </a:p>
          <a:p>
            <a:r>
              <a:rPr lang="ja-JP" altLang="en-US" sz="800" b="1" dirty="0">
                <a:latin typeface="+mn-ea"/>
              </a:rPr>
              <a:t>取消料（キャンセル料）</a:t>
            </a:r>
          </a:p>
          <a:p>
            <a:r>
              <a:rPr lang="ja-JP" altLang="en-US" sz="800" dirty="0">
                <a:latin typeface="+mn-ea"/>
              </a:rPr>
              <a:t>お客様は下記キャンセル料をお支払いいただくことで、いつでも旅行契約を解除できます。</a:t>
            </a:r>
          </a:p>
          <a:p>
            <a:r>
              <a:rPr lang="ja-JP" altLang="en-US" sz="800" b="1" dirty="0" smtClean="0">
                <a:latin typeface="+mn-ea"/>
              </a:rPr>
              <a:t>その他</a:t>
            </a:r>
            <a:endParaRPr lang="ja-JP" altLang="en-US" sz="800" b="1" dirty="0">
              <a:latin typeface="+mn-ea"/>
            </a:endParaRPr>
          </a:p>
          <a:p>
            <a:r>
              <a:rPr lang="ja-JP" altLang="en-US" sz="800" dirty="0">
                <a:latin typeface="+mn-ea"/>
              </a:rPr>
              <a:t>（１）コースに明示されていない場合はエコノミークラスを利用します。</a:t>
            </a:r>
          </a:p>
          <a:p>
            <a:r>
              <a:rPr lang="ja-JP" altLang="en-US" sz="800" dirty="0">
                <a:latin typeface="+mn-ea"/>
              </a:rPr>
              <a:t>（２</a:t>
            </a:r>
            <a:r>
              <a:rPr lang="ja-JP" altLang="en-US" sz="800" dirty="0" smtClean="0">
                <a:latin typeface="+mn-ea"/>
              </a:rPr>
              <a:t>）</a:t>
            </a:r>
            <a:r>
              <a:rPr lang="ja-JP" altLang="en-US" sz="800" dirty="0">
                <a:latin typeface="+mn-ea"/>
              </a:rPr>
              <a:t>ベトナム渡航に</a:t>
            </a:r>
            <a:r>
              <a:rPr lang="ja-JP" altLang="en-US" sz="800" dirty="0" smtClean="0">
                <a:latin typeface="+mn-ea"/>
              </a:rPr>
              <a:t>際して海外旅行保険の加入が必須となっております。</a:t>
            </a:r>
            <a:endParaRPr lang="en-US" altLang="ja-JP" sz="800" dirty="0" smtClean="0">
              <a:latin typeface="+mn-ea"/>
            </a:endParaRPr>
          </a:p>
          <a:p>
            <a:r>
              <a:rPr lang="ja-JP" altLang="en-US" sz="800" dirty="0" smtClean="0">
                <a:latin typeface="+mn-ea"/>
              </a:rPr>
              <a:t>（</a:t>
            </a:r>
            <a:r>
              <a:rPr lang="ja-JP" altLang="en-US" sz="800" dirty="0">
                <a:latin typeface="+mn-ea"/>
              </a:rPr>
              <a:t>３）渡航先の「海外安全情報」をご確認ください。</a:t>
            </a:r>
          </a:p>
        </p:txBody>
      </p:sp>
    </p:spTree>
    <p:extLst>
      <p:ext uri="{BB962C8B-B14F-4D97-AF65-F5344CB8AC3E}">
        <p14:creationId xmlns:p14="http://schemas.microsoft.com/office/powerpoint/2010/main" val="839637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104601"/>
            <a:ext cx="6866806" cy="168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190362" anchor="ctr">
            <a:spAutoFit/>
          </a:bodyPr>
          <a:lstStyle>
            <a:lvl1pPr>
              <a:spcBef>
                <a:spcPct val="20000"/>
              </a:spcBef>
              <a:buChar char="•"/>
              <a:tabLst>
                <a:tab pos="2754313" algn="l"/>
              </a:tabLst>
              <a:defRPr kumimoji="1" sz="3200">
                <a:solidFill>
                  <a:schemeClr val="tx1"/>
                </a:solidFill>
                <a:latin typeface="Times New Roman" pitchFamily="18" charset="0"/>
                <a:ea typeface="ＭＳ Ｐゴシック" pitchFamily="50" charset="-128"/>
              </a:defRPr>
            </a:lvl1pPr>
            <a:lvl2pPr marL="742950" indent="-285750">
              <a:spcBef>
                <a:spcPct val="20000"/>
              </a:spcBef>
              <a:buChar char="–"/>
              <a:tabLst>
                <a:tab pos="2754313" algn="l"/>
              </a:tabLst>
              <a:defRPr kumimoji="1" sz="2800">
                <a:solidFill>
                  <a:schemeClr val="tx1"/>
                </a:solidFill>
                <a:latin typeface="Times New Roman" pitchFamily="18" charset="0"/>
                <a:ea typeface="ＭＳ Ｐゴシック" pitchFamily="50" charset="-128"/>
              </a:defRPr>
            </a:lvl2pPr>
            <a:lvl3pPr marL="1143000" indent="-228600">
              <a:spcBef>
                <a:spcPct val="20000"/>
              </a:spcBef>
              <a:buChar char="•"/>
              <a:tabLst>
                <a:tab pos="2754313" algn="l"/>
              </a:tabLst>
              <a:defRPr kumimoji="1" sz="2400">
                <a:solidFill>
                  <a:schemeClr val="tx1"/>
                </a:solidFill>
                <a:latin typeface="Times New Roman" pitchFamily="18" charset="0"/>
                <a:ea typeface="ＭＳ Ｐゴシック" pitchFamily="50" charset="-128"/>
              </a:defRPr>
            </a:lvl3pPr>
            <a:lvl4pPr marL="16002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4pPr>
            <a:lvl5pPr marL="20574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9pPr>
          </a:lstStyle>
          <a:p>
            <a:pPr algn="ctr">
              <a:spcBef>
                <a:spcPct val="0"/>
              </a:spcBef>
              <a:buNone/>
            </a:pPr>
            <a:r>
              <a:rPr lang="ja-JP" altLang="en-US" sz="1600" b="1" i="1" u="sng" dirty="0" smtClean="0">
                <a:latin typeface="+mn-ea"/>
                <a:ea typeface="+mn-ea"/>
              </a:rPr>
              <a:t>ベトナムビジネスミッション　参加申込書</a:t>
            </a:r>
            <a:endParaRPr lang="en-US" altLang="ja-JP" sz="1600" b="1" i="1" u="sng" dirty="0" smtClean="0">
              <a:solidFill>
                <a:srgbClr val="000000"/>
              </a:solidFill>
              <a:latin typeface="+mn-ea"/>
              <a:ea typeface="+mn-ea"/>
              <a:cs typeface="Times New Roman" pitchFamily="18" charset="0"/>
            </a:endParaRPr>
          </a:p>
          <a:p>
            <a:pPr fontAlgn="auto">
              <a:lnSpc>
                <a:spcPts val="1300"/>
              </a:lnSpc>
              <a:spcBef>
                <a:spcPct val="0"/>
              </a:spcBef>
              <a:spcAft>
                <a:spcPts val="0"/>
              </a:spcAft>
              <a:buFontTx/>
              <a:buNone/>
              <a:defRPr/>
            </a:pPr>
            <a:endParaRPr lang="en-US" altLang="ja-JP" sz="1400" dirty="0" smtClean="0">
              <a:solidFill>
                <a:srgbClr val="000000"/>
              </a:solidFill>
              <a:latin typeface="+mn-ea"/>
              <a:ea typeface="+mn-ea"/>
              <a:cs typeface="Times New Roman" pitchFamily="18" charset="0"/>
            </a:endParaRPr>
          </a:p>
          <a:p>
            <a:pPr fontAlgn="auto">
              <a:lnSpc>
                <a:spcPts val="2200"/>
              </a:lnSpc>
              <a:spcBef>
                <a:spcPct val="0"/>
              </a:spcBef>
              <a:spcAft>
                <a:spcPts val="0"/>
              </a:spcAft>
              <a:buFontTx/>
              <a:buNone/>
              <a:defRPr/>
            </a:pPr>
            <a:r>
              <a:rPr lang="ja-JP" altLang="en-US" sz="1400" dirty="0" smtClean="0">
                <a:solidFill>
                  <a:srgbClr val="000000"/>
                </a:solidFill>
                <a:latin typeface="+mn-ea"/>
                <a:ea typeface="+mn-ea"/>
                <a:cs typeface="Times New Roman" pitchFamily="18" charset="0"/>
              </a:rPr>
              <a:t>株式会社エイチ・アイ・エス　宛　　　　　　　</a:t>
            </a:r>
            <a:r>
              <a:rPr lang="en-US" altLang="ja-JP" sz="1200" dirty="0" smtClean="0">
                <a:solidFill>
                  <a:srgbClr val="000000"/>
                </a:solidFill>
                <a:latin typeface="+mn-ea"/>
                <a:ea typeface="+mn-ea"/>
                <a:cs typeface="Times New Roman" pitchFamily="18" charset="0"/>
              </a:rPr>
              <a:t>E-mail	</a:t>
            </a:r>
            <a:r>
              <a:rPr lang="ja-JP" altLang="en-US" sz="1200" dirty="0" smtClean="0">
                <a:solidFill>
                  <a:srgbClr val="000000"/>
                </a:solidFill>
                <a:latin typeface="+mn-ea"/>
                <a:ea typeface="+mn-ea"/>
                <a:cs typeface="Times New Roman" pitchFamily="18" charset="0"/>
              </a:rPr>
              <a:t>：</a:t>
            </a:r>
            <a:r>
              <a:rPr lang="en-US" altLang="ja-JP" sz="1200" dirty="0" smtClean="0">
                <a:solidFill>
                  <a:srgbClr val="000000"/>
                </a:solidFill>
                <a:latin typeface="+mn-ea"/>
                <a:ea typeface="+mn-ea"/>
                <a:cs typeface="Times New Roman" pitchFamily="18" charset="0"/>
                <a:hlinkClick r:id="rId2"/>
              </a:rPr>
              <a:t>gps@his-world.com</a:t>
            </a:r>
            <a:endParaRPr lang="en-US" altLang="ja-JP" sz="1200" dirty="0" smtClean="0">
              <a:solidFill>
                <a:srgbClr val="000000"/>
              </a:solidFill>
              <a:latin typeface="+mn-ea"/>
              <a:ea typeface="+mn-ea"/>
              <a:cs typeface="Times New Roman" pitchFamily="18" charset="0"/>
            </a:endParaRPr>
          </a:p>
          <a:p>
            <a:pPr fontAlgn="auto">
              <a:lnSpc>
                <a:spcPts val="2200"/>
              </a:lnSpc>
              <a:spcBef>
                <a:spcPct val="0"/>
              </a:spcBef>
              <a:spcAft>
                <a:spcPts val="0"/>
              </a:spcAft>
              <a:buFontTx/>
              <a:buNone/>
              <a:defRPr/>
            </a:pPr>
            <a:r>
              <a:rPr lang="en-US" altLang="ja-JP" sz="1200" dirty="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                                                                          </a:t>
            </a:r>
            <a:r>
              <a:rPr lang="ja-JP" altLang="en-US" sz="1200" dirty="0" smtClean="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TEL</a:t>
            </a:r>
            <a:r>
              <a:rPr lang="ja-JP" altLang="en-US" sz="1200" dirty="0" smtClean="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	</a:t>
            </a:r>
            <a:r>
              <a:rPr lang="ja-JP" altLang="en-US" sz="1200" dirty="0" smtClean="0">
                <a:solidFill>
                  <a:srgbClr val="000000"/>
                </a:solidFill>
                <a:latin typeface="+mn-ea"/>
                <a:ea typeface="+mn-ea"/>
                <a:cs typeface="Times New Roman" pitchFamily="18" charset="0"/>
              </a:rPr>
              <a:t>：</a:t>
            </a:r>
            <a:r>
              <a:rPr lang="en-US" altLang="ja-JP" sz="1200" dirty="0" smtClean="0">
                <a:solidFill>
                  <a:srgbClr val="000000"/>
                </a:solidFill>
                <a:latin typeface="+mn-ea"/>
                <a:ea typeface="+mn-ea"/>
                <a:cs typeface="Times New Roman" pitchFamily="18" charset="0"/>
              </a:rPr>
              <a:t>050-1741-0319</a:t>
            </a:r>
          </a:p>
          <a:p>
            <a:pPr fontAlgn="auto">
              <a:lnSpc>
                <a:spcPts val="2200"/>
              </a:lnSpc>
              <a:spcBef>
                <a:spcPct val="0"/>
              </a:spcBef>
              <a:spcAft>
                <a:spcPts val="0"/>
              </a:spcAft>
              <a:buFontTx/>
              <a:buNone/>
              <a:defRPr/>
            </a:pPr>
            <a:r>
              <a:rPr lang="en-US" altLang="ja-JP" sz="1200" dirty="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                                                                          </a:t>
            </a:r>
            <a:r>
              <a:rPr lang="ja-JP" altLang="en-US" sz="1200" dirty="0" smtClean="0">
                <a:solidFill>
                  <a:srgbClr val="000000"/>
                </a:solidFill>
                <a:latin typeface="+mn-ea"/>
                <a:ea typeface="+mn-ea"/>
                <a:cs typeface="Times New Roman" pitchFamily="18" charset="0"/>
              </a:rPr>
              <a:t>　　　　  </a:t>
            </a:r>
            <a:r>
              <a:rPr lang="en-US" altLang="ja-JP" sz="1200" dirty="0" smtClean="0">
                <a:solidFill>
                  <a:srgbClr val="000000"/>
                </a:solidFill>
                <a:latin typeface="+mn-ea"/>
                <a:ea typeface="+mn-ea"/>
                <a:cs typeface="Times New Roman" pitchFamily="18" charset="0"/>
              </a:rPr>
              <a:t>FAX	</a:t>
            </a:r>
            <a:r>
              <a:rPr lang="ja-JP" altLang="en-US" sz="1200" dirty="0" smtClean="0">
                <a:solidFill>
                  <a:srgbClr val="000000"/>
                </a:solidFill>
                <a:latin typeface="+mn-ea"/>
                <a:ea typeface="+mn-ea"/>
                <a:cs typeface="Times New Roman" pitchFamily="18" charset="0"/>
              </a:rPr>
              <a:t>：</a:t>
            </a:r>
            <a:r>
              <a:rPr lang="en-US" altLang="ja-JP" sz="1200" dirty="0" smtClean="0">
                <a:solidFill>
                  <a:srgbClr val="000000"/>
                </a:solidFill>
                <a:latin typeface="+mn-ea"/>
                <a:ea typeface="+mn-ea"/>
                <a:cs typeface="Times New Roman" pitchFamily="18" charset="0"/>
              </a:rPr>
              <a:t>06-6345-0191 </a:t>
            </a:r>
          </a:p>
          <a:p>
            <a:pPr>
              <a:spcBef>
                <a:spcPct val="0"/>
              </a:spcBef>
              <a:buNone/>
            </a:pPr>
            <a:r>
              <a:rPr lang="ja-JP" altLang="en-US" sz="1200" dirty="0" smtClean="0">
                <a:solidFill>
                  <a:srgbClr val="000000"/>
                </a:solidFill>
                <a:latin typeface="+mn-ea"/>
                <a:ea typeface="+mn-ea"/>
                <a:cs typeface="Times New Roman" pitchFamily="18" charset="0"/>
              </a:rPr>
              <a:t>                             　　　　                          　　　　　　申込締切  ：</a:t>
            </a:r>
            <a:r>
              <a:rPr lang="en-US" altLang="ja-JP" sz="1200" dirty="0" smtClean="0">
                <a:solidFill>
                  <a:srgbClr val="000000"/>
                </a:solidFill>
                <a:latin typeface="+mn-ea"/>
                <a:ea typeface="+mn-ea"/>
                <a:cs typeface="Times New Roman" pitchFamily="18" charset="0"/>
              </a:rPr>
              <a:t>2022</a:t>
            </a:r>
            <a:r>
              <a:rPr lang="ja-JP" altLang="en-US" sz="1200" dirty="0" smtClean="0">
                <a:solidFill>
                  <a:srgbClr val="000000"/>
                </a:solidFill>
                <a:latin typeface="+mn-ea"/>
                <a:ea typeface="+mn-ea"/>
                <a:cs typeface="Times New Roman" pitchFamily="18" charset="0"/>
              </a:rPr>
              <a:t>年</a:t>
            </a:r>
            <a:r>
              <a:rPr lang="en-US" altLang="ja-JP" sz="1200" dirty="0">
                <a:solidFill>
                  <a:srgbClr val="000000"/>
                </a:solidFill>
                <a:latin typeface="+mn-ea"/>
                <a:ea typeface="+mn-ea"/>
                <a:cs typeface="Times New Roman" pitchFamily="18" charset="0"/>
              </a:rPr>
              <a:t>10</a:t>
            </a:r>
            <a:r>
              <a:rPr lang="ja-JP" altLang="en-US" sz="1200" dirty="0" smtClean="0">
                <a:solidFill>
                  <a:srgbClr val="000000"/>
                </a:solidFill>
                <a:latin typeface="+mn-ea"/>
                <a:ea typeface="+mn-ea"/>
                <a:cs typeface="Times New Roman" pitchFamily="18" charset="0"/>
              </a:rPr>
              <a:t>月</a:t>
            </a:r>
            <a:r>
              <a:rPr lang="en-US" altLang="ja-JP" sz="1200" dirty="0">
                <a:solidFill>
                  <a:srgbClr val="000000"/>
                </a:solidFill>
                <a:latin typeface="+mn-ea"/>
                <a:ea typeface="+mn-ea"/>
                <a:cs typeface="Times New Roman" pitchFamily="18" charset="0"/>
              </a:rPr>
              <a:t>13</a:t>
            </a:r>
            <a:r>
              <a:rPr lang="ja-JP" altLang="en-US" sz="1200" dirty="0" smtClean="0">
                <a:solidFill>
                  <a:srgbClr val="000000"/>
                </a:solidFill>
                <a:latin typeface="+mn-ea"/>
                <a:ea typeface="+mn-ea"/>
                <a:cs typeface="Times New Roman" pitchFamily="18" charset="0"/>
              </a:rPr>
              <a:t>日（木）</a:t>
            </a:r>
            <a:r>
              <a:rPr lang="en-US" altLang="ja-JP" sz="900" kern="100" dirty="0" smtClean="0">
                <a:latin typeface="+mn-ea"/>
                <a:ea typeface="+mn-ea"/>
                <a:cs typeface="Times New Roman" panose="02020603050405020304" pitchFamily="18" charset="0"/>
              </a:rPr>
              <a:t>                                                               </a:t>
            </a:r>
            <a:r>
              <a:rPr lang="ja-JP" altLang="en-US" sz="900" kern="100" dirty="0" smtClean="0">
                <a:latin typeface="+mn-ea"/>
                <a:ea typeface="+mn-ea"/>
                <a:cs typeface="Times New Roman" panose="02020603050405020304" pitchFamily="18" charset="0"/>
              </a:rPr>
              <a:t>　　　　</a:t>
            </a:r>
            <a:endParaRPr lang="ja-JP" altLang="en-US" sz="1200" dirty="0" smtClean="0">
              <a:solidFill>
                <a:srgbClr val="000000"/>
              </a:solidFill>
              <a:latin typeface="+mn-ea"/>
              <a:ea typeface="+mn-ea"/>
              <a:cs typeface="Times New Roman"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2386642899"/>
              </p:ext>
            </p:extLst>
          </p:nvPr>
        </p:nvGraphicFramePr>
        <p:xfrm>
          <a:off x="115316" y="1884471"/>
          <a:ext cx="6636174" cy="5880441"/>
        </p:xfrm>
        <a:graphic>
          <a:graphicData uri="http://schemas.openxmlformats.org/drawingml/2006/table">
            <a:tbl>
              <a:tblPr bandRow="1">
                <a:tableStyleId>{93296810-A885-4BE3-A3E7-6D5BEEA58F35}</a:tableStyleId>
              </a:tblPr>
              <a:tblGrid>
                <a:gridCol w="857200">
                  <a:extLst>
                    <a:ext uri="{9D8B030D-6E8A-4147-A177-3AD203B41FA5}">
                      <a16:colId xmlns:a16="http://schemas.microsoft.com/office/drawing/2014/main" val="1148207979"/>
                    </a:ext>
                  </a:extLst>
                </a:gridCol>
                <a:gridCol w="200409">
                  <a:extLst>
                    <a:ext uri="{9D8B030D-6E8A-4147-A177-3AD203B41FA5}">
                      <a16:colId xmlns:a16="http://schemas.microsoft.com/office/drawing/2014/main" val="458969230"/>
                    </a:ext>
                  </a:extLst>
                </a:gridCol>
                <a:gridCol w="2155441">
                  <a:extLst>
                    <a:ext uri="{9D8B030D-6E8A-4147-A177-3AD203B41FA5}">
                      <a16:colId xmlns:a16="http://schemas.microsoft.com/office/drawing/2014/main" val="20002"/>
                    </a:ext>
                  </a:extLst>
                </a:gridCol>
                <a:gridCol w="850951">
                  <a:extLst>
                    <a:ext uri="{9D8B030D-6E8A-4147-A177-3AD203B41FA5}">
                      <a16:colId xmlns:a16="http://schemas.microsoft.com/office/drawing/2014/main" val="3283859383"/>
                    </a:ext>
                  </a:extLst>
                </a:gridCol>
                <a:gridCol w="558800">
                  <a:extLst>
                    <a:ext uri="{9D8B030D-6E8A-4147-A177-3AD203B41FA5}">
                      <a16:colId xmlns:a16="http://schemas.microsoft.com/office/drawing/2014/main" val="708301029"/>
                    </a:ext>
                  </a:extLst>
                </a:gridCol>
                <a:gridCol w="2013373">
                  <a:extLst>
                    <a:ext uri="{9D8B030D-6E8A-4147-A177-3AD203B41FA5}">
                      <a16:colId xmlns:a16="http://schemas.microsoft.com/office/drawing/2014/main" val="1735074914"/>
                    </a:ext>
                  </a:extLst>
                </a:gridCol>
              </a:tblGrid>
              <a:tr h="512502">
                <a:tc gridSpan="2">
                  <a:txBody>
                    <a:bodyPr/>
                    <a:lstStyle/>
                    <a:p>
                      <a:r>
                        <a:rPr kumimoji="1" lang="ja-JP" altLang="en-US" sz="1200" dirty="0" smtClean="0">
                          <a:latin typeface="ＭＳ ゴシック" panose="020B0609070205080204" pitchFamily="49" charset="-128"/>
                          <a:ea typeface="ＭＳ ゴシック" panose="020B0609070205080204" pitchFamily="49" charset="-128"/>
                        </a:rPr>
                        <a:t>企業名</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業種</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4">
                  <a:txBody>
                    <a:bodyPr/>
                    <a:lstStyle/>
                    <a:p>
                      <a:endParaRPr kumimoji="1" lang="ja-JP" altLang="en-US"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57113876"/>
                  </a:ext>
                </a:extLst>
              </a:tr>
              <a:tr h="611485">
                <a:tc gridSpan="2">
                  <a:txBody>
                    <a:bodyPr/>
                    <a:lstStyle/>
                    <a:p>
                      <a:r>
                        <a:rPr kumimoji="1" lang="ja-JP" altLang="en-US" sz="1200" dirty="0" smtClean="0">
                          <a:latin typeface="ＭＳ ゴシック" panose="020B0609070205080204" pitchFamily="49" charset="-128"/>
                          <a:ea typeface="ＭＳ ゴシック" panose="020B0609070205080204" pitchFamily="49" charset="-128"/>
                        </a:rPr>
                        <a:t>所在地</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4">
                  <a:txBody>
                    <a:bodyPr/>
                    <a:lstStyle/>
                    <a:p>
                      <a:r>
                        <a:rPr kumimoji="1" lang="ja-JP" altLang="en-US" sz="1000" dirty="0" smtClean="0">
                          <a:latin typeface="ＭＳ ゴシック" panose="020B0609070205080204" pitchFamily="49" charset="-128"/>
                          <a:ea typeface="ＭＳ ゴシック" panose="020B0609070205080204" pitchFamily="49" charset="-128"/>
                        </a:rPr>
                        <a:t>〒</a:t>
                      </a:r>
                      <a:endParaRPr kumimoji="1" lang="ja-JP" altLang="en-US" sz="10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97699167"/>
                  </a:ext>
                </a:extLst>
              </a:tr>
              <a:tr h="387350">
                <a:tc gridSpan="2">
                  <a:txBody>
                    <a:bodyPr/>
                    <a:lstStyle/>
                    <a:p>
                      <a:r>
                        <a:rPr kumimoji="1" lang="en-US" altLang="ja-JP" sz="1200" dirty="0" smtClean="0">
                          <a:latin typeface="ＭＳ ゴシック" panose="020B0609070205080204" pitchFamily="49" charset="-128"/>
                          <a:ea typeface="ＭＳ ゴシック" panose="020B0609070205080204" pitchFamily="49" charset="-128"/>
                        </a:rPr>
                        <a:t>TEL</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2">
                  <a:txBody>
                    <a:bodyPr/>
                    <a:lstStyle/>
                    <a:p>
                      <a:endParaRPr kumimoji="1" lang="ja-JP" altLang="en-US"/>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a:r>
                        <a:rPr kumimoji="1" lang="en-US" altLang="ja-JP" sz="1200" dirty="0" smtClean="0">
                          <a:latin typeface="ＭＳ ゴシック" panose="020B0609070205080204" pitchFamily="49" charset="-128"/>
                          <a:ea typeface="ＭＳ ゴシック" panose="020B0609070205080204" pitchFamily="49" charset="-128"/>
                        </a:rPr>
                        <a:t>FAX</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5598671"/>
                  </a:ext>
                </a:extLst>
              </a:tr>
              <a:tr h="422749">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ＭＳ ゴシック" panose="020B0609070205080204" pitchFamily="49" charset="-128"/>
                          <a:ea typeface="ＭＳ ゴシック" panose="020B0609070205080204" pitchFamily="49" charset="-128"/>
                        </a:rPr>
                        <a:t>(</a:t>
                      </a:r>
                      <a:r>
                        <a:rPr kumimoji="1" lang="ja-JP" altLang="en-US" sz="1050" dirty="0" smtClean="0">
                          <a:latin typeface="ＭＳ ゴシック" panose="020B0609070205080204" pitchFamily="49" charset="-128"/>
                          <a:ea typeface="ＭＳ ゴシック" panose="020B0609070205080204" pitchFamily="49" charset="-128"/>
                        </a:rPr>
                        <a:t>ローマ字</a:t>
                      </a:r>
                      <a:r>
                        <a:rPr kumimoji="1" lang="en-US" altLang="ja-JP" sz="1050" dirty="0" smtClean="0">
                          <a:latin typeface="ＭＳ ゴシック" panose="020B0609070205080204" pitchFamily="49" charset="-128"/>
                          <a:ea typeface="ＭＳ ゴシック" panose="020B0609070205080204" pitchFamily="49" charset="-128"/>
                        </a:rPr>
                        <a:t>)</a:t>
                      </a:r>
                      <a:endParaRPr kumimoji="1" lang="ja-JP" altLang="en-US" sz="1050" dirty="0" smtClean="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2">
                  <a:txBody>
                    <a:bodyPr/>
                    <a:lstStyle/>
                    <a:p>
                      <a:endParaRPr kumimoji="1" lang="ja-JP" altLang="en-US"/>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性別</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男　・　女</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17520495"/>
                  </a:ext>
                </a:extLst>
              </a:tr>
              <a:tr h="723900">
                <a:tc gridSpan="2">
                  <a:txBody>
                    <a:bodyPr/>
                    <a:lstStyle/>
                    <a:p>
                      <a:r>
                        <a:rPr kumimoji="1" lang="ja-JP" altLang="en-US" sz="1200" dirty="0" smtClean="0">
                          <a:latin typeface="ＭＳ ゴシック" panose="020B0609070205080204" pitchFamily="49" charset="-128"/>
                          <a:ea typeface="ＭＳ ゴシック" panose="020B0609070205080204" pitchFamily="49" charset="-128"/>
                        </a:rPr>
                        <a:t>肩書</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申込者</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2">
                  <a:txBody>
                    <a:bodyPr/>
                    <a:lstStyle/>
                    <a:p>
                      <a:endParaRPr kumimoji="1" lang="ja-JP" altLang="en-US"/>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a:r>
                        <a:rPr kumimoji="1" lang="ja-JP" altLang="en-US" sz="1050" dirty="0" smtClean="0">
                          <a:latin typeface="ＭＳ ゴシック" panose="020B0609070205080204" pitchFamily="49" charset="-128"/>
                          <a:ea typeface="ＭＳ ゴシック" panose="020B0609070205080204" pitchFamily="49" charset="-128"/>
                        </a:rPr>
                        <a:t>生年</a:t>
                      </a:r>
                      <a:endParaRPr kumimoji="1" lang="en-US" altLang="ja-JP" sz="1050" dirty="0" smtClean="0">
                        <a:latin typeface="ＭＳ ゴシック" panose="020B0609070205080204" pitchFamily="49" charset="-128"/>
                        <a:ea typeface="ＭＳ ゴシック" panose="020B0609070205080204" pitchFamily="49" charset="-128"/>
                      </a:endParaRPr>
                    </a:p>
                    <a:p>
                      <a:pPr algn="ctr"/>
                      <a:r>
                        <a:rPr kumimoji="1" lang="ja-JP" altLang="en-US" sz="1050" dirty="0" smtClean="0">
                          <a:latin typeface="ＭＳ ゴシック" panose="020B0609070205080204" pitchFamily="49" charset="-128"/>
                          <a:ea typeface="ＭＳ ゴシック" panose="020B0609070205080204" pitchFamily="49" charset="-128"/>
                        </a:rPr>
                        <a:t>月日</a:t>
                      </a:r>
                      <a:endParaRPr kumimoji="1" lang="ja-JP" altLang="en-US" sz="105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baseline="0"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年　　月　　日</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　　　　歳</a:t>
                      </a:r>
                      <a:r>
                        <a:rPr kumimoji="1" lang="en-US" altLang="ja-JP" sz="1200" dirty="0" smtClean="0">
                          <a:latin typeface="ＭＳ ゴシック" panose="020B0609070205080204" pitchFamily="49" charset="-128"/>
                          <a:ea typeface="ＭＳ ゴシック" panose="020B0609070205080204" pitchFamily="49" charset="-128"/>
                        </a:rPr>
                        <a:t>)</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13732167"/>
                  </a:ext>
                </a:extLst>
              </a:tr>
              <a:tr h="461252">
                <a:tc gridSpan="2">
                  <a:txBody>
                    <a:bodyPr/>
                    <a:lstStyle/>
                    <a:p>
                      <a:r>
                        <a:rPr kumimoji="1" lang="en-US" altLang="ja-JP" sz="1200" dirty="0" smtClean="0">
                          <a:latin typeface="ＭＳ ゴシック" panose="020B0609070205080204" pitchFamily="49" charset="-128"/>
                          <a:ea typeface="ＭＳ ゴシック" panose="020B0609070205080204" pitchFamily="49" charset="-128"/>
                        </a:rPr>
                        <a:t>E-mail</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2">
                  <a:txBody>
                    <a:bodyPr/>
                    <a:lstStyle/>
                    <a:p>
                      <a:endParaRPr kumimoji="1" lang="ja-JP" altLang="en-US"/>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a:r>
                        <a:rPr kumimoji="1" lang="ja-JP" altLang="en-US" sz="1050" dirty="0" smtClean="0">
                          <a:latin typeface="ＭＳ ゴシック" panose="020B0609070205080204" pitchFamily="49" charset="-128"/>
                          <a:ea typeface="ＭＳ ゴシック" panose="020B0609070205080204" pitchFamily="49" charset="-128"/>
                        </a:rPr>
                        <a:t>携帯</a:t>
                      </a:r>
                      <a:endParaRPr kumimoji="1" lang="en-US" altLang="ja-JP" sz="1050" dirty="0" smtClean="0">
                        <a:latin typeface="ＭＳ ゴシック" panose="020B0609070205080204" pitchFamily="49" charset="-128"/>
                        <a:ea typeface="ＭＳ ゴシック" panose="020B0609070205080204" pitchFamily="49" charset="-128"/>
                      </a:endParaRPr>
                    </a:p>
                    <a:p>
                      <a:pPr algn="ctr"/>
                      <a:r>
                        <a:rPr kumimoji="1" lang="ja-JP" altLang="en-US" sz="1050" dirty="0" smtClean="0">
                          <a:latin typeface="ＭＳ ゴシック" panose="020B0609070205080204" pitchFamily="49" charset="-128"/>
                          <a:ea typeface="ＭＳ ゴシック" panose="020B0609070205080204" pitchFamily="49" charset="-128"/>
                        </a:rPr>
                        <a:t>電話</a:t>
                      </a:r>
                      <a:endParaRPr kumimoji="1" lang="ja-JP" altLang="en-US" sz="105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95546111"/>
                  </a:ext>
                </a:extLst>
              </a:tr>
              <a:tr h="512502">
                <a:tc gridSpan="2">
                  <a:txBody>
                    <a:bodyPr/>
                    <a:lstStyle/>
                    <a:p>
                      <a:r>
                        <a:rPr kumimoji="1" lang="ja-JP" altLang="en-US" sz="1050" dirty="0" smtClean="0">
                          <a:latin typeface="ＭＳ ゴシック" panose="020B0609070205080204" pitchFamily="49" charset="-128"/>
                          <a:ea typeface="ＭＳ ゴシック" panose="020B0609070205080204" pitchFamily="49" charset="-128"/>
                        </a:rPr>
                        <a:t>緊急連絡先</a:t>
                      </a:r>
                      <a:endParaRPr kumimoji="1" lang="ja-JP" altLang="en-US" sz="105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4">
                  <a:txBody>
                    <a:bodyPr/>
                    <a:lstStyle/>
                    <a:p>
                      <a:r>
                        <a:rPr kumimoji="1" lang="ja-JP" altLang="en-US" sz="1200" dirty="0" smtClean="0">
                          <a:latin typeface="ＭＳ ゴシック" panose="020B0609070205080204" pitchFamily="49" charset="-128"/>
                          <a:ea typeface="ＭＳ ゴシック" panose="020B0609070205080204" pitchFamily="49" charset="-128"/>
                        </a:rPr>
                        <a:t>氏名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続柄　　　</a:t>
                      </a:r>
                      <a:r>
                        <a:rPr kumimoji="1" lang="en-US" altLang="ja-JP" sz="1200" dirty="0" smtClean="0">
                          <a:latin typeface="ＭＳ ゴシック" panose="020B0609070205080204" pitchFamily="49" charset="-128"/>
                          <a:ea typeface="ＭＳ ゴシック" panose="020B0609070205080204" pitchFamily="49" charset="-128"/>
                        </a:rPr>
                        <a:t>)</a:t>
                      </a:r>
                      <a:r>
                        <a:rPr kumimoji="1" lang="en-US" altLang="ja-JP" sz="1200" baseline="0" dirty="0" smtClean="0">
                          <a:latin typeface="ＭＳ ゴシック" panose="020B0609070205080204" pitchFamily="49" charset="-128"/>
                          <a:ea typeface="ＭＳ ゴシック" panose="020B0609070205080204" pitchFamily="49" charset="-128"/>
                        </a:rPr>
                        <a:t> TEL</a:t>
                      </a:r>
                      <a:r>
                        <a:rPr kumimoji="1" lang="ja-JP" altLang="en-US" sz="1200" baseline="0" dirty="0" smtClean="0">
                          <a:latin typeface="ＭＳ ゴシック" panose="020B0609070205080204" pitchFamily="49" charset="-128"/>
                          <a:ea typeface="ＭＳ ゴシック" panose="020B0609070205080204" pitchFamily="49" charset="-128"/>
                        </a:rPr>
                        <a:t>：</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64461459"/>
                  </a:ext>
                </a:extLst>
              </a:tr>
              <a:tr h="717503">
                <a:tc gridSpan="3">
                  <a:txBody>
                    <a:bodyPr/>
                    <a:lstStyle/>
                    <a:p>
                      <a:r>
                        <a:rPr kumimoji="1" lang="ja-JP" altLang="en-US" sz="1200" dirty="0" smtClean="0">
                          <a:latin typeface="ＭＳ ゴシック" panose="020B0609070205080204" pitchFamily="49" charset="-128"/>
                          <a:ea typeface="ＭＳ ゴシック" panose="020B0609070205080204" pitchFamily="49" charset="-128"/>
                        </a:rPr>
                        <a:t>ビジネスクラスの利用希望</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gridSpan="3">
                  <a:txBody>
                    <a:bodyPr/>
                    <a:lstStyle/>
                    <a:p>
                      <a:r>
                        <a:rPr kumimoji="1" lang="ja-JP" altLang="en-US" sz="1200" dirty="0" smtClean="0">
                          <a:latin typeface="ＭＳ ゴシック" panose="020B0609070205080204" pitchFamily="49" charset="-128"/>
                          <a:ea typeface="ＭＳ ゴシック" panose="020B0609070205080204" pitchFamily="49" charset="-128"/>
                        </a:rPr>
                        <a:t>　　　　希望する　　・　　希望しない</a:t>
                      </a:r>
                      <a:endParaRPr kumimoji="1" lang="ja-JP" altLang="en-US" sz="1200" dirty="0">
                        <a:latin typeface="ＭＳ ゴシック" panose="020B0609070205080204" pitchFamily="49" charset="-128"/>
                        <a:ea typeface="ＭＳ ゴシック" panose="020B0609070205080204" pitchFamily="49" charset="-128"/>
                      </a:endParaRP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23352113"/>
                  </a:ext>
                </a:extLst>
              </a:tr>
              <a:tr h="415696">
                <a:tc rowSpan="2">
                  <a:txBody>
                    <a:bodyPr/>
                    <a:lstStyle/>
                    <a:p>
                      <a:r>
                        <a:rPr kumimoji="1" lang="ja-JP" altLang="en-US" sz="1200" dirty="0" smtClean="0">
                          <a:latin typeface="ＭＳ ゴシック" panose="020B0609070205080204" pitchFamily="49" charset="-128"/>
                          <a:ea typeface="ＭＳ ゴシック" panose="020B0609070205080204" pitchFamily="49" charset="-128"/>
                        </a:rPr>
                        <a:t>日程</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5">
                  <a:txBody>
                    <a:bodyPr/>
                    <a:lstStyle/>
                    <a:p>
                      <a:r>
                        <a:rPr kumimoji="1" lang="en-US" altLang="ja-JP" sz="1200" dirty="0" smtClean="0">
                          <a:latin typeface="ＭＳ ゴシック" panose="020B0609070205080204" pitchFamily="49" charset="-128"/>
                          <a:ea typeface="ＭＳ ゴシック" panose="020B0609070205080204" pitchFamily="49" charset="-128"/>
                        </a:rPr>
                        <a:t>( 1 )</a:t>
                      </a:r>
                      <a:r>
                        <a:rPr kumimoji="1" lang="ja-JP" altLang="en-US" sz="1200" dirty="0" smtClean="0">
                          <a:latin typeface="ＭＳ ゴシック" panose="020B0609070205080204" pitchFamily="49" charset="-128"/>
                          <a:ea typeface="ＭＳ ゴシック" panose="020B0609070205080204" pitchFamily="49" charset="-128"/>
                        </a:rPr>
                        <a:t>全行程参加　</a:t>
                      </a:r>
                      <a:r>
                        <a:rPr kumimoji="1" lang="en-US" altLang="ja-JP" sz="1200" dirty="0" smtClean="0">
                          <a:latin typeface="ＭＳ ゴシック" panose="020B0609070205080204" pitchFamily="49" charset="-128"/>
                          <a:ea typeface="ＭＳ ゴシック" panose="020B0609070205080204" pitchFamily="49" charset="-128"/>
                        </a:rPr>
                        <a:t>( 2</a:t>
                      </a:r>
                      <a:r>
                        <a:rPr kumimoji="1" lang="en-US" altLang="ja-JP" sz="1200" baseline="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その他</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7101633"/>
                  </a:ext>
                </a:extLst>
              </a:tr>
              <a:tr h="841182">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5">
                  <a:txBody>
                    <a:bodyPr/>
                    <a:lstStyle/>
                    <a:p>
                      <a:r>
                        <a:rPr kumimoji="1" lang="en-US" altLang="ja-JP" sz="1200" dirty="0" smtClean="0">
                          <a:latin typeface="ＭＳ ゴシック" panose="020B0609070205080204" pitchFamily="49" charset="-128"/>
                          <a:ea typeface="ＭＳ ゴシック" panose="020B0609070205080204" pitchFamily="49" charset="-128"/>
                        </a:rPr>
                        <a:t>( 2</a:t>
                      </a:r>
                      <a:r>
                        <a:rPr kumimoji="1" lang="en-US" altLang="ja-JP" sz="1200" baseline="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の場合、変更点をご記入ください。</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endParaRPr kumimoji="1"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98551036"/>
                  </a:ext>
                </a:extLst>
              </a:tr>
              <a:tr h="207848">
                <a:tc>
                  <a:txBody>
                    <a:bodyPr/>
                    <a:lstStyle/>
                    <a:p>
                      <a:r>
                        <a:rPr kumimoji="1" lang="ja-JP" altLang="en-US" sz="1200" dirty="0" smtClean="0">
                          <a:latin typeface="ＭＳ ゴシック" panose="020B0609070205080204" pitchFamily="49" charset="-128"/>
                          <a:ea typeface="ＭＳ ゴシック" panose="020B0609070205080204" pitchFamily="49" charset="-128"/>
                        </a:rPr>
                        <a:t>その他</a:t>
                      </a:r>
                      <a:endParaRPr kumimoji="1" lang="ja-JP" altLang="en-US" sz="1200" dirty="0">
                        <a:latin typeface="ＭＳ ゴシック" panose="020B0609070205080204" pitchFamily="49" charset="-128"/>
                        <a:ea typeface="ＭＳ ゴシック" panose="020B0609070205080204" pitchFamily="49" charset="-128"/>
                      </a:endParaRPr>
                    </a:p>
                  </a:txBody>
                  <a:tcPr anchor="ctr" anchorCtr="1">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gridSpan="5">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33238020"/>
                  </a:ext>
                </a:extLst>
              </a:tr>
            </a:tbl>
          </a:graphicData>
        </a:graphic>
      </p:graphicFrame>
      <p:sp>
        <p:nvSpPr>
          <p:cNvPr id="3" name="正方形/長方形 2"/>
          <p:cNvSpPr/>
          <p:nvPr/>
        </p:nvSpPr>
        <p:spPr>
          <a:xfrm>
            <a:off x="-181817" y="7815629"/>
            <a:ext cx="7048624" cy="2031325"/>
          </a:xfrm>
          <a:prstGeom prst="rect">
            <a:avLst/>
          </a:prstGeom>
        </p:spPr>
        <p:txBody>
          <a:bodyPr wrap="square">
            <a:spAutoFit/>
          </a:bodyPr>
          <a:lstStyle/>
          <a:p>
            <a:pPr indent="127000">
              <a:spcAft>
                <a:spcPts val="0"/>
              </a:spcAft>
            </a:pPr>
            <a:r>
              <a:rPr lang="ja-JP" altLang="en-US" sz="1050" kern="100" dirty="0" smtClean="0">
                <a:latin typeface="+mn-ea"/>
                <a:cs typeface="Times New Roman" panose="02020603050405020304" pitchFamily="18" charset="0"/>
              </a:rPr>
              <a:t>　</a:t>
            </a:r>
            <a:r>
              <a:rPr lang="ja-JP"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　</a:t>
            </a:r>
            <a:r>
              <a:rPr lang="ja-JP" altLang="ja-JP" sz="1050" kern="100" dirty="0" smtClean="0">
                <a:latin typeface="+mn-ea"/>
                <a:cs typeface="Times New Roman" panose="02020603050405020304" pitchFamily="18" charset="0"/>
              </a:rPr>
              <a:t>ご記入</a:t>
            </a:r>
            <a:r>
              <a:rPr lang="ja-JP" altLang="ja-JP" sz="1050" kern="100" dirty="0">
                <a:latin typeface="+mn-ea"/>
                <a:cs typeface="Times New Roman" panose="02020603050405020304" pitchFamily="18" charset="0"/>
              </a:rPr>
              <a:t>頂きました個人情報は厳重に管理し、本事業の目的以外に使用致しません。</a:t>
            </a:r>
          </a:p>
          <a:p>
            <a:pPr>
              <a:spcAft>
                <a:spcPts val="0"/>
              </a:spcAft>
            </a:pPr>
            <a:r>
              <a:rPr lang="ja-JP" altLang="ja-JP" sz="1050" kern="100" dirty="0">
                <a:latin typeface="+mn-ea"/>
                <a:cs typeface="Times New Roman" panose="02020603050405020304" pitchFamily="18" charset="0"/>
              </a:rPr>
              <a:t>　</a:t>
            </a:r>
            <a:r>
              <a:rPr lang="ja-JP" altLang="en-US" sz="1050" kern="100" dirty="0" smtClean="0">
                <a:latin typeface="+mn-ea"/>
                <a:cs typeface="Times New Roman" panose="02020603050405020304" pitchFamily="18" charset="0"/>
              </a:rPr>
              <a:t>　</a:t>
            </a:r>
            <a:r>
              <a:rPr lang="ja-JP" altLang="ja-JP" sz="1050" kern="100" dirty="0" smtClean="0">
                <a:latin typeface="+mn-ea"/>
                <a:cs typeface="Times New Roman" panose="02020603050405020304" pitchFamily="18" charset="0"/>
              </a:rPr>
              <a:t>※</a:t>
            </a:r>
            <a:r>
              <a:rPr lang="ja-JP" altLang="en-US" sz="1050" kern="100" dirty="0" smtClean="0">
                <a:latin typeface="+mn-ea"/>
                <a:cs typeface="Times New Roman" panose="02020603050405020304" pitchFamily="18" charset="0"/>
              </a:rPr>
              <a:t>　</a:t>
            </a:r>
            <a:r>
              <a:rPr lang="ja-JP" altLang="ja-JP" sz="1050" b="1" kern="100" dirty="0" smtClean="0">
                <a:latin typeface="+mn-ea"/>
                <a:cs typeface="Times New Roman" panose="02020603050405020304" pitchFamily="18" charset="0"/>
              </a:rPr>
              <a:t>航空券</a:t>
            </a:r>
            <a:r>
              <a:rPr lang="ja-JP" altLang="ja-JP" sz="1050" b="1" kern="100" dirty="0">
                <a:latin typeface="+mn-ea"/>
                <a:cs typeface="Times New Roman" panose="02020603050405020304" pitchFamily="18" charset="0"/>
              </a:rPr>
              <a:t>手配が必要な方は、パスポートの顔写真ページのコピーも併せて提出して下さい</a:t>
            </a:r>
            <a:r>
              <a:rPr lang="ja-JP" altLang="ja-JP" sz="1050" b="1" kern="100" dirty="0" smtClean="0">
                <a:latin typeface="+mn-ea"/>
                <a:cs typeface="Times New Roman" panose="02020603050405020304" pitchFamily="18" charset="0"/>
              </a:rPr>
              <a:t>。</a:t>
            </a:r>
            <a:endParaRPr lang="en-US" altLang="ja-JP" sz="1050" b="1" kern="100" dirty="0" smtClean="0">
              <a:latin typeface="+mn-ea"/>
              <a:cs typeface="Times New Roman" panose="02020603050405020304" pitchFamily="18" charset="0"/>
            </a:endParaRPr>
          </a:p>
          <a:p>
            <a:pPr>
              <a:spcAft>
                <a:spcPts val="0"/>
              </a:spcAft>
            </a:pPr>
            <a:r>
              <a:rPr lang="ja-JP" altLang="en-US" sz="1050" b="1" kern="100" dirty="0">
                <a:latin typeface="+mn-ea"/>
                <a:cs typeface="Times New Roman" panose="02020603050405020304" pitchFamily="18" charset="0"/>
              </a:rPr>
              <a:t>　</a:t>
            </a:r>
            <a:r>
              <a:rPr lang="en-US" altLang="ja-JP" sz="1050" b="1" kern="100" dirty="0" smtClean="0">
                <a:latin typeface="+mn-ea"/>
                <a:cs typeface="Times New Roman" panose="02020603050405020304" pitchFamily="18" charset="0"/>
              </a:rPr>
              <a:t>   </a:t>
            </a:r>
            <a:r>
              <a:rPr lang="ja-JP" altLang="en-US" sz="1050" b="1" kern="100" dirty="0" smtClean="0">
                <a:latin typeface="+mn-ea"/>
                <a:cs typeface="Times New Roman" panose="02020603050405020304" pitchFamily="18" charset="0"/>
              </a:rPr>
              <a:t>　　</a:t>
            </a:r>
            <a:r>
              <a:rPr lang="en-US" altLang="ja-JP" sz="1050" b="1" kern="100" dirty="0" smtClean="0">
                <a:latin typeface="+mn-ea"/>
                <a:cs typeface="Times New Roman" panose="02020603050405020304" pitchFamily="18" charset="0"/>
              </a:rPr>
              <a:t>(</a:t>
            </a:r>
            <a:r>
              <a:rPr lang="ja-JP" altLang="ja-JP" sz="1050" b="1" kern="100" dirty="0" smtClean="0">
                <a:latin typeface="+mn-ea"/>
                <a:cs typeface="Times New Roman" panose="02020603050405020304" pitchFamily="18" charset="0"/>
              </a:rPr>
              <a:t>ミッション団</a:t>
            </a:r>
            <a:r>
              <a:rPr lang="ja-JP" altLang="ja-JP" sz="1050" b="1" kern="100" dirty="0">
                <a:latin typeface="+mn-ea"/>
                <a:cs typeface="Times New Roman" panose="02020603050405020304" pitchFamily="18" charset="0"/>
              </a:rPr>
              <a:t>との</a:t>
            </a:r>
            <a:r>
              <a:rPr lang="ja-JP" altLang="ja-JP" sz="1050" b="1" kern="100" dirty="0" smtClean="0">
                <a:latin typeface="+mn-ea"/>
                <a:cs typeface="Times New Roman" panose="02020603050405020304" pitchFamily="18" charset="0"/>
              </a:rPr>
              <a:t>同フライト</a:t>
            </a:r>
            <a:r>
              <a:rPr lang="ja-JP" altLang="ja-JP" sz="1050" b="1" kern="100" dirty="0">
                <a:latin typeface="+mn-ea"/>
                <a:cs typeface="Times New Roman" panose="02020603050405020304" pitchFamily="18" charset="0"/>
              </a:rPr>
              <a:t>の</a:t>
            </a:r>
            <a:r>
              <a:rPr lang="ja-JP" altLang="ja-JP" sz="1050" b="1" kern="100" dirty="0" smtClean="0">
                <a:latin typeface="+mn-ea"/>
                <a:cs typeface="Times New Roman" panose="02020603050405020304" pitchFamily="18" charset="0"/>
              </a:rPr>
              <a:t>場合</a:t>
            </a:r>
            <a:r>
              <a:rPr lang="en-US" altLang="ja-JP" sz="1050" b="1" kern="100" dirty="0" smtClean="0">
                <a:latin typeface="+mn-ea"/>
                <a:cs typeface="Times New Roman" panose="02020603050405020304" pitchFamily="18" charset="0"/>
              </a:rPr>
              <a:t>)</a:t>
            </a:r>
          </a:p>
          <a:p>
            <a:pPr>
              <a:spcAft>
                <a:spcPts val="0"/>
              </a:spcAft>
            </a:pPr>
            <a:endParaRPr lang="ja-JP" altLang="ja-JP" sz="1050" b="1" kern="100" dirty="0">
              <a:latin typeface="+mn-ea"/>
              <a:cs typeface="Times New Roman" panose="02020603050405020304" pitchFamily="18" charset="0"/>
            </a:endParaRPr>
          </a:p>
          <a:p>
            <a:pPr marL="250190" indent="-127000">
              <a:spcAft>
                <a:spcPts val="0"/>
              </a:spcAft>
            </a:pPr>
            <a:r>
              <a:rPr lang="ja-JP" altLang="en-US" sz="1050" b="1" kern="100" dirty="0" smtClean="0">
                <a:latin typeface="+mn-ea"/>
                <a:cs typeface="Times New Roman" panose="02020603050405020304" pitchFamily="18" charset="0"/>
              </a:rPr>
              <a:t>　</a:t>
            </a:r>
            <a:r>
              <a:rPr lang="en-US" altLang="ja-JP" sz="1050" b="1" kern="100" dirty="0" smtClean="0">
                <a:latin typeface="+mn-ea"/>
                <a:cs typeface="Times New Roman" panose="02020603050405020304" pitchFamily="18" charset="0"/>
              </a:rPr>
              <a:t>【</a:t>
            </a:r>
            <a:r>
              <a:rPr lang="ja-JP" altLang="en-US" sz="1050" b="1" kern="100" dirty="0" smtClean="0">
                <a:latin typeface="+mn-ea"/>
                <a:cs typeface="Times New Roman" panose="02020603050405020304" pitchFamily="18" charset="0"/>
              </a:rPr>
              <a:t>注意事項</a:t>
            </a:r>
            <a:r>
              <a:rPr lang="en-US" altLang="ja-JP" sz="1050" b="1" kern="100" dirty="0" smtClean="0">
                <a:latin typeface="+mn-ea"/>
                <a:cs typeface="Times New Roman" panose="02020603050405020304" pitchFamily="18" charset="0"/>
              </a:rPr>
              <a:t>】</a:t>
            </a:r>
            <a:r>
              <a:rPr lang="ja-JP" altLang="en-US" sz="1050" b="1" kern="100" dirty="0" smtClean="0">
                <a:latin typeface="+mn-ea"/>
                <a:cs typeface="Times New Roman" panose="02020603050405020304" pitchFamily="18" charset="0"/>
              </a:rPr>
              <a:t>　</a:t>
            </a:r>
            <a:endParaRPr lang="en-US" altLang="ja-JP" sz="1050" b="1" kern="100" dirty="0" smtClean="0">
              <a:latin typeface="+mn-ea"/>
              <a:cs typeface="Times New Roman" panose="02020603050405020304" pitchFamily="18" charset="0"/>
            </a:endParaRPr>
          </a:p>
          <a:p>
            <a:pPr marL="250190" indent="-127000">
              <a:spcAft>
                <a:spcPts val="0"/>
              </a:spcAft>
            </a:pPr>
            <a:r>
              <a:rPr lang="ja-JP" altLang="en-US" sz="1050" kern="100" dirty="0" smtClean="0">
                <a:latin typeface="+mn-ea"/>
                <a:cs typeface="Times New Roman" panose="02020603050405020304" pitchFamily="18" charset="0"/>
              </a:rPr>
              <a:t>　〇　</a:t>
            </a:r>
            <a:r>
              <a:rPr lang="ja-JP" altLang="en-US" sz="1050" dirty="0" smtClean="0">
                <a:latin typeface="+mn-ea"/>
              </a:rPr>
              <a:t>帰国前出発</a:t>
            </a:r>
            <a:r>
              <a:rPr lang="en-US" altLang="ja-JP" sz="1050" dirty="0" smtClean="0">
                <a:latin typeface="+mn-ea"/>
              </a:rPr>
              <a:t>72</a:t>
            </a:r>
            <a:r>
              <a:rPr lang="ja-JP" altLang="en-US" sz="1050" dirty="0" smtClean="0">
                <a:latin typeface="+mn-ea"/>
              </a:rPr>
              <a:t>時間前</a:t>
            </a:r>
            <a:r>
              <a:rPr lang="en-US" altLang="ja-JP" sz="1050" dirty="0" smtClean="0">
                <a:latin typeface="+mn-ea"/>
              </a:rPr>
              <a:t>PCR</a:t>
            </a:r>
            <a:r>
              <a:rPr lang="ja-JP" altLang="en-US" sz="1050" dirty="0" smtClean="0">
                <a:latin typeface="+mn-ea"/>
              </a:rPr>
              <a:t>検査は、日本政府が定めるワクチンを</a:t>
            </a:r>
            <a:r>
              <a:rPr lang="en-US" altLang="ja-JP" sz="1050" dirty="0" smtClean="0">
                <a:latin typeface="+mn-ea"/>
              </a:rPr>
              <a:t>3</a:t>
            </a:r>
            <a:r>
              <a:rPr lang="ja-JP" altLang="en-US" sz="1050" dirty="0" smtClean="0">
                <a:latin typeface="+mn-ea"/>
              </a:rPr>
              <a:t>回接種し、ワクチン接種証明証があれば、</a:t>
            </a:r>
            <a:endParaRPr lang="en-US" altLang="ja-JP" sz="1050" dirty="0" smtClean="0">
              <a:latin typeface="+mn-ea"/>
            </a:endParaRPr>
          </a:p>
          <a:p>
            <a:pPr marL="250190" indent="-127000">
              <a:spcAft>
                <a:spcPts val="0"/>
              </a:spcAft>
            </a:pPr>
            <a:r>
              <a:rPr lang="ja-JP" altLang="en-US" sz="1050" dirty="0">
                <a:latin typeface="+mn-ea"/>
              </a:rPr>
              <a:t>　</a:t>
            </a:r>
            <a:r>
              <a:rPr lang="ja-JP" altLang="en-US" sz="1050" dirty="0" smtClean="0">
                <a:latin typeface="+mn-ea"/>
              </a:rPr>
              <a:t>　不要</a:t>
            </a:r>
            <a:r>
              <a:rPr lang="ja-JP" altLang="en-US" sz="1050" dirty="0">
                <a:latin typeface="+mn-ea"/>
              </a:rPr>
              <a:t>となります</a:t>
            </a:r>
            <a:r>
              <a:rPr lang="ja-JP" altLang="en-US" sz="1050" dirty="0" smtClean="0">
                <a:latin typeface="+mn-ea"/>
              </a:rPr>
              <a:t>。</a:t>
            </a:r>
            <a:endParaRPr lang="en-US" altLang="ja-JP" sz="1050" dirty="0" smtClean="0">
              <a:latin typeface="+mn-ea"/>
            </a:endParaRPr>
          </a:p>
          <a:p>
            <a:pPr marL="250190" indent="-127000">
              <a:spcAft>
                <a:spcPts val="0"/>
              </a:spcAft>
            </a:pPr>
            <a:r>
              <a:rPr lang="ja-JP" altLang="en-US" sz="1050" dirty="0" smtClean="0">
                <a:latin typeface="+mn-ea"/>
              </a:rPr>
              <a:t>　　　尚、ワクチン接種証明証はアプリなどの電子証明証、自治体発行の紙媒体どちらでも可となります。</a:t>
            </a:r>
          </a:p>
          <a:p>
            <a:r>
              <a:rPr lang="ja-JP" altLang="en-US" sz="1050" dirty="0" smtClean="0">
                <a:latin typeface="+mn-ea"/>
              </a:rPr>
              <a:t>　　</a:t>
            </a:r>
            <a:r>
              <a:rPr lang="ja-JP" altLang="en-US" sz="1050" dirty="0">
                <a:latin typeface="+mn-ea"/>
              </a:rPr>
              <a:t>〇</a:t>
            </a:r>
            <a:r>
              <a:rPr lang="ja-JP" altLang="en-US" sz="1050" dirty="0" smtClean="0">
                <a:latin typeface="+mn-ea"/>
              </a:rPr>
              <a:t>　海外旅行</a:t>
            </a:r>
            <a:r>
              <a:rPr lang="ja-JP" altLang="en-US" sz="1050" dirty="0">
                <a:latin typeface="+mn-ea"/>
              </a:rPr>
              <a:t>保険には必ず加入ください。</a:t>
            </a:r>
          </a:p>
          <a:p>
            <a:r>
              <a:rPr lang="ja-JP" altLang="en-US" sz="1050" dirty="0" smtClean="0">
                <a:latin typeface="+mn-ea"/>
              </a:rPr>
              <a:t>　　　　</a:t>
            </a:r>
            <a:r>
              <a:rPr lang="en-US" altLang="ja-JP" sz="1050" dirty="0" smtClean="0">
                <a:latin typeface="+mn-ea"/>
              </a:rPr>
              <a:t>(</a:t>
            </a:r>
            <a:r>
              <a:rPr lang="ja-JP" altLang="en-US" sz="1050" dirty="0">
                <a:latin typeface="+mn-ea"/>
              </a:rPr>
              <a:t>ベトナム政府より、</a:t>
            </a:r>
            <a:r>
              <a:rPr lang="ja-JP" altLang="en-US" sz="1050" b="1" dirty="0">
                <a:latin typeface="+mn-ea"/>
              </a:rPr>
              <a:t>新型コロナ感染症の治療費をカバーできる</a:t>
            </a:r>
            <a:r>
              <a:rPr lang="en-US" altLang="ja-JP" sz="1050" b="1" dirty="0">
                <a:latin typeface="+mn-ea"/>
              </a:rPr>
              <a:t>10,000USD</a:t>
            </a:r>
            <a:r>
              <a:rPr lang="ja-JP" altLang="en-US" sz="1050" b="1" dirty="0">
                <a:latin typeface="+mn-ea"/>
              </a:rPr>
              <a:t>以上の補償額がある医療</a:t>
            </a:r>
            <a:r>
              <a:rPr lang="ja-JP" altLang="en-US" sz="1050" b="1" dirty="0" smtClean="0">
                <a:latin typeface="+mn-ea"/>
              </a:rPr>
              <a:t>保険</a:t>
            </a:r>
            <a:r>
              <a:rPr lang="en-US" altLang="ja-JP" sz="1050" b="1" dirty="0" smtClean="0">
                <a:latin typeface="+mn-ea"/>
              </a:rPr>
              <a:t>/</a:t>
            </a:r>
          </a:p>
          <a:p>
            <a:r>
              <a:rPr lang="en-US" altLang="ja-JP" sz="1050" b="1" dirty="0">
                <a:latin typeface="+mn-ea"/>
              </a:rPr>
              <a:t> </a:t>
            </a:r>
            <a:r>
              <a:rPr lang="en-US" altLang="ja-JP" sz="1050" b="1" dirty="0" smtClean="0">
                <a:latin typeface="+mn-ea"/>
              </a:rPr>
              <a:t>             </a:t>
            </a:r>
            <a:r>
              <a:rPr lang="ja-JP" altLang="en-US" sz="1050" b="1" dirty="0" smtClean="0">
                <a:latin typeface="+mn-ea"/>
              </a:rPr>
              <a:t>海外</a:t>
            </a:r>
            <a:r>
              <a:rPr lang="ja-JP" altLang="en-US" sz="1050" b="1" dirty="0">
                <a:latin typeface="+mn-ea"/>
              </a:rPr>
              <a:t>旅行保険の加入 </a:t>
            </a:r>
            <a:r>
              <a:rPr lang="ja-JP" altLang="en-US" sz="1050" dirty="0" smtClean="0">
                <a:latin typeface="+mn-ea"/>
              </a:rPr>
              <a:t>が必須と</a:t>
            </a:r>
            <a:r>
              <a:rPr lang="ja-JP" altLang="en-US" sz="1050" dirty="0">
                <a:latin typeface="+mn-ea"/>
              </a:rPr>
              <a:t>されています。</a:t>
            </a:r>
            <a:r>
              <a:rPr lang="en-US" altLang="ja-JP" sz="1050" dirty="0" smtClean="0">
                <a:latin typeface="+mn-ea"/>
              </a:rPr>
              <a:t>) ※HS</a:t>
            </a:r>
            <a:r>
              <a:rPr lang="ja-JP" altLang="en-US" sz="1050" dirty="0" smtClean="0">
                <a:latin typeface="+mn-ea"/>
              </a:rPr>
              <a:t>損害保険　</a:t>
            </a:r>
            <a:r>
              <a:rPr lang="en-US" altLang="ja-JP" sz="1050" dirty="0" smtClean="0">
                <a:latin typeface="+mn-ea"/>
              </a:rPr>
              <a:t>6</a:t>
            </a:r>
            <a:r>
              <a:rPr lang="ja-JP" altLang="en-US" sz="1050" dirty="0" smtClean="0">
                <a:latin typeface="+mn-ea"/>
              </a:rPr>
              <a:t>日間　目安　</a:t>
            </a:r>
            <a:r>
              <a:rPr lang="en-US" altLang="ja-JP" sz="1050" dirty="0" smtClean="0">
                <a:latin typeface="+mn-ea"/>
              </a:rPr>
              <a:t>7,230</a:t>
            </a:r>
            <a:r>
              <a:rPr lang="ja-JP" altLang="en-US" sz="1050" dirty="0" smtClean="0">
                <a:latin typeface="+mn-ea"/>
              </a:rPr>
              <a:t>円</a:t>
            </a:r>
            <a:endParaRPr lang="ja-JP" altLang="en-US" sz="1050" dirty="0">
              <a:latin typeface="+mn-ea"/>
            </a:endParaRPr>
          </a:p>
          <a:p>
            <a:pPr marL="275590">
              <a:spcAft>
                <a:spcPts val="0"/>
              </a:spcAft>
            </a:pPr>
            <a:r>
              <a:rPr lang="ja-JP" altLang="en-US" sz="1050" kern="100" dirty="0">
                <a:latin typeface="+mn-ea"/>
                <a:cs typeface="Times New Roman" panose="02020603050405020304" pitchFamily="18" charset="0"/>
              </a:rPr>
              <a:t>〇　外国籍の方は</a:t>
            </a:r>
            <a:r>
              <a:rPr lang="ja-JP" altLang="en-US" sz="1050" kern="100" dirty="0" smtClean="0">
                <a:latin typeface="+mn-ea"/>
                <a:cs typeface="Times New Roman" panose="02020603050405020304" pitchFamily="18" charset="0"/>
              </a:rPr>
              <a:t>、渡航条件に関しまして別途ご相談をお願いいたします。</a:t>
            </a:r>
            <a:endParaRPr lang="en-US" altLang="ja-JP" sz="1050" kern="100" dirty="0">
              <a:latin typeface="+mn-ea"/>
              <a:cs typeface="Times New Roman" panose="02020603050405020304" pitchFamily="18" charset="0"/>
            </a:endParaRPr>
          </a:p>
        </p:txBody>
      </p:sp>
    </p:spTree>
    <p:extLst>
      <p:ext uri="{BB962C8B-B14F-4D97-AF65-F5344CB8AC3E}">
        <p14:creationId xmlns:p14="http://schemas.microsoft.com/office/powerpoint/2010/main" val="2401916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TotalTime>
  <Words>1839</Words>
  <Application>Microsoft Office PowerPoint</Application>
  <PresentationFormat>A4 210 x 297 mm</PresentationFormat>
  <Paragraphs>204</Paragraphs>
  <Slides>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ＭＳ ゴシック</vt:lpstr>
      <vt:lpstr>游ゴシック</vt:lpstr>
      <vt:lpstr>游ゴシック Light</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高志</dc:creator>
  <cp:lastModifiedBy>藤井 高志</cp:lastModifiedBy>
  <cp:revision>66</cp:revision>
  <cp:lastPrinted>2022-09-26T02:24:11Z</cp:lastPrinted>
  <dcterms:created xsi:type="dcterms:W3CDTF">2022-09-15T05:01:38Z</dcterms:created>
  <dcterms:modified xsi:type="dcterms:W3CDTF">2022-10-06T00:31:07Z</dcterms:modified>
</cp:coreProperties>
</file>