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6" r:id="rId2"/>
    <p:sldId id="257" r:id="rId3"/>
  </p:sldIdLst>
  <p:sldSz cx="7021513" cy="9901238"/>
  <p:notesSz cx="6888163" cy="100187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guide id="3" orient="horz" pos="3119">
          <p15:clr>
            <a:srgbClr val="A4A3A4"/>
          </p15:clr>
        </p15:guide>
        <p15:guide id="4" pos="2212">
          <p15:clr>
            <a:srgbClr val="A4A3A4"/>
          </p15:clr>
        </p15:guide>
        <p15:guide id="5" orient="horz" pos="2891">
          <p15:clr>
            <a:srgbClr val="A4A3A4"/>
          </p15:clr>
        </p15:guide>
        <p15:guide id="6" orient="horz" pos="311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8FA"/>
    <a:srgbClr val="C6E6A2"/>
    <a:srgbClr val="FFFF8B"/>
    <a:srgbClr val="FFDB69"/>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8"/>
    <p:restoredTop sz="93609" autoAdjust="0"/>
  </p:normalViewPr>
  <p:slideViewPr>
    <p:cSldViewPr>
      <p:cViewPr varScale="1">
        <p:scale>
          <a:sx n="45" d="100"/>
          <a:sy n="45" d="100"/>
        </p:scale>
        <p:origin x="2232" y="40"/>
      </p:cViewPr>
      <p:guideLst>
        <p:guide orient="horz" pos="2880"/>
        <p:guide pos="2160"/>
        <p:guide orient="horz" pos="3119"/>
        <p:guide pos="2212"/>
        <p:guide orient="horz" pos="2891"/>
        <p:guide orient="horz" pos="311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6"/>
            <a:ext cx="2985466" cy="501339"/>
          </a:xfrm>
          <a:prstGeom prst="rect">
            <a:avLst/>
          </a:prstGeom>
        </p:spPr>
        <p:txBody>
          <a:bodyPr vert="horz" lIns="93073" tIns="46539" rIns="93073" bIns="46539"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1074" y="6"/>
            <a:ext cx="2985465" cy="501339"/>
          </a:xfrm>
          <a:prstGeom prst="rect">
            <a:avLst/>
          </a:prstGeom>
        </p:spPr>
        <p:txBody>
          <a:bodyPr vert="horz" lIns="93073" tIns="46539" rIns="93073" bIns="46539" rtlCol="0"/>
          <a:lstStyle>
            <a:lvl1pPr algn="r">
              <a:defRPr sz="1200"/>
            </a:lvl1pPr>
          </a:lstStyle>
          <a:p>
            <a:fld id="{0F89EF13-7771-4B8A-9E56-55921ED87A44}" type="datetimeFigureOut">
              <a:rPr kumimoji="1" lang="ja-JP" altLang="en-US" smtClean="0"/>
              <a:t>2022/9/15</a:t>
            </a:fld>
            <a:endParaRPr kumimoji="1" lang="ja-JP" altLang="en-US"/>
          </a:p>
        </p:txBody>
      </p:sp>
      <p:sp>
        <p:nvSpPr>
          <p:cNvPr id="4" name="スライド イメージ プレースホルダー 3"/>
          <p:cNvSpPr>
            <a:spLocks noGrp="1" noRot="1" noChangeAspect="1"/>
          </p:cNvSpPr>
          <p:nvPr>
            <p:ph type="sldImg" idx="2"/>
          </p:nvPr>
        </p:nvSpPr>
        <p:spPr>
          <a:xfrm>
            <a:off x="2111375" y="750888"/>
            <a:ext cx="2665413" cy="3759200"/>
          </a:xfrm>
          <a:prstGeom prst="rect">
            <a:avLst/>
          </a:prstGeom>
          <a:noFill/>
          <a:ln w="12700">
            <a:solidFill>
              <a:prstClr val="black"/>
            </a:solidFill>
          </a:ln>
        </p:spPr>
        <p:txBody>
          <a:bodyPr vert="horz" lIns="93073" tIns="46539" rIns="93073" bIns="46539" rtlCol="0" anchor="ctr"/>
          <a:lstStyle/>
          <a:p>
            <a:endParaRPr lang="ja-JP" altLang="en-US"/>
          </a:p>
        </p:txBody>
      </p:sp>
      <p:sp>
        <p:nvSpPr>
          <p:cNvPr id="5" name="ノート プレースホルダー 4"/>
          <p:cNvSpPr>
            <a:spLocks noGrp="1"/>
          </p:cNvSpPr>
          <p:nvPr>
            <p:ph type="body" sz="quarter" idx="3"/>
          </p:nvPr>
        </p:nvSpPr>
        <p:spPr>
          <a:xfrm>
            <a:off x="688334" y="4758686"/>
            <a:ext cx="5511505" cy="4508824"/>
          </a:xfrm>
          <a:prstGeom prst="rect">
            <a:avLst/>
          </a:prstGeom>
        </p:spPr>
        <p:txBody>
          <a:bodyPr vert="horz" lIns="93073" tIns="46539" rIns="93073" bIns="4653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9515762"/>
            <a:ext cx="2985466" cy="501338"/>
          </a:xfrm>
          <a:prstGeom prst="rect">
            <a:avLst/>
          </a:prstGeom>
        </p:spPr>
        <p:txBody>
          <a:bodyPr vert="horz" lIns="93073" tIns="46539" rIns="93073" bIns="4653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1074" y="9515762"/>
            <a:ext cx="2985465" cy="501338"/>
          </a:xfrm>
          <a:prstGeom prst="rect">
            <a:avLst/>
          </a:prstGeom>
        </p:spPr>
        <p:txBody>
          <a:bodyPr vert="horz" lIns="93073" tIns="46539" rIns="93073" bIns="46539" rtlCol="0" anchor="b"/>
          <a:lstStyle>
            <a:lvl1pPr algn="r">
              <a:defRPr sz="1200"/>
            </a:lvl1pPr>
          </a:lstStyle>
          <a:p>
            <a:fld id="{816F0840-9377-4A7D-9405-971A8686CEE6}" type="slidenum">
              <a:rPr kumimoji="1" lang="ja-JP" altLang="en-US" smtClean="0"/>
              <a:t>‹#›</a:t>
            </a:fld>
            <a:endParaRPr kumimoji="1" lang="ja-JP" altLang="en-US"/>
          </a:p>
        </p:txBody>
      </p:sp>
    </p:spTree>
    <p:extLst>
      <p:ext uri="{BB962C8B-B14F-4D97-AF65-F5344CB8AC3E}">
        <p14:creationId xmlns:p14="http://schemas.microsoft.com/office/powerpoint/2010/main" val="10982099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Slide Number Placeholder 3"/>
          <p:cNvSpPr>
            <a:spLocks noGrp="1"/>
          </p:cNvSpPr>
          <p:nvPr>
            <p:ph type="sldNum" sz="quarter" idx="5"/>
          </p:nvPr>
        </p:nvSpPr>
        <p:spPr/>
        <p:txBody>
          <a:bodyPr/>
          <a:lstStyle/>
          <a:p>
            <a:fld id="{816F0840-9377-4A7D-9405-971A8686CEE6}" type="slidenum">
              <a:rPr kumimoji="1" lang="ja-JP" altLang="en-US" smtClean="0"/>
              <a:t>2</a:t>
            </a:fld>
            <a:endParaRPr kumimoji="1" lang="ja-JP" altLang="en-US"/>
          </a:p>
        </p:txBody>
      </p:sp>
    </p:spTree>
    <p:extLst>
      <p:ext uri="{BB962C8B-B14F-4D97-AF65-F5344CB8AC3E}">
        <p14:creationId xmlns:p14="http://schemas.microsoft.com/office/powerpoint/2010/main" val="1042635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26614" y="3075803"/>
            <a:ext cx="5968286" cy="2122348"/>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53227" y="5610702"/>
            <a:ext cx="4915059" cy="253031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FC00079-0771-4374-A0F8-BBA6C99B7205}" type="datetimeFigureOut">
              <a:rPr kumimoji="1" lang="ja-JP" altLang="en-US" smtClean="0"/>
              <a:t>2022/9/15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5EE72E5-6F55-4DCB-908A-63EEA8676539}" type="slidenum">
              <a:rPr kumimoji="1" lang="ja-JP" altLang="en-US" smtClean="0"/>
              <a:t>‹#›</a:t>
            </a:fld>
            <a:endParaRPr kumimoji="1" lang="ja-JP" altLang="en-US"/>
          </a:p>
        </p:txBody>
      </p:sp>
    </p:spTree>
    <p:extLst>
      <p:ext uri="{BB962C8B-B14F-4D97-AF65-F5344CB8AC3E}">
        <p14:creationId xmlns:p14="http://schemas.microsoft.com/office/powerpoint/2010/main" val="609785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FC00079-0771-4374-A0F8-BBA6C99B7205}" type="datetimeFigureOut">
              <a:rPr kumimoji="1" lang="ja-JP" altLang="en-US" smtClean="0"/>
              <a:t>2022/9/15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5EE72E5-6F55-4DCB-908A-63EEA8676539}" type="slidenum">
              <a:rPr kumimoji="1" lang="ja-JP" altLang="en-US" smtClean="0"/>
              <a:t>‹#›</a:t>
            </a:fld>
            <a:endParaRPr kumimoji="1" lang="ja-JP" altLang="en-US"/>
          </a:p>
        </p:txBody>
      </p:sp>
    </p:spTree>
    <p:extLst>
      <p:ext uri="{BB962C8B-B14F-4D97-AF65-F5344CB8AC3E}">
        <p14:creationId xmlns:p14="http://schemas.microsoft.com/office/powerpoint/2010/main" val="169899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817948" y="529444"/>
            <a:ext cx="1184881" cy="1126265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63308" y="529444"/>
            <a:ext cx="3437616" cy="1126265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FC00079-0771-4374-A0F8-BBA6C99B7205}" type="datetimeFigureOut">
              <a:rPr kumimoji="1" lang="ja-JP" altLang="en-US" smtClean="0"/>
              <a:t>2022/9/15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5EE72E5-6F55-4DCB-908A-63EEA8676539}" type="slidenum">
              <a:rPr kumimoji="1" lang="ja-JP" altLang="en-US" smtClean="0"/>
              <a:t>‹#›</a:t>
            </a:fld>
            <a:endParaRPr kumimoji="1" lang="ja-JP" altLang="en-US"/>
          </a:p>
        </p:txBody>
      </p:sp>
    </p:spTree>
    <p:extLst>
      <p:ext uri="{BB962C8B-B14F-4D97-AF65-F5344CB8AC3E}">
        <p14:creationId xmlns:p14="http://schemas.microsoft.com/office/powerpoint/2010/main" val="662653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FC00079-0771-4374-A0F8-BBA6C99B7205}" type="datetimeFigureOut">
              <a:rPr kumimoji="1" lang="ja-JP" altLang="en-US" smtClean="0"/>
              <a:t>2022/9/15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5EE72E5-6F55-4DCB-908A-63EEA8676539}" type="slidenum">
              <a:rPr kumimoji="1" lang="ja-JP" altLang="en-US" smtClean="0"/>
              <a:t>‹#›</a:t>
            </a:fld>
            <a:endParaRPr kumimoji="1" lang="ja-JP" altLang="en-US"/>
          </a:p>
        </p:txBody>
      </p:sp>
    </p:spTree>
    <p:extLst>
      <p:ext uri="{BB962C8B-B14F-4D97-AF65-F5344CB8AC3E}">
        <p14:creationId xmlns:p14="http://schemas.microsoft.com/office/powerpoint/2010/main" val="1595865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54651" y="6362463"/>
            <a:ext cx="5968286" cy="1966496"/>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54651" y="4196570"/>
            <a:ext cx="5968286" cy="216589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FC00079-0771-4374-A0F8-BBA6C99B7205}" type="datetimeFigureOut">
              <a:rPr kumimoji="1" lang="ja-JP" altLang="en-US" smtClean="0"/>
              <a:t>2022/9/15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5EE72E5-6F55-4DCB-908A-63EEA8676539}" type="slidenum">
              <a:rPr kumimoji="1" lang="ja-JP" altLang="en-US" smtClean="0"/>
              <a:t>‹#›</a:t>
            </a:fld>
            <a:endParaRPr kumimoji="1" lang="ja-JP" altLang="en-US"/>
          </a:p>
        </p:txBody>
      </p:sp>
    </p:spTree>
    <p:extLst>
      <p:ext uri="{BB962C8B-B14F-4D97-AF65-F5344CB8AC3E}">
        <p14:creationId xmlns:p14="http://schemas.microsoft.com/office/powerpoint/2010/main" val="1302662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63308" y="3080386"/>
            <a:ext cx="2311248" cy="87117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91582" y="3080386"/>
            <a:ext cx="2311248" cy="87117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FC00079-0771-4374-A0F8-BBA6C99B7205}" type="datetimeFigureOut">
              <a:rPr kumimoji="1" lang="ja-JP" altLang="en-US" smtClean="0"/>
              <a:t>2022/9/15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5EE72E5-6F55-4DCB-908A-63EEA8676539}" type="slidenum">
              <a:rPr kumimoji="1" lang="ja-JP" altLang="en-US" smtClean="0"/>
              <a:t>‹#›</a:t>
            </a:fld>
            <a:endParaRPr kumimoji="1" lang="ja-JP" altLang="en-US"/>
          </a:p>
        </p:txBody>
      </p:sp>
    </p:spTree>
    <p:extLst>
      <p:ext uri="{BB962C8B-B14F-4D97-AF65-F5344CB8AC3E}">
        <p14:creationId xmlns:p14="http://schemas.microsoft.com/office/powerpoint/2010/main" val="3273446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51076" y="396508"/>
            <a:ext cx="6319362" cy="1650207"/>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51076" y="2216320"/>
            <a:ext cx="3102388" cy="9236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51076" y="3139977"/>
            <a:ext cx="3102388" cy="570467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566833" y="2216320"/>
            <a:ext cx="3103606" cy="9236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566833" y="3139977"/>
            <a:ext cx="3103606" cy="570467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FC00079-0771-4374-A0F8-BBA6C99B7205}" type="datetimeFigureOut">
              <a:rPr kumimoji="1" lang="ja-JP" altLang="en-US" smtClean="0"/>
              <a:t>2022/9/15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5EE72E5-6F55-4DCB-908A-63EEA8676539}" type="slidenum">
              <a:rPr kumimoji="1" lang="ja-JP" altLang="en-US" smtClean="0"/>
              <a:t>‹#›</a:t>
            </a:fld>
            <a:endParaRPr kumimoji="1" lang="ja-JP" altLang="en-US"/>
          </a:p>
        </p:txBody>
      </p:sp>
    </p:spTree>
    <p:extLst>
      <p:ext uri="{BB962C8B-B14F-4D97-AF65-F5344CB8AC3E}">
        <p14:creationId xmlns:p14="http://schemas.microsoft.com/office/powerpoint/2010/main" val="2263094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FC00079-0771-4374-A0F8-BBA6C99B7205}" type="datetimeFigureOut">
              <a:rPr kumimoji="1" lang="ja-JP" altLang="en-US" smtClean="0"/>
              <a:t>2022/9/15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5EE72E5-6F55-4DCB-908A-63EEA8676539}" type="slidenum">
              <a:rPr kumimoji="1" lang="ja-JP" altLang="en-US" smtClean="0"/>
              <a:t>‹#›</a:t>
            </a:fld>
            <a:endParaRPr kumimoji="1" lang="ja-JP" altLang="en-US"/>
          </a:p>
        </p:txBody>
      </p:sp>
    </p:spTree>
    <p:extLst>
      <p:ext uri="{BB962C8B-B14F-4D97-AF65-F5344CB8AC3E}">
        <p14:creationId xmlns:p14="http://schemas.microsoft.com/office/powerpoint/2010/main" val="2651889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FC00079-0771-4374-A0F8-BBA6C99B7205}" type="datetimeFigureOut">
              <a:rPr kumimoji="1" lang="ja-JP" altLang="en-US" smtClean="0"/>
              <a:t>2022/9/15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5EE72E5-6F55-4DCB-908A-63EEA8676539}" type="slidenum">
              <a:rPr kumimoji="1" lang="ja-JP" altLang="en-US" smtClean="0"/>
              <a:t>‹#›</a:t>
            </a:fld>
            <a:endParaRPr kumimoji="1" lang="ja-JP" altLang="en-US"/>
          </a:p>
        </p:txBody>
      </p:sp>
    </p:spTree>
    <p:extLst>
      <p:ext uri="{BB962C8B-B14F-4D97-AF65-F5344CB8AC3E}">
        <p14:creationId xmlns:p14="http://schemas.microsoft.com/office/powerpoint/2010/main" val="370869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51077" y="394217"/>
            <a:ext cx="2310030" cy="1677709"/>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745219" y="394218"/>
            <a:ext cx="3925221" cy="84504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51077" y="2071928"/>
            <a:ext cx="2310030" cy="67727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FC00079-0771-4374-A0F8-BBA6C99B7205}" type="datetimeFigureOut">
              <a:rPr kumimoji="1" lang="ja-JP" altLang="en-US" smtClean="0"/>
              <a:t>2022/9/15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5EE72E5-6F55-4DCB-908A-63EEA8676539}" type="slidenum">
              <a:rPr kumimoji="1" lang="ja-JP" altLang="en-US" smtClean="0"/>
              <a:t>‹#›</a:t>
            </a:fld>
            <a:endParaRPr kumimoji="1" lang="ja-JP" altLang="en-US"/>
          </a:p>
        </p:txBody>
      </p:sp>
    </p:spTree>
    <p:extLst>
      <p:ext uri="{BB962C8B-B14F-4D97-AF65-F5344CB8AC3E}">
        <p14:creationId xmlns:p14="http://schemas.microsoft.com/office/powerpoint/2010/main" val="657094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76266" y="6930867"/>
            <a:ext cx="4212908" cy="81822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76266" y="884696"/>
            <a:ext cx="4212908" cy="59407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76266" y="7749096"/>
            <a:ext cx="4212908" cy="11620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FC00079-0771-4374-A0F8-BBA6C99B7205}" type="datetimeFigureOut">
              <a:rPr kumimoji="1" lang="ja-JP" altLang="en-US" smtClean="0"/>
              <a:t>2022/9/15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5EE72E5-6F55-4DCB-908A-63EEA8676539}" type="slidenum">
              <a:rPr kumimoji="1" lang="ja-JP" altLang="en-US" smtClean="0"/>
              <a:t>‹#›</a:t>
            </a:fld>
            <a:endParaRPr kumimoji="1" lang="ja-JP" altLang="en-US"/>
          </a:p>
        </p:txBody>
      </p:sp>
    </p:spTree>
    <p:extLst>
      <p:ext uri="{BB962C8B-B14F-4D97-AF65-F5344CB8AC3E}">
        <p14:creationId xmlns:p14="http://schemas.microsoft.com/office/powerpoint/2010/main" val="2832185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51076" y="396508"/>
            <a:ext cx="6319362" cy="1650207"/>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51076" y="2310291"/>
            <a:ext cx="6319362" cy="6534359"/>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51077" y="9176984"/>
            <a:ext cx="1638353" cy="527149"/>
          </a:xfrm>
          <a:prstGeom prst="rect">
            <a:avLst/>
          </a:prstGeom>
        </p:spPr>
        <p:txBody>
          <a:bodyPr vert="horz" lIns="91440" tIns="45720" rIns="91440" bIns="45720" rtlCol="0" anchor="ctr"/>
          <a:lstStyle>
            <a:lvl1pPr algn="l">
              <a:defRPr sz="1200">
                <a:solidFill>
                  <a:schemeClr val="tx1">
                    <a:tint val="75000"/>
                  </a:schemeClr>
                </a:solidFill>
              </a:defRPr>
            </a:lvl1pPr>
          </a:lstStyle>
          <a:p>
            <a:fld id="{3FC00079-0771-4374-A0F8-BBA6C99B7205}" type="datetimeFigureOut">
              <a:rPr kumimoji="1" lang="ja-JP" altLang="en-US" smtClean="0"/>
              <a:t>2022/9/15</a:t>
            </a:fld>
            <a:endParaRPr kumimoji="1" lang="ja-JP" altLang="en-US"/>
          </a:p>
        </p:txBody>
      </p:sp>
      <p:sp>
        <p:nvSpPr>
          <p:cNvPr id="5" name="フッター プレースホルダー 4"/>
          <p:cNvSpPr>
            <a:spLocks noGrp="1"/>
          </p:cNvSpPr>
          <p:nvPr>
            <p:ph type="ftr" sz="quarter" idx="3"/>
          </p:nvPr>
        </p:nvSpPr>
        <p:spPr>
          <a:xfrm>
            <a:off x="2399017" y="9176984"/>
            <a:ext cx="2223479" cy="52714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032085" y="9176984"/>
            <a:ext cx="1638353" cy="527149"/>
          </a:xfrm>
          <a:prstGeom prst="rect">
            <a:avLst/>
          </a:prstGeom>
        </p:spPr>
        <p:txBody>
          <a:bodyPr vert="horz" lIns="91440" tIns="45720" rIns="91440" bIns="45720" rtlCol="0" anchor="ctr"/>
          <a:lstStyle>
            <a:lvl1pPr algn="r">
              <a:defRPr sz="1200">
                <a:solidFill>
                  <a:schemeClr val="tx1">
                    <a:tint val="75000"/>
                  </a:schemeClr>
                </a:solidFill>
              </a:defRPr>
            </a:lvl1pPr>
          </a:lstStyle>
          <a:p>
            <a:fld id="{35EE72E5-6F55-4DCB-908A-63EEA8676539}" type="slidenum">
              <a:rPr kumimoji="1" lang="ja-JP" altLang="en-US" smtClean="0"/>
              <a:t>‹#›</a:t>
            </a:fld>
            <a:endParaRPr kumimoji="1" lang="ja-JP" altLang="en-US"/>
          </a:p>
        </p:txBody>
      </p:sp>
    </p:spTree>
    <p:extLst>
      <p:ext uri="{BB962C8B-B14F-4D97-AF65-F5344CB8AC3E}">
        <p14:creationId xmlns:p14="http://schemas.microsoft.com/office/powerpoint/2010/main" val="2553688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emf"/><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mailto:asia-biz@office.city.kobe.lg.jp" TargetMode="External"/><Relationship Id="rId4" Type="http://schemas.openxmlformats.org/officeDocument/2006/relationships/hyperlink" Target="https://www.kobe-obc.lg.jp/news/119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05"/>
          <p:cNvSpPr>
            <a:spLocks noChangeArrowheads="1"/>
          </p:cNvSpPr>
          <p:nvPr/>
        </p:nvSpPr>
        <p:spPr bwMode="auto">
          <a:xfrm>
            <a:off x="107344" y="5581952"/>
            <a:ext cx="6739001" cy="3427562"/>
          </a:xfrm>
          <a:prstGeom prst="rect">
            <a:avLst/>
          </a:prstGeom>
          <a:ln>
            <a:solidFill>
              <a:schemeClr val="accent6"/>
            </a:solidFill>
            <a:headEnd/>
            <a:tailEnd/>
          </a:ln>
        </p:spPr>
        <p:style>
          <a:lnRef idx="2">
            <a:schemeClr val="accent3"/>
          </a:lnRef>
          <a:fillRef idx="1">
            <a:schemeClr val="lt1"/>
          </a:fillRef>
          <a:effectRef idx="0">
            <a:schemeClr val="accent3"/>
          </a:effectRef>
          <a:fontRef idx="minor">
            <a:schemeClr val="dk1"/>
          </a:fontRef>
        </p:style>
        <p:txBody>
          <a:bodyPr wrap="none"/>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None/>
              <a:defRPr/>
            </a:pPr>
            <a:r>
              <a:rPr lang="ja-JP" altLang="en-US" sz="1200" b="1" dirty="0">
                <a:solidFill>
                  <a:srgbClr val="0070C0"/>
                </a:solidFill>
                <a:latin typeface="ＭＳ Ｐゴシック" pitchFamily="50" charset="-128"/>
              </a:rPr>
              <a:t>■　常任講師　　　　　　　　　　　　　　　　　　　　　　　　　　　　　　　　　　　　　　　　　　　　　　　　　　　　　　　　　　  　</a:t>
            </a:r>
            <a:r>
              <a:rPr lang="ja-JP" altLang="en-US" sz="1050" b="1" dirty="0">
                <a:solidFill>
                  <a:srgbClr val="0070C0"/>
                </a:solidFill>
                <a:latin typeface="ＭＳ Ｐゴシック" pitchFamily="50" charset="-128"/>
              </a:rPr>
              <a:t>　</a:t>
            </a:r>
            <a:endParaRPr lang="en-US" altLang="ja-JP" sz="800" dirty="0">
              <a:solidFill>
                <a:srgbClr val="0070C0"/>
              </a:solidFill>
              <a:latin typeface="ＭＳ Ｐゴシック" pitchFamily="50" charset="-128"/>
            </a:endParaRPr>
          </a:p>
          <a:p>
            <a:pPr>
              <a:spcBef>
                <a:spcPct val="0"/>
              </a:spcBef>
              <a:buNone/>
              <a:defRPr/>
            </a:pPr>
            <a:r>
              <a:rPr lang="ja-JP" altLang="en-US" sz="1200" dirty="0">
                <a:latin typeface="ＭＳ Ｐゴシック" pitchFamily="50" charset="-128"/>
              </a:rPr>
              <a:t>　</a:t>
            </a:r>
            <a:r>
              <a:rPr lang="ja-JP" altLang="en-US" sz="1100" dirty="0">
                <a:latin typeface="ＭＳ Ｐゴシック" pitchFamily="50" charset="-128"/>
              </a:rPr>
              <a:t>弁護士法人東町法律事務所　　　　　　　　　　　　　　　　　弁護士法人東町法律事務所　　　　</a:t>
            </a:r>
            <a:endParaRPr lang="en-US" altLang="ja-JP" sz="1100" dirty="0">
              <a:latin typeface="ＭＳ Ｐゴシック" pitchFamily="50" charset="-128"/>
            </a:endParaRPr>
          </a:p>
          <a:p>
            <a:pPr>
              <a:spcBef>
                <a:spcPct val="0"/>
              </a:spcBef>
              <a:buNone/>
              <a:defRPr/>
            </a:pPr>
            <a:r>
              <a:rPr lang="ja-JP" altLang="en-US" sz="1100" dirty="0">
                <a:latin typeface="ＭＳ Ｐゴシック" pitchFamily="50" charset="-128"/>
              </a:rPr>
              <a:t>　　弁護士</a:t>
            </a:r>
            <a:r>
              <a:rPr lang="en-US" altLang="ja-JP" sz="1100" dirty="0">
                <a:latin typeface="ＭＳ Ｐゴシック" pitchFamily="50" charset="-128"/>
              </a:rPr>
              <a:t>(</a:t>
            </a:r>
            <a:r>
              <a:rPr lang="ja-JP" altLang="en-US" sz="1100" dirty="0">
                <a:latin typeface="ＭＳ Ｐゴシック" pitchFamily="50" charset="-128"/>
              </a:rPr>
              <a:t>パートナー</a:t>
            </a:r>
            <a:r>
              <a:rPr lang="en-US" altLang="ja-JP" sz="1100" dirty="0">
                <a:latin typeface="ＭＳ Ｐゴシック" pitchFamily="50" charset="-128"/>
              </a:rPr>
              <a:t>)</a:t>
            </a:r>
            <a:r>
              <a:rPr lang="ja-JP" altLang="en-US" sz="1100" dirty="0">
                <a:latin typeface="ＭＳ Ｐゴシック" pitchFamily="50" charset="-128"/>
              </a:rPr>
              <a:t>　芳田　栄二　氏　　　　　　　　　　　　弁護士</a:t>
            </a:r>
            <a:r>
              <a:rPr lang="ja-JP" altLang="en-US" sz="1100" dirty="0" smtClean="0">
                <a:latin typeface="ＭＳ Ｐゴシック" pitchFamily="50" charset="-128"/>
              </a:rPr>
              <a:t>（</a:t>
            </a:r>
            <a:r>
              <a:rPr lang="ja-JP" altLang="en-US" sz="1100" dirty="0">
                <a:latin typeface="ＭＳ Ｐゴシック" pitchFamily="50" charset="-128"/>
              </a:rPr>
              <a:t>パートナー</a:t>
            </a:r>
            <a:r>
              <a:rPr lang="ja-JP" altLang="en-US" sz="1100" dirty="0" smtClean="0">
                <a:latin typeface="ＭＳ Ｐゴシック" pitchFamily="50" charset="-128"/>
              </a:rPr>
              <a:t>）</a:t>
            </a:r>
            <a:r>
              <a:rPr lang="ja-JP" altLang="en-US" sz="1100" dirty="0">
                <a:latin typeface="ＭＳ Ｐゴシック" pitchFamily="50" charset="-128"/>
              </a:rPr>
              <a:t>　名倉　大貴　氏</a:t>
            </a:r>
            <a:endParaRPr lang="en-US" altLang="ja-JP" sz="1100" dirty="0">
              <a:latin typeface="ＭＳ Ｐゴシック" pitchFamily="50" charset="-128"/>
            </a:endParaRPr>
          </a:p>
          <a:p>
            <a:pPr eaLnBrk="1" hangingPunct="1">
              <a:spcBef>
                <a:spcPct val="0"/>
              </a:spcBef>
              <a:buFontTx/>
              <a:buNone/>
              <a:defRPr/>
            </a:pPr>
            <a:r>
              <a:rPr lang="ja-JP" altLang="en-US" sz="1200" dirty="0">
                <a:latin typeface="ＭＳ Ｐゴシック" pitchFamily="50" charset="-128"/>
              </a:rPr>
              <a:t>　 　　　　　　　　　 　　　　　　　　　　　　　　　　　　　　</a:t>
            </a:r>
            <a:endParaRPr lang="en-US" altLang="ja-JP" sz="800" dirty="0">
              <a:latin typeface="ＭＳ Ｐゴシック" pitchFamily="50" charset="-128"/>
            </a:endParaRPr>
          </a:p>
          <a:p>
            <a:pPr eaLnBrk="1" hangingPunct="1">
              <a:spcBef>
                <a:spcPct val="0"/>
              </a:spcBef>
              <a:buFontTx/>
              <a:buNone/>
              <a:defRPr/>
            </a:pPr>
            <a:r>
              <a:rPr lang="ja-JP" altLang="en-US" sz="800" dirty="0">
                <a:latin typeface="ＭＳ Ｐゴシック" pitchFamily="50" charset="-128"/>
              </a:rPr>
              <a:t>　　　　　　　　　　　　　</a:t>
            </a:r>
            <a:endParaRPr lang="en-US" altLang="ja-JP" sz="800" dirty="0">
              <a:latin typeface="ＭＳ Ｐゴシック" pitchFamily="50" charset="-128"/>
            </a:endParaRPr>
          </a:p>
          <a:p>
            <a:pPr eaLnBrk="1" hangingPunct="1">
              <a:spcBef>
                <a:spcPct val="0"/>
              </a:spcBef>
              <a:buFontTx/>
              <a:buNone/>
              <a:defRPr/>
            </a:pPr>
            <a:endParaRPr lang="en-US" altLang="ja-JP" sz="800" dirty="0">
              <a:latin typeface="ＭＳ Ｐゴシック" pitchFamily="50" charset="-128"/>
            </a:endParaRPr>
          </a:p>
          <a:p>
            <a:pPr eaLnBrk="1" hangingPunct="1">
              <a:spcBef>
                <a:spcPct val="0"/>
              </a:spcBef>
              <a:buFontTx/>
              <a:buNone/>
              <a:defRPr/>
            </a:pPr>
            <a:endParaRPr lang="en-US" altLang="ja-JP" sz="800" dirty="0">
              <a:latin typeface="ＭＳ Ｐゴシック" pitchFamily="50" charset="-128"/>
            </a:endParaRPr>
          </a:p>
          <a:p>
            <a:pPr eaLnBrk="1" hangingPunct="1">
              <a:spcBef>
                <a:spcPct val="0"/>
              </a:spcBef>
              <a:buFontTx/>
              <a:buNone/>
              <a:defRPr/>
            </a:pPr>
            <a:endParaRPr lang="en-US" altLang="ja-JP" sz="800" dirty="0">
              <a:latin typeface="ＭＳ Ｐゴシック" pitchFamily="50" charset="-128"/>
            </a:endParaRPr>
          </a:p>
          <a:p>
            <a:pPr eaLnBrk="1" hangingPunct="1">
              <a:spcBef>
                <a:spcPct val="0"/>
              </a:spcBef>
              <a:buFontTx/>
              <a:buNone/>
              <a:defRPr/>
            </a:pPr>
            <a:endParaRPr lang="en-US" altLang="ja-JP" sz="800" dirty="0">
              <a:latin typeface="ＭＳ Ｐゴシック" pitchFamily="50" charset="-128"/>
            </a:endParaRPr>
          </a:p>
          <a:p>
            <a:pPr eaLnBrk="1" hangingPunct="1">
              <a:spcBef>
                <a:spcPct val="0"/>
              </a:spcBef>
              <a:buFontTx/>
              <a:buNone/>
              <a:defRPr/>
            </a:pPr>
            <a:endParaRPr lang="en-US" altLang="ja-JP" sz="800" dirty="0">
              <a:latin typeface="ＭＳ Ｐゴシック" pitchFamily="50" charset="-128"/>
            </a:endParaRPr>
          </a:p>
          <a:p>
            <a:pPr>
              <a:spcBef>
                <a:spcPct val="0"/>
              </a:spcBef>
              <a:buNone/>
              <a:defRPr/>
            </a:pPr>
            <a:endParaRPr lang="en-US" altLang="ja-JP" sz="1200" b="1" dirty="0">
              <a:solidFill>
                <a:srgbClr val="0070C0"/>
              </a:solidFill>
              <a:latin typeface="ＭＳ Ｐゴシック" pitchFamily="50" charset="-128"/>
            </a:endParaRPr>
          </a:p>
          <a:p>
            <a:pPr>
              <a:spcBef>
                <a:spcPct val="0"/>
              </a:spcBef>
              <a:buNone/>
              <a:defRPr/>
            </a:pPr>
            <a:endParaRPr lang="en-US" altLang="ja-JP" sz="1200" b="1" dirty="0">
              <a:solidFill>
                <a:srgbClr val="0070C0"/>
              </a:solidFill>
              <a:latin typeface="ＭＳ Ｐゴシック" pitchFamily="50" charset="-128"/>
            </a:endParaRPr>
          </a:p>
          <a:p>
            <a:pPr>
              <a:spcBef>
                <a:spcPct val="0"/>
              </a:spcBef>
              <a:buNone/>
              <a:defRPr/>
            </a:pPr>
            <a:r>
              <a:rPr lang="ja-JP" altLang="en-US" sz="1200" b="1" dirty="0">
                <a:solidFill>
                  <a:srgbClr val="0070C0"/>
                </a:solidFill>
                <a:latin typeface="ＭＳ Ｐゴシック" pitchFamily="50" charset="-128"/>
              </a:rPr>
              <a:t>■　ゲスト講師　　　　　　　　　　　　　　　　　　　　　　　■　監修、塾長</a:t>
            </a:r>
            <a:endParaRPr lang="en-US" altLang="ja-JP" sz="1200" b="1" dirty="0">
              <a:solidFill>
                <a:srgbClr val="0070C0"/>
              </a:solidFill>
              <a:latin typeface="ＭＳ Ｐゴシック" pitchFamily="50" charset="-128"/>
            </a:endParaRPr>
          </a:p>
          <a:p>
            <a:pPr>
              <a:spcBef>
                <a:spcPct val="0"/>
              </a:spcBef>
              <a:buNone/>
              <a:defRPr/>
            </a:pPr>
            <a:r>
              <a:rPr lang="ja-JP" altLang="en-US" sz="1200" dirty="0">
                <a:latin typeface="+mn-ea"/>
              </a:rPr>
              <a:t>　 </a:t>
            </a:r>
            <a:r>
              <a:rPr lang="ja-JP" altLang="en-US" sz="1100" dirty="0" smtClean="0">
                <a:latin typeface="+mn-ea"/>
              </a:rPr>
              <a:t>兵庫県警察本部 </a:t>
            </a:r>
            <a:r>
              <a:rPr lang="ja-JP" altLang="en-US" sz="1200" dirty="0" smtClean="0">
                <a:latin typeface="+mn-ea"/>
              </a:rPr>
              <a:t>　 　　　　　　　　　　　　　　　　　　　　　</a:t>
            </a:r>
            <a:r>
              <a:rPr lang="ja-JP" altLang="en-US" sz="1100" dirty="0" smtClean="0">
                <a:latin typeface="+mn-ea"/>
              </a:rPr>
              <a:t>神戸市</a:t>
            </a:r>
            <a:r>
              <a:rPr lang="ja-JP" altLang="en-US" sz="1100" dirty="0">
                <a:latin typeface="+mn-ea"/>
              </a:rPr>
              <a:t>海外ビジネスセンター</a:t>
            </a:r>
            <a:endParaRPr lang="en-US" altLang="ja-JP" sz="1100" dirty="0">
              <a:latin typeface="+mn-ea"/>
            </a:endParaRPr>
          </a:p>
          <a:p>
            <a:pPr>
              <a:spcBef>
                <a:spcPct val="0"/>
              </a:spcBef>
              <a:buNone/>
              <a:defRPr/>
            </a:pPr>
            <a:r>
              <a:rPr lang="ja-JP" altLang="en-US" sz="1100" dirty="0">
                <a:latin typeface="+mn-ea"/>
              </a:rPr>
              <a:t>   </a:t>
            </a:r>
            <a:r>
              <a:rPr lang="ja-JP" altLang="en-US" sz="1100" dirty="0">
                <a:latin typeface="+mn-ea"/>
                <a:ea typeface="+mn-ea"/>
              </a:rPr>
              <a:t> </a:t>
            </a:r>
            <a:r>
              <a:rPr lang="ja-JP" altLang="en-US" sz="1100" dirty="0" smtClean="0">
                <a:latin typeface="+mn-ea"/>
                <a:ea typeface="+mn-ea"/>
              </a:rPr>
              <a:t>  </a:t>
            </a:r>
            <a:r>
              <a:rPr lang="ja-JP" altLang="en-US" sz="1100" dirty="0" smtClean="0">
                <a:latin typeface="+mn-ea"/>
              </a:rPr>
              <a:t>警備部 外事課</a:t>
            </a:r>
            <a:r>
              <a:rPr lang="ja-JP" altLang="en-US" sz="1100" dirty="0">
                <a:latin typeface="+mn-ea"/>
              </a:rPr>
              <a:t>　</a:t>
            </a:r>
            <a:r>
              <a:rPr lang="ja-JP" altLang="en-US" sz="1100" dirty="0" smtClean="0">
                <a:latin typeface="+mn-ea"/>
              </a:rPr>
              <a:t>兵庫県警部　原田 将幸</a:t>
            </a:r>
            <a:r>
              <a:rPr lang="ja-JP" altLang="en-US" sz="1100" dirty="0">
                <a:latin typeface="+mn-ea"/>
              </a:rPr>
              <a:t> </a:t>
            </a:r>
            <a:r>
              <a:rPr lang="ja-JP" altLang="en-US" sz="1100" dirty="0" smtClean="0">
                <a:latin typeface="+mn-ea"/>
              </a:rPr>
              <a:t>氏　　　　　　　　 </a:t>
            </a:r>
            <a:r>
              <a:rPr lang="ja-JP" altLang="en-US" sz="1100" dirty="0" smtClean="0">
                <a:latin typeface="+mn-ea"/>
                <a:ea typeface="+mn-ea"/>
              </a:rPr>
              <a:t>顧問</a:t>
            </a:r>
            <a:r>
              <a:rPr lang="ja-JP" altLang="en-US" sz="1100" dirty="0">
                <a:latin typeface="+mn-ea"/>
                <a:ea typeface="+mn-ea"/>
              </a:rPr>
              <a:t>　村元　四郎　氏</a:t>
            </a:r>
            <a:r>
              <a:rPr lang="en-US" altLang="ja-JP" sz="1100" dirty="0">
                <a:latin typeface="+mn-ea"/>
                <a:ea typeface="+mn-ea"/>
              </a:rPr>
              <a:t>   </a:t>
            </a:r>
            <a:r>
              <a:rPr lang="ja-JP" altLang="en-US" sz="1200" dirty="0">
                <a:latin typeface="+mn-ea"/>
                <a:ea typeface="+mn-ea"/>
              </a:rPr>
              <a:t>　</a:t>
            </a:r>
            <a:endParaRPr lang="en-US" altLang="ja-JP" sz="1200" dirty="0">
              <a:latin typeface="+mn-ea"/>
              <a:ea typeface="+mn-ea"/>
            </a:endParaRPr>
          </a:p>
          <a:p>
            <a:pPr>
              <a:spcBef>
                <a:spcPct val="0"/>
              </a:spcBef>
              <a:buNone/>
              <a:defRPr/>
            </a:pPr>
            <a:endParaRPr lang="en-US" altLang="ja-JP" sz="1200" dirty="0">
              <a:latin typeface="+mn-ea"/>
              <a:ea typeface="+mn-ea"/>
            </a:endParaRPr>
          </a:p>
          <a:p>
            <a:pPr>
              <a:spcBef>
                <a:spcPct val="0"/>
              </a:spcBef>
              <a:buNone/>
              <a:defRPr/>
            </a:pPr>
            <a:endParaRPr lang="en-US" altLang="ja-JP" sz="1200" dirty="0">
              <a:latin typeface="+mn-ea"/>
              <a:ea typeface="+mn-ea"/>
            </a:endParaRPr>
          </a:p>
          <a:p>
            <a:pPr>
              <a:spcBef>
                <a:spcPct val="0"/>
              </a:spcBef>
              <a:buNone/>
              <a:defRPr/>
            </a:pPr>
            <a:endParaRPr lang="en-US" altLang="ja-JP" sz="1200" dirty="0">
              <a:latin typeface="+mn-ea"/>
              <a:ea typeface="+mn-ea"/>
            </a:endParaRPr>
          </a:p>
          <a:p>
            <a:pPr>
              <a:spcBef>
                <a:spcPct val="0"/>
              </a:spcBef>
              <a:buNone/>
              <a:defRPr/>
            </a:pPr>
            <a:endParaRPr lang="ja-JP" altLang="en-US" sz="1200" dirty="0">
              <a:latin typeface="+mn-ea"/>
              <a:ea typeface="+mn-ea"/>
            </a:endParaRPr>
          </a:p>
        </p:txBody>
      </p:sp>
      <p:sp>
        <p:nvSpPr>
          <p:cNvPr id="36" name="正方形/長方形 35"/>
          <p:cNvSpPr/>
          <p:nvPr/>
        </p:nvSpPr>
        <p:spPr>
          <a:xfrm>
            <a:off x="4535295" y="6302703"/>
            <a:ext cx="2215821" cy="1066574"/>
          </a:xfrm>
          <a:prstGeom prst="rect">
            <a:avLst/>
          </a:prstGeom>
          <a:gradFill flip="none" rotWithShape="1">
            <a:gsLst>
              <a:gs pos="0">
                <a:srgbClr val="FFC000"/>
              </a:gs>
              <a:gs pos="50000">
                <a:srgbClr val="FFFF00">
                  <a:tint val="44500"/>
                  <a:satMod val="160000"/>
                </a:srgbClr>
              </a:gs>
              <a:gs pos="100000">
                <a:srgbClr val="FFFF00">
                  <a:tint val="23500"/>
                  <a:satMod val="160000"/>
                </a:srgbClr>
              </a:gs>
            </a:gsLst>
            <a:path path="circle">
              <a:fillToRect l="100000" b="100000"/>
            </a:path>
            <a:tileRect t="-100000" r="-100000"/>
          </a:gradFill>
          <a:ln/>
        </p:spPr>
        <p:style>
          <a:lnRef idx="1">
            <a:schemeClr val="accent3"/>
          </a:lnRef>
          <a:fillRef idx="2">
            <a:schemeClr val="accent3"/>
          </a:fillRef>
          <a:effectRef idx="1">
            <a:schemeClr val="accent3"/>
          </a:effectRef>
          <a:fontRef idx="minor">
            <a:schemeClr val="dk1"/>
          </a:fontRef>
        </p:style>
        <p:txBody>
          <a:bodyPr lIns="46800" rIns="46800" rtlCol="0" anchor="t" anchorCtr="0"/>
          <a:lstStyle/>
          <a:p>
            <a:r>
              <a:rPr lang="en-US" altLang="ja-JP" sz="1000" dirty="0"/>
              <a:t>H19 </a:t>
            </a:r>
            <a:r>
              <a:rPr lang="ja-JP" altLang="en-US" sz="1000" dirty="0"/>
              <a:t>司法試験合格</a:t>
            </a:r>
            <a:endParaRPr lang="en-US" altLang="ja-JP" sz="1000" dirty="0"/>
          </a:p>
          <a:p>
            <a:r>
              <a:rPr lang="en-US" altLang="ja-JP" sz="1000" dirty="0"/>
              <a:t>H20 </a:t>
            </a:r>
            <a:r>
              <a:rPr lang="ja-JP" altLang="en-US" sz="1000" dirty="0"/>
              <a:t>弁護士登録</a:t>
            </a:r>
            <a:endParaRPr lang="en-US" altLang="ja-JP" sz="1000" dirty="0"/>
          </a:p>
          <a:p>
            <a:r>
              <a:rPr lang="ja-JP" altLang="en-US" sz="1000" dirty="0"/>
              <a:t>弁護士法人東町法律事務所入所</a:t>
            </a:r>
            <a:endParaRPr lang="en-US" altLang="ja-JP" sz="1000" dirty="0"/>
          </a:p>
          <a:p>
            <a:r>
              <a:rPr lang="ja-JP" altLang="en-US" sz="1000" dirty="0"/>
              <a:t>主に企業法務・契約・債権回収・労働問題・自治体関係法務を扱っています。</a:t>
            </a:r>
          </a:p>
        </p:txBody>
      </p:sp>
      <p:sp>
        <p:nvSpPr>
          <p:cNvPr id="38" name="正方形/長方形 37"/>
          <p:cNvSpPr/>
          <p:nvPr/>
        </p:nvSpPr>
        <p:spPr>
          <a:xfrm>
            <a:off x="1188312" y="6308365"/>
            <a:ext cx="2229033" cy="1118263"/>
          </a:xfrm>
          <a:prstGeom prst="rect">
            <a:avLst/>
          </a:prstGeom>
          <a:gradFill flip="none" rotWithShape="1">
            <a:gsLst>
              <a:gs pos="0">
                <a:srgbClr val="FFC000"/>
              </a:gs>
              <a:gs pos="50000">
                <a:srgbClr val="FFFF00">
                  <a:tint val="44500"/>
                  <a:satMod val="160000"/>
                </a:srgbClr>
              </a:gs>
              <a:gs pos="100000">
                <a:srgbClr val="FFFF00">
                  <a:tint val="23500"/>
                  <a:satMod val="160000"/>
                </a:srgbClr>
              </a:gs>
            </a:gsLst>
            <a:lin ang="13500000" scaled="1"/>
            <a:tileRect/>
          </a:gradFill>
          <a:ln/>
        </p:spPr>
        <p:style>
          <a:lnRef idx="1">
            <a:schemeClr val="accent3"/>
          </a:lnRef>
          <a:fillRef idx="2">
            <a:schemeClr val="accent3"/>
          </a:fillRef>
          <a:effectRef idx="1">
            <a:schemeClr val="accent3"/>
          </a:effectRef>
          <a:fontRef idx="minor">
            <a:schemeClr val="dk1"/>
          </a:fontRef>
        </p:style>
        <p:txBody>
          <a:bodyPr lIns="46800" rIns="46800" rtlCol="0" anchor="t" anchorCtr="0"/>
          <a:lstStyle/>
          <a:p>
            <a:r>
              <a:rPr kumimoji="1" lang="en-US" altLang="ja-JP" sz="1000" dirty="0"/>
              <a:t>H12</a:t>
            </a:r>
            <a:r>
              <a:rPr kumimoji="1" lang="ja-JP" altLang="en-US" sz="1000" dirty="0"/>
              <a:t> 司法試験合格</a:t>
            </a:r>
            <a:endParaRPr kumimoji="1" lang="en-US" altLang="ja-JP" sz="1000" dirty="0"/>
          </a:p>
          <a:p>
            <a:r>
              <a:rPr kumimoji="1" lang="en-US" altLang="ja-JP" sz="1000" dirty="0"/>
              <a:t>H14</a:t>
            </a:r>
            <a:r>
              <a:rPr kumimoji="1" lang="ja-JP" altLang="en-US" sz="1000" dirty="0"/>
              <a:t> 弁護士登録，</a:t>
            </a:r>
            <a:endParaRPr kumimoji="1" lang="en-US" altLang="ja-JP" sz="1000" dirty="0"/>
          </a:p>
          <a:p>
            <a:r>
              <a:rPr kumimoji="1" lang="ja-JP" altLang="en-US" sz="1000" dirty="0"/>
              <a:t>弁護士法人東町法律事務所入所</a:t>
            </a:r>
            <a:endParaRPr kumimoji="1" lang="en-US" altLang="ja-JP" sz="1000" dirty="0"/>
          </a:p>
          <a:p>
            <a:r>
              <a:rPr lang="en-US" altLang="ja-JP" sz="1000" dirty="0"/>
              <a:t>H22</a:t>
            </a:r>
            <a:r>
              <a:rPr lang="ja-JP" altLang="en-US" sz="1000" dirty="0"/>
              <a:t>　同事務所パートナー</a:t>
            </a:r>
            <a:endParaRPr kumimoji="1" lang="en-US" altLang="ja-JP" sz="1000" dirty="0"/>
          </a:p>
          <a:p>
            <a:r>
              <a:rPr lang="ja-JP" altLang="en-US" sz="1000" dirty="0"/>
              <a:t>主に企業法務・契約・債権回収・労働問題・倒産法務・個人関係法務を扱っています。</a:t>
            </a:r>
            <a:endParaRPr kumimoji="1" lang="en-US" altLang="ja-JP" sz="1000" dirty="0"/>
          </a:p>
        </p:txBody>
      </p:sp>
      <p:sp>
        <p:nvSpPr>
          <p:cNvPr id="41" name="正方形/長方形 40"/>
          <p:cNvSpPr/>
          <p:nvPr/>
        </p:nvSpPr>
        <p:spPr>
          <a:xfrm>
            <a:off x="4535295" y="7997917"/>
            <a:ext cx="2215821" cy="938474"/>
          </a:xfrm>
          <a:prstGeom prst="rect">
            <a:avLst/>
          </a:prstGeom>
          <a:gradFill flip="none" rotWithShape="1">
            <a:gsLst>
              <a:gs pos="0">
                <a:srgbClr val="FFC000"/>
              </a:gs>
              <a:gs pos="50000">
                <a:srgbClr val="FFFF00">
                  <a:tint val="44500"/>
                  <a:satMod val="160000"/>
                </a:srgbClr>
              </a:gs>
              <a:gs pos="100000">
                <a:srgbClr val="FFFF00">
                  <a:tint val="23500"/>
                  <a:satMod val="160000"/>
                </a:srgbClr>
              </a:gs>
            </a:gsLst>
            <a:lin ang="16200000" scaled="1"/>
            <a:tileRect/>
          </a:gradFill>
          <a:ln/>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000" dirty="0"/>
              <a:t>㈱村元工作所代表取締役、神戸市機械金属工業会会長などを歴任。現在、兵庫工業会副会長、ひょうご産業活性化センター理事などの要職にあり、地元中小企業の発展に旺盛な活動を展開。</a:t>
            </a:r>
            <a:endParaRPr kumimoji="1" lang="ja-JP" altLang="en-US" sz="1000" dirty="0"/>
          </a:p>
        </p:txBody>
      </p:sp>
      <p:pic>
        <p:nvPicPr>
          <p:cNvPr id="1026" name="Picture 2" descr="C:\Users\190066\AppData\Local\Microsoft\Windows\Temporary Internet Files\Content.Outlook\MMSJK58W\写真（名倉）.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449" y="6302703"/>
            <a:ext cx="812403" cy="10446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190066\AppData\Local\Microsoft\Windows\Temporary Internet Files\Content.Outlook\MMSJK58W\P1090194.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val="0"/>
              </a:ext>
            </a:extLst>
          </a:blip>
          <a:srcRect l="7687" t="12389" r="10629" b="13131"/>
          <a:stretch/>
        </p:blipFill>
        <p:spPr bwMode="auto">
          <a:xfrm>
            <a:off x="217289" y="6278501"/>
            <a:ext cx="839188" cy="1034313"/>
          </a:xfrm>
          <a:prstGeom prst="rect">
            <a:avLst/>
          </a:prstGeom>
          <a:noFill/>
          <a:extLst>
            <a:ext uri="{909E8E84-426E-40DD-AFC4-6F175D3DCCD1}">
              <a14:hiddenFill xmlns:a14="http://schemas.microsoft.com/office/drawing/2010/main">
                <a:solidFill>
                  <a:srgbClr val="FFFFFF"/>
                </a:solidFill>
              </a14:hiddenFill>
            </a:ext>
          </a:extLst>
        </p:spPr>
      </p:pic>
      <p:sp>
        <p:nvSpPr>
          <p:cNvPr id="23" name="正方形/長方形 22"/>
          <p:cNvSpPr/>
          <p:nvPr/>
        </p:nvSpPr>
        <p:spPr>
          <a:xfrm>
            <a:off x="1180787" y="7997917"/>
            <a:ext cx="2236558" cy="938474"/>
          </a:xfrm>
          <a:prstGeom prst="rect">
            <a:avLst/>
          </a:prstGeom>
          <a:gradFill flip="none" rotWithShape="1">
            <a:gsLst>
              <a:gs pos="0">
                <a:srgbClr val="FFC000"/>
              </a:gs>
              <a:gs pos="50000">
                <a:srgbClr val="FFFF00">
                  <a:tint val="44500"/>
                  <a:satMod val="160000"/>
                </a:srgbClr>
              </a:gs>
              <a:gs pos="100000">
                <a:srgbClr val="FFFF00">
                  <a:tint val="23500"/>
                  <a:satMod val="160000"/>
                </a:srgbClr>
              </a:gs>
            </a:gsLst>
            <a:lin ang="16200000" scaled="1"/>
            <a:tileRect/>
          </a:gradFill>
          <a:ln/>
        </p:spPr>
        <p:style>
          <a:lnRef idx="1">
            <a:schemeClr val="accent3"/>
          </a:lnRef>
          <a:fillRef idx="2">
            <a:schemeClr val="accent3"/>
          </a:fillRef>
          <a:effectRef idx="1">
            <a:schemeClr val="accent3"/>
          </a:effectRef>
          <a:fontRef idx="minor">
            <a:schemeClr val="dk1"/>
          </a:fontRef>
        </p:style>
        <p:txBody>
          <a:bodyPr lIns="72000" rIns="72000" rtlCol="0" anchor="ctr"/>
          <a:lstStyle/>
          <a:p>
            <a:pPr algn="just"/>
            <a:r>
              <a:rPr lang="en-US" altLang="ja-JP" sz="1000" dirty="0" smtClean="0"/>
              <a:t>【</a:t>
            </a:r>
            <a:r>
              <a:rPr lang="ja-JP" altLang="en-US" sz="1000" dirty="0" smtClean="0"/>
              <a:t>経済安全保障プロジェクチーム</a:t>
            </a:r>
            <a:r>
              <a:rPr lang="en-US" altLang="ja-JP" sz="1000" dirty="0" smtClean="0"/>
              <a:t>】</a:t>
            </a:r>
          </a:p>
          <a:p>
            <a:pPr algn="just"/>
            <a:r>
              <a:rPr lang="ja-JP" altLang="en-US" sz="1000" dirty="0" smtClean="0">
                <a:latin typeface="+mj-ea"/>
                <a:ea typeface="+mj-ea"/>
              </a:rPr>
              <a:t>令和３年</a:t>
            </a:r>
            <a:r>
              <a:rPr lang="en-US" altLang="ja-JP" sz="1000" dirty="0" smtClean="0">
                <a:latin typeface="+mj-ea"/>
                <a:ea typeface="+mj-ea"/>
              </a:rPr>
              <a:t>12</a:t>
            </a:r>
            <a:r>
              <a:rPr lang="ja-JP" altLang="en-US" sz="1000" dirty="0" smtClean="0">
                <a:latin typeface="+mj-ea"/>
                <a:ea typeface="+mj-ea"/>
              </a:rPr>
              <a:t>月、県内企業に技術流出防止のアドバイスするため、外事課内で発足。これまで、</a:t>
            </a:r>
            <a:r>
              <a:rPr lang="ja-JP" altLang="en-US" sz="1000" dirty="0">
                <a:latin typeface="+mj-ea"/>
              </a:rPr>
              <a:t>セミナー等を</a:t>
            </a:r>
            <a:r>
              <a:rPr lang="ja-JP" altLang="en-US" sz="1000" dirty="0" smtClean="0">
                <a:latin typeface="+mj-ea"/>
              </a:rPr>
              <a:t>通じて</a:t>
            </a:r>
            <a:r>
              <a:rPr lang="ja-JP" altLang="en-US" sz="1000" dirty="0" smtClean="0">
                <a:latin typeface="+mj-ea"/>
                <a:ea typeface="+mj-ea"/>
              </a:rPr>
              <a:t>約</a:t>
            </a:r>
            <a:r>
              <a:rPr lang="en-US" altLang="ja-JP" sz="1000" dirty="0" smtClean="0">
                <a:latin typeface="+mj-ea"/>
                <a:ea typeface="+mj-ea"/>
              </a:rPr>
              <a:t>500</a:t>
            </a:r>
            <a:r>
              <a:rPr lang="ja-JP" altLang="en-US" sz="1000" dirty="0" smtClean="0">
                <a:latin typeface="+mj-ea"/>
                <a:ea typeface="+mj-ea"/>
              </a:rPr>
              <a:t>社の県内企業に、機密情報の漏洩防止策を呼びかけている。</a:t>
            </a:r>
            <a:endParaRPr lang="ja-JP" altLang="ja-JP" sz="1000" dirty="0">
              <a:latin typeface="+mj-ea"/>
              <a:ea typeface="+mj-ea"/>
            </a:endParaRPr>
          </a:p>
        </p:txBody>
      </p:sp>
      <p:sp>
        <p:nvSpPr>
          <p:cNvPr id="22" name="正方形/長方形 21"/>
          <p:cNvSpPr/>
          <p:nvPr/>
        </p:nvSpPr>
        <p:spPr>
          <a:xfrm>
            <a:off x="-11655" y="10771"/>
            <a:ext cx="6858000" cy="307777"/>
          </a:xfrm>
          <a:prstGeom prst="rect">
            <a:avLst/>
          </a:prstGeom>
        </p:spPr>
        <p:txBody>
          <a:bodyPr wrap="square">
            <a:spAutoFit/>
          </a:bodyPr>
          <a:lstStyle/>
          <a:p>
            <a:pPr algn="ctr"/>
            <a:r>
              <a:rPr lang="ja-JP" altLang="en-US" sz="1400" b="1" u="sng" spc="1200" dirty="0" smtClean="0">
                <a:solidFill>
                  <a:srgbClr val="FF0000"/>
                </a:solidFill>
                <a:uFill>
                  <a:solidFill>
                    <a:srgbClr val="0070C0"/>
                  </a:solidFill>
                </a:uFill>
                <a:ea typeface="メイリオ" panose="020B0604030504040204" pitchFamily="50" charset="-128"/>
                <a:cs typeface="ＭＳ ゴシック" panose="020B0609070205080204" pitchFamily="49" charset="-128"/>
              </a:rPr>
              <a:t>第２回 </a:t>
            </a:r>
            <a:r>
              <a:rPr lang="ja-JP" altLang="en-US" sz="1400" b="1" u="sng" spc="1200" dirty="0">
                <a:solidFill>
                  <a:srgbClr val="FF0000"/>
                </a:solidFill>
                <a:uFill>
                  <a:solidFill>
                    <a:srgbClr val="0070C0"/>
                  </a:solidFill>
                </a:uFill>
                <a:ea typeface="メイリオ" panose="020B0604030504040204" pitchFamily="50" charset="-128"/>
                <a:cs typeface="ＭＳ ゴシック" panose="020B0609070205080204" pitchFamily="49" charset="-128"/>
              </a:rPr>
              <a:t>中小企業向け海外法務勉強会</a:t>
            </a:r>
            <a:endParaRPr lang="ja-JP" altLang="en-US" sz="1400" dirty="0">
              <a:solidFill>
                <a:srgbClr val="FF0000"/>
              </a:solidFill>
            </a:endParaRPr>
          </a:p>
        </p:txBody>
      </p:sp>
      <p:sp>
        <p:nvSpPr>
          <p:cNvPr id="26" name="正方形/長方形 25"/>
          <p:cNvSpPr/>
          <p:nvPr/>
        </p:nvSpPr>
        <p:spPr>
          <a:xfrm>
            <a:off x="0" y="366135"/>
            <a:ext cx="6999965" cy="994814"/>
          </a:xfrm>
          <a:prstGeom prst="rect">
            <a:avLst/>
          </a:prstGeom>
          <a:solidFill>
            <a:srgbClr val="002060"/>
          </a:solidFill>
        </p:spPr>
        <p:txBody>
          <a:bodyPr wrap="square" lIns="36000" tIns="180000" rIns="36000" bIns="0" anchor="ctr" anchorCtr="1">
            <a:noAutofit/>
          </a:bodyPr>
          <a:lstStyle/>
          <a:p>
            <a:pPr algn="ctr">
              <a:lnSpc>
                <a:spcPts val="3000"/>
              </a:lnSpc>
            </a:pPr>
            <a:r>
              <a:rPr lang="ja-JP" altLang="en-US" sz="2600" b="1" dirty="0" smtClean="0">
                <a:solidFill>
                  <a:schemeClr val="bg1"/>
                </a:solidFill>
                <a:latin typeface="メイリオ" panose="020B0604030504040204" pitchFamily="50" charset="-128"/>
                <a:ea typeface="メイリオ" panose="020B0604030504040204" pitchFamily="50" charset="-128"/>
              </a:rPr>
              <a:t>経済安全保障をめぐる現状</a:t>
            </a:r>
            <a:endParaRPr lang="en-US" altLang="ja-JP" sz="2600" b="1" dirty="0">
              <a:solidFill>
                <a:schemeClr val="bg1"/>
              </a:solidFill>
              <a:latin typeface="メイリオ" panose="020B0604030504040204" pitchFamily="50" charset="-128"/>
              <a:ea typeface="メイリオ" panose="020B0604030504040204" pitchFamily="50" charset="-128"/>
            </a:endParaRPr>
          </a:p>
          <a:p>
            <a:pPr algn="ctr">
              <a:lnSpc>
                <a:spcPts val="3000"/>
              </a:lnSpc>
            </a:pPr>
            <a:r>
              <a:rPr lang="ja-JP" altLang="en-US" sz="1600" b="1" dirty="0" smtClean="0">
                <a:solidFill>
                  <a:schemeClr val="bg1"/>
                </a:solidFill>
                <a:latin typeface="メイリオ" panose="020B0604030504040204" pitchFamily="50" charset="-128"/>
                <a:ea typeface="メイリオ" panose="020B0604030504040204" pitchFamily="50" charset="-128"/>
              </a:rPr>
              <a:t>～海外産業スパイから、大切な技術を盗まれないために～</a:t>
            </a:r>
            <a:endParaRPr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27" name="正方形/長方形 26"/>
          <p:cNvSpPr/>
          <p:nvPr/>
        </p:nvSpPr>
        <p:spPr>
          <a:xfrm>
            <a:off x="3277" y="954823"/>
            <a:ext cx="6996689" cy="446310"/>
          </a:xfrm>
          <a:prstGeom prst="rect">
            <a:avLst/>
          </a:prstGeom>
        </p:spPr>
        <p:txBody>
          <a:bodyPr wrap="square" lIns="0" tIns="0" rIns="0" bIns="0">
            <a:noAutofit/>
          </a:bodyPr>
          <a:lstStyle/>
          <a:p>
            <a:pPr algn="ctr">
              <a:lnSpc>
                <a:spcPts val="3500"/>
              </a:lnSpc>
              <a:spcAft>
                <a:spcPts val="0"/>
              </a:spcAft>
            </a:pPr>
            <a:endParaRPr lang="ja-JP"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3" name="図 2"/>
          <p:cNvPicPr>
            <a:picLocks noChangeAspect="1"/>
          </p:cNvPicPr>
          <p:nvPr/>
        </p:nvPicPr>
        <p:blipFill rotWithShape="1">
          <a:blip r:embed="rId5">
            <a:extLst>
              <a:ext uri="{28A0092B-C50C-407E-A947-70E740481C1C}">
                <a14:useLocalDpi xmlns:a14="http://schemas.microsoft.com/office/drawing/2010/main" val="0"/>
              </a:ext>
            </a:extLst>
          </a:blip>
          <a:srcRect l="10787" r="6862"/>
          <a:stretch/>
        </p:blipFill>
        <p:spPr>
          <a:xfrm>
            <a:off x="3650451" y="8017765"/>
            <a:ext cx="724401" cy="918626"/>
          </a:xfrm>
          <a:prstGeom prst="rect">
            <a:avLst/>
          </a:prstGeom>
        </p:spPr>
      </p:pic>
      <p:sp>
        <p:nvSpPr>
          <p:cNvPr id="32" name="正方形/長方形 31"/>
          <p:cNvSpPr/>
          <p:nvPr/>
        </p:nvSpPr>
        <p:spPr>
          <a:xfrm>
            <a:off x="72888" y="8957524"/>
            <a:ext cx="6846343" cy="990015"/>
          </a:xfrm>
          <a:prstGeom prst="rect">
            <a:avLst/>
          </a:prstGeom>
        </p:spPr>
        <p:txBody>
          <a:bodyPr wrap="square" anchor="b">
            <a:spAutoFit/>
          </a:bodyPr>
          <a:lstStyle/>
          <a:p>
            <a:pPr marL="400050" indent="-400050" algn="just">
              <a:lnSpc>
                <a:spcPts val="1400"/>
              </a:lnSpc>
              <a:spcAft>
                <a:spcPts val="0"/>
              </a:spcAft>
            </a:pPr>
            <a:r>
              <a:rPr lang="ja-JP" altLang="ja-JP" sz="1000" kern="100" dirty="0">
                <a:latin typeface="メイリオ" panose="020B0604030504040204" pitchFamily="50" charset="-128"/>
                <a:ea typeface="メイリオ" panose="020B0604030504040204" pitchFamily="50" charset="-128"/>
                <a:cs typeface="Times New Roman" panose="02020603050405020304" pitchFamily="18" charset="0"/>
              </a:rPr>
              <a:t>主催</a:t>
            </a: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　神戸市</a:t>
            </a:r>
            <a:r>
              <a:rPr lang="ja-JP" altLang="en-US" sz="1000" kern="100" dirty="0" smtClean="0">
                <a:latin typeface="メイリオ" panose="020B0604030504040204" pitchFamily="50" charset="-128"/>
                <a:ea typeface="メイリオ" panose="020B0604030504040204" pitchFamily="50" charset="-128"/>
                <a:cs typeface="Times New Roman" panose="02020603050405020304" pitchFamily="18" charset="0"/>
              </a:rPr>
              <a:t>、兵庫県警察本部、ひょうご</a:t>
            </a: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・神戸国際ビジネススクエア</a:t>
            </a:r>
            <a:endParaRPr lang="en-US" altLang="ja-JP" sz="10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400050" indent="-400050" algn="just">
              <a:lnSpc>
                <a:spcPts val="1400"/>
              </a:lnSpc>
              <a:spcAft>
                <a:spcPts val="0"/>
              </a:spcAft>
            </a:pP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0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神戸市海外ビジネスセンター、ひょうご海外ビジネスセンター、ジェトロ神戸</a:t>
            </a:r>
            <a:r>
              <a:rPr lang="en-US" altLang="ja-JP" sz="1000" kern="100" dirty="0">
                <a:latin typeface="メイリオ" panose="020B0604030504040204" pitchFamily="50" charset="-128"/>
                <a:ea typeface="メイリオ" panose="020B0604030504040204" pitchFamily="50" charset="-128"/>
                <a:cs typeface="Times New Roman" panose="02020603050405020304" pitchFamily="18" charset="0"/>
              </a:rPr>
              <a:t>】</a:t>
            </a:r>
          </a:p>
          <a:p>
            <a:pPr marL="400050" indent="-400050" algn="just">
              <a:lnSpc>
                <a:spcPts val="1400"/>
              </a:lnSpc>
              <a:spcAft>
                <a:spcPts val="0"/>
              </a:spcAft>
            </a:pP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　　　弁護士法人東町法律</a:t>
            </a:r>
            <a:r>
              <a:rPr lang="ja-JP" altLang="en-US" sz="1000" kern="100" dirty="0" smtClean="0">
                <a:latin typeface="メイリオ" panose="020B0604030504040204" pitchFamily="50" charset="-128"/>
                <a:ea typeface="メイリオ" panose="020B0604030504040204" pitchFamily="50" charset="-128"/>
                <a:cs typeface="Times New Roman" panose="02020603050405020304" pitchFamily="18" charset="0"/>
              </a:rPr>
              <a:t>事務所</a:t>
            </a:r>
            <a:endParaRPr lang="en-US" altLang="ja-JP" sz="1000" kern="100" dirty="0" smtClean="0">
              <a:latin typeface="メイリオ" panose="020B0604030504040204" pitchFamily="50" charset="-128"/>
              <a:ea typeface="メイリオ" panose="020B0604030504040204" pitchFamily="50" charset="-128"/>
              <a:cs typeface="Times New Roman" panose="02020603050405020304" pitchFamily="18" charset="0"/>
            </a:endParaRPr>
          </a:p>
          <a:p>
            <a:pPr marL="400050" indent="-400050" algn="just">
              <a:lnSpc>
                <a:spcPts val="1400"/>
              </a:lnSpc>
              <a:spcAft>
                <a:spcPts val="0"/>
              </a:spcAft>
            </a:pPr>
            <a:r>
              <a:rPr lang="ja-JP" altLang="en-US" sz="1000" kern="100" dirty="0" smtClean="0">
                <a:latin typeface="メイリオ" panose="020B0604030504040204" pitchFamily="50" charset="-128"/>
                <a:ea typeface="メイリオ" panose="020B0604030504040204" pitchFamily="50" charset="-128"/>
                <a:cs typeface="Times New Roman" panose="02020603050405020304" pitchFamily="18" charset="0"/>
              </a:rPr>
              <a:t>共催　（公社）兵庫工業会</a:t>
            </a:r>
            <a:endParaRPr lang="en-US" altLang="ja-JP" sz="10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400050" indent="-400050" algn="just">
              <a:lnSpc>
                <a:spcPts val="1400"/>
              </a:lnSpc>
              <a:spcAft>
                <a:spcPts val="0"/>
              </a:spcAft>
            </a:pP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協力　神戸商工</a:t>
            </a:r>
            <a:r>
              <a:rPr lang="ja-JP" altLang="en-US" sz="1000" kern="100" dirty="0" smtClean="0">
                <a:latin typeface="メイリオ" panose="020B0604030504040204" pitchFamily="50" charset="-128"/>
                <a:ea typeface="メイリオ" panose="020B0604030504040204" pitchFamily="50" charset="-128"/>
                <a:cs typeface="Times New Roman" panose="02020603050405020304" pitchFamily="18" charset="0"/>
              </a:rPr>
              <a:t>会議所、（一社）神戸市</a:t>
            </a: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機械金属</a:t>
            </a:r>
            <a:r>
              <a:rPr lang="ja-JP" altLang="en-US" sz="1000" kern="100" dirty="0" smtClean="0">
                <a:latin typeface="メイリオ" panose="020B0604030504040204" pitchFamily="50" charset="-128"/>
                <a:ea typeface="メイリオ" panose="020B0604030504040204" pitchFamily="50" charset="-128"/>
                <a:cs typeface="Times New Roman" panose="02020603050405020304" pitchFamily="18" charset="0"/>
              </a:rPr>
              <a:t>工業会</a:t>
            </a:r>
            <a:endParaRPr lang="ja-JP" altLang="ja-JP" sz="10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1" name="AutoShape 2"/>
          <p:cNvSpPr>
            <a:spLocks noChangeArrowheads="1"/>
          </p:cNvSpPr>
          <p:nvPr/>
        </p:nvSpPr>
        <p:spPr bwMode="auto">
          <a:xfrm>
            <a:off x="58239" y="1485340"/>
            <a:ext cx="6885705" cy="1655210"/>
          </a:xfrm>
          <a:prstGeom prst="roundRect">
            <a:avLst>
              <a:gd name="adj" fmla="val 16667"/>
            </a:avLst>
          </a:prstGeom>
          <a:solidFill>
            <a:srgbClr val="FFFF99"/>
          </a:solidFill>
          <a:ln w="6350">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4" name="正方形/長方形 23"/>
          <p:cNvSpPr/>
          <p:nvPr/>
        </p:nvSpPr>
        <p:spPr>
          <a:xfrm>
            <a:off x="3276" y="1491830"/>
            <a:ext cx="6996689" cy="1684289"/>
          </a:xfrm>
          <a:prstGeom prst="rect">
            <a:avLst/>
          </a:prstGeom>
        </p:spPr>
        <p:txBody>
          <a:bodyPr wrap="square" lIns="144000" tIns="72000" rIns="144000" bIns="72000">
            <a:spAutoFit/>
          </a:bodyPr>
          <a:lstStyle/>
          <a:p>
            <a:pPr>
              <a:lnSpc>
                <a:spcPts val="2000"/>
              </a:lnSpc>
            </a:pPr>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企業が保有する先端技術や専門知識を有する人材等は、企業の大小に関わらず、諸外国による情報収集活動の対象となっています。また、デジタル化の加速を背景に情報の持ち出しも容易になっています。</a:t>
            </a:r>
            <a:endParaRPr lang="en-US" altLang="ja-JP" sz="1200" dirty="0" smtClean="0">
              <a:latin typeface="メイリオ" panose="020B0604030504040204" pitchFamily="50" charset="-128"/>
              <a:ea typeface="メイリオ" panose="020B0604030504040204" pitchFamily="50" charset="-128"/>
            </a:endParaRPr>
          </a:p>
          <a:p>
            <a:pPr>
              <a:lnSpc>
                <a:spcPts val="2000"/>
              </a:lnSpc>
            </a:pPr>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そこで、兵庫県警が講師となって、過去の事件捜査により判明した海外産業スパイの手口から、どのように企業の機密情報が盗み出されたのか解説し、その対応策をお伝えします。</a:t>
            </a:r>
            <a:endParaRPr lang="en-US" altLang="ja-JP" sz="1200" dirty="0" smtClean="0">
              <a:latin typeface="メイリオ" panose="020B0604030504040204" pitchFamily="50" charset="-128"/>
              <a:ea typeface="メイリオ" panose="020B0604030504040204" pitchFamily="50" charset="-128"/>
            </a:endParaRPr>
          </a:p>
          <a:p>
            <a:pPr>
              <a:lnSpc>
                <a:spcPts val="2000"/>
              </a:lnSpc>
            </a:pPr>
            <a:r>
              <a:rPr lang="ja-JP" altLang="en-US" sz="1200"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2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最新の手口を理解し、大切な技術を盗まれないための対策にご活用</a:t>
            </a:r>
            <a:r>
              <a:rPr lang="ja-JP" altLang="en-US" sz="1200" kern="100" dirty="0" smtClean="0">
                <a:latin typeface="メイリオ" panose="020B0604030504040204" pitchFamily="50" charset="-128"/>
                <a:ea typeface="メイリオ" panose="020B0604030504040204" pitchFamily="50" charset="-128"/>
                <a:cs typeface="Times New Roman" panose="02020603050405020304" pitchFamily="18" charset="0"/>
              </a:rPr>
              <a:t>ください。</a:t>
            </a:r>
            <a:endPar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1" name="正方形/長方形 30"/>
          <p:cNvSpPr/>
          <p:nvPr/>
        </p:nvSpPr>
        <p:spPr>
          <a:xfrm>
            <a:off x="198090" y="3382649"/>
            <a:ext cx="6377909" cy="1554272"/>
          </a:xfrm>
          <a:prstGeom prst="rect">
            <a:avLst/>
          </a:prstGeom>
        </p:spPr>
        <p:txBody>
          <a:bodyPr wrap="square">
            <a:spAutoFit/>
          </a:bodyPr>
          <a:lstStyle/>
          <a:p>
            <a:pPr algn="just">
              <a:lnSpc>
                <a:spcPts val="1200"/>
              </a:lnSpc>
              <a:spcAft>
                <a:spcPts val="0"/>
              </a:spcAft>
            </a:pPr>
            <a:r>
              <a:rPr lang="ja-JP" altLang="ja-JP" u="sng" kern="100" dirty="0">
                <a:latin typeface="メイリオ" panose="020B0604030504040204" pitchFamily="50" charset="-128"/>
                <a:ea typeface="メイリオ" panose="020B0604030504040204" pitchFamily="50" charset="-128"/>
                <a:cs typeface="Times New Roman" panose="02020603050405020304" pitchFamily="18" charset="0"/>
              </a:rPr>
              <a:t>令和</a:t>
            </a:r>
            <a:r>
              <a:rPr lang="ja-JP" altLang="en-US" u="sng" kern="100" dirty="0" smtClean="0">
                <a:latin typeface="メイリオ" panose="020B0604030504040204" pitchFamily="50" charset="-128"/>
                <a:ea typeface="メイリオ" panose="020B0604030504040204" pitchFamily="50" charset="-128"/>
                <a:cs typeface="Times New Roman" panose="02020603050405020304" pitchFamily="18" charset="0"/>
              </a:rPr>
              <a:t>４</a:t>
            </a:r>
            <a:r>
              <a:rPr lang="ja-JP" altLang="ja-JP" u="sng" kern="100" dirty="0" smtClean="0">
                <a:latin typeface="メイリオ" panose="020B0604030504040204" pitchFamily="50" charset="-128"/>
                <a:ea typeface="メイリオ" panose="020B0604030504040204" pitchFamily="50" charset="-128"/>
                <a:cs typeface="Times New Roman" panose="02020603050405020304" pitchFamily="18" charset="0"/>
              </a:rPr>
              <a:t>年</a:t>
            </a:r>
            <a:r>
              <a:rPr lang="en-US" altLang="ja-JP" u="sng" kern="100" dirty="0">
                <a:latin typeface="メイリオ" panose="020B0604030504040204" pitchFamily="50" charset="-128"/>
                <a:ea typeface="メイリオ" panose="020B0604030504040204" pitchFamily="50" charset="-128"/>
                <a:cs typeface="Times New Roman" panose="02020603050405020304" pitchFamily="18" charset="0"/>
              </a:rPr>
              <a:t>10</a:t>
            </a:r>
            <a:r>
              <a:rPr lang="ja-JP" altLang="ja-JP" u="sng" kern="100" dirty="0" smtClean="0">
                <a:latin typeface="メイリオ" panose="020B0604030504040204" pitchFamily="50" charset="-128"/>
                <a:ea typeface="メイリオ" panose="020B0604030504040204" pitchFamily="50" charset="-128"/>
                <a:cs typeface="Times New Roman" panose="02020603050405020304" pitchFamily="18" charset="0"/>
              </a:rPr>
              <a:t>月</a:t>
            </a:r>
            <a:r>
              <a:rPr lang="en-US" altLang="ja-JP" u="sng" kern="100" dirty="0" smtClean="0">
                <a:latin typeface="メイリオ" panose="020B0604030504040204" pitchFamily="50" charset="-128"/>
                <a:ea typeface="メイリオ" panose="020B0604030504040204" pitchFamily="50" charset="-128"/>
                <a:cs typeface="Times New Roman" panose="02020603050405020304" pitchFamily="18" charset="0"/>
              </a:rPr>
              <a:t>25</a:t>
            </a:r>
            <a:r>
              <a:rPr lang="ja-JP" altLang="ja-JP" u="sng" kern="100" dirty="0" smtClean="0">
                <a:latin typeface="メイリオ" panose="020B0604030504040204" pitchFamily="50" charset="-128"/>
                <a:ea typeface="メイリオ" panose="020B0604030504040204" pitchFamily="50" charset="-128"/>
                <a:cs typeface="Times New Roman" panose="02020603050405020304" pitchFamily="18" charset="0"/>
              </a:rPr>
              <a:t>日（</a:t>
            </a:r>
            <a:r>
              <a:rPr lang="ja-JP" altLang="en-US" u="sng" kern="100" dirty="0" smtClean="0">
                <a:latin typeface="メイリオ" panose="020B0604030504040204" pitchFamily="50" charset="-128"/>
                <a:ea typeface="メイリオ" panose="020B0604030504040204" pitchFamily="50" charset="-128"/>
                <a:cs typeface="Times New Roman" panose="02020603050405020304" pitchFamily="18" charset="0"/>
              </a:rPr>
              <a:t>火</a:t>
            </a:r>
            <a:r>
              <a:rPr lang="ja-JP" altLang="ja-JP" u="sng" kern="100" dirty="0" smtClean="0">
                <a:latin typeface="メイリオ" panose="020B0604030504040204" pitchFamily="50" charset="-128"/>
                <a:ea typeface="メイリオ" panose="020B0604030504040204" pitchFamily="50" charset="-128"/>
                <a:cs typeface="Times New Roman" panose="02020603050405020304" pitchFamily="18" charset="0"/>
              </a:rPr>
              <a:t>曜</a:t>
            </a:r>
            <a:r>
              <a:rPr lang="ja-JP" altLang="ja-JP" u="sng"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u="sng" kern="100" dirty="0">
                <a:latin typeface="メイリオ" panose="020B0604030504040204" pitchFamily="50" charset="-128"/>
                <a:ea typeface="メイリオ" panose="020B0604030504040204" pitchFamily="50" charset="-128"/>
                <a:cs typeface="Times New Roman" panose="02020603050405020304" pitchFamily="18" charset="0"/>
              </a:rPr>
              <a:t>15</a:t>
            </a:r>
            <a:r>
              <a:rPr lang="ja-JP" altLang="ja-JP" u="sng" kern="100" dirty="0">
                <a:latin typeface="メイリオ" panose="020B0604030504040204" pitchFamily="50" charset="-128"/>
                <a:ea typeface="メイリオ" panose="020B0604030504040204" pitchFamily="50" charset="-128"/>
                <a:cs typeface="Times New Roman" panose="02020603050405020304" pitchFamily="18" charset="0"/>
              </a:rPr>
              <a:t>時</a:t>
            </a:r>
            <a:r>
              <a:rPr lang="en-US" altLang="ja-JP" u="sng" kern="100" dirty="0">
                <a:latin typeface="メイリオ" panose="020B0604030504040204" pitchFamily="50" charset="-128"/>
                <a:ea typeface="メイリオ" panose="020B0604030504040204" pitchFamily="50" charset="-128"/>
                <a:cs typeface="Times New Roman" panose="02020603050405020304" pitchFamily="18" charset="0"/>
              </a:rPr>
              <a:t>00</a:t>
            </a:r>
            <a:r>
              <a:rPr lang="ja-JP" altLang="ja-JP" u="sng" kern="100" dirty="0">
                <a:latin typeface="メイリオ" panose="020B0604030504040204" pitchFamily="50" charset="-128"/>
                <a:ea typeface="メイリオ" panose="020B0604030504040204" pitchFamily="50" charset="-128"/>
                <a:cs typeface="Times New Roman" panose="02020603050405020304" pitchFamily="18" charset="0"/>
              </a:rPr>
              <a:t>分～</a:t>
            </a:r>
            <a:r>
              <a:rPr lang="en-US" altLang="ja-JP" u="sng" kern="100" dirty="0">
                <a:latin typeface="メイリオ" panose="020B0604030504040204" pitchFamily="50" charset="-128"/>
                <a:ea typeface="メイリオ" panose="020B0604030504040204" pitchFamily="50" charset="-128"/>
                <a:cs typeface="Times New Roman" panose="02020603050405020304" pitchFamily="18" charset="0"/>
              </a:rPr>
              <a:t>17</a:t>
            </a:r>
            <a:r>
              <a:rPr lang="ja-JP" altLang="ja-JP" u="sng" kern="100" dirty="0">
                <a:latin typeface="メイリオ" panose="020B0604030504040204" pitchFamily="50" charset="-128"/>
                <a:ea typeface="メイリオ" panose="020B0604030504040204" pitchFamily="50" charset="-128"/>
                <a:cs typeface="Times New Roman" panose="02020603050405020304" pitchFamily="18" charset="0"/>
              </a:rPr>
              <a:t>時</a:t>
            </a:r>
            <a:r>
              <a:rPr lang="en-US" altLang="ja-JP" u="sng" kern="100" dirty="0">
                <a:latin typeface="メイリオ" panose="020B0604030504040204" pitchFamily="50" charset="-128"/>
                <a:ea typeface="メイリオ" panose="020B0604030504040204" pitchFamily="50" charset="-128"/>
                <a:cs typeface="Times New Roman" panose="02020603050405020304" pitchFamily="18" charset="0"/>
              </a:rPr>
              <a:t>00</a:t>
            </a:r>
            <a:r>
              <a:rPr lang="ja-JP" altLang="ja-JP" u="sng" kern="100" dirty="0">
                <a:latin typeface="メイリオ" panose="020B0604030504040204" pitchFamily="50" charset="-128"/>
                <a:ea typeface="メイリオ" panose="020B0604030504040204" pitchFamily="50" charset="-128"/>
                <a:cs typeface="Times New Roman" panose="02020603050405020304" pitchFamily="18" charset="0"/>
              </a:rPr>
              <a:t>分</a:t>
            </a:r>
            <a:endParaRPr lang="en-US" altLang="ja-JP"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200"/>
              </a:lnSpc>
              <a:spcAft>
                <a:spcPts val="0"/>
              </a:spcAft>
            </a:pP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  </a:t>
            </a:r>
          </a:p>
          <a:p>
            <a:pPr algn="just">
              <a:lnSpc>
                <a:spcPts val="1500"/>
              </a:lnSpc>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開催場所　神戸商工貿易センタービル　</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14F</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会議室（神戸貿易協会内）</a:t>
            </a:r>
            <a:endPar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500"/>
              </a:lnSpc>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200" dirty="0">
                <a:latin typeface="メイリオ" panose="020B0604030504040204" pitchFamily="50" charset="-128"/>
                <a:ea typeface="メイリオ" panose="020B0604030504040204" pitchFamily="50" charset="-128"/>
              </a:rPr>
              <a:t>神戸市中央区浜辺通</a:t>
            </a:r>
            <a:r>
              <a:rPr lang="en-US" altLang="ja-JP" sz="1200" dirty="0">
                <a:latin typeface="メイリオ" panose="020B0604030504040204" pitchFamily="50" charset="-128"/>
                <a:ea typeface="メイリオ" panose="020B0604030504040204" pitchFamily="50" charset="-128"/>
              </a:rPr>
              <a:t>5-1-14</a:t>
            </a: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200"/>
              </a:lnSpc>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endPar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200"/>
              </a:lnSpc>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定</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員</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30</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名</a:t>
            </a:r>
            <a:endPar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200"/>
              </a:lnSpc>
              <a:spcAft>
                <a:spcPts val="0"/>
              </a:spcAft>
            </a:pP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200"/>
              </a:lnSpc>
              <a:spcAft>
                <a:spcPts val="0"/>
              </a:spcAft>
            </a:pPr>
            <a:endPar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200"/>
              </a:lnSpc>
              <a:spcAft>
                <a:spcPts val="0"/>
              </a:spcAft>
            </a:pP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　申込方法　裏面をご確認ください</a:t>
            </a:r>
            <a:endParaRPr lang="ja-JP"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3" name="テキスト ボックス 32"/>
          <p:cNvSpPr txBox="1"/>
          <p:nvPr/>
        </p:nvSpPr>
        <p:spPr>
          <a:xfrm>
            <a:off x="97117" y="4897582"/>
            <a:ext cx="6797887" cy="600164"/>
          </a:xfrm>
          <a:prstGeom prst="rect">
            <a:avLst/>
          </a:prstGeom>
          <a:noFill/>
          <a:ln w="25400">
            <a:prstDash val="dash"/>
          </a:ln>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ja-JP" altLang="en-US" sz="1100" dirty="0">
                <a:latin typeface="メイリオ" panose="020B0604030504040204" pitchFamily="50" charset="-128"/>
                <a:ea typeface="メイリオ" panose="020B0604030504040204" pitchFamily="50" charset="-128"/>
              </a:rPr>
              <a:t>＜本勉強会について＞</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a:t>
            </a:r>
            <a:r>
              <a:rPr lang="ja-JP" altLang="ja-JP" sz="1100" dirty="0">
                <a:latin typeface="メイリオ" panose="020B0604030504040204" pitchFamily="50" charset="-128"/>
                <a:ea typeface="メイリオ" panose="020B0604030504040204" pitchFamily="50" charset="-128"/>
              </a:rPr>
              <a:t>海外</a:t>
            </a:r>
            <a:r>
              <a:rPr lang="ja-JP" altLang="en-US" sz="1100" dirty="0">
                <a:latin typeface="メイリオ" panose="020B0604030504040204" pitchFamily="50" charset="-128"/>
                <a:ea typeface="メイリオ" panose="020B0604030504040204" pitchFamily="50" charset="-128"/>
              </a:rPr>
              <a:t>への進出・販路開拓</a:t>
            </a:r>
            <a:r>
              <a:rPr lang="ja-JP" altLang="ja-JP" sz="1100" dirty="0">
                <a:latin typeface="メイリオ" panose="020B0604030504040204" pitchFamily="50" charset="-128"/>
                <a:ea typeface="メイリオ" panose="020B0604030504040204" pitchFamily="50" charset="-128"/>
              </a:rPr>
              <a:t>を</a:t>
            </a:r>
            <a:r>
              <a:rPr lang="ja-JP" altLang="en-US" sz="1100" dirty="0">
                <a:latin typeface="メイリオ" panose="020B0604030504040204" pitchFamily="50" charset="-128"/>
                <a:ea typeface="メイリオ" panose="020B0604030504040204" pitchFamily="50" charset="-128"/>
              </a:rPr>
              <a:t>めざ</a:t>
            </a:r>
            <a:r>
              <a:rPr lang="ja-JP" altLang="ja-JP" sz="1100" dirty="0">
                <a:latin typeface="メイリオ" panose="020B0604030504040204" pitchFamily="50" charset="-128"/>
                <a:ea typeface="メイリオ" panose="020B0604030504040204" pitchFamily="50" charset="-128"/>
              </a:rPr>
              <a:t>す中小企業の法務リスク軽減</a:t>
            </a:r>
            <a:r>
              <a:rPr lang="ja-JP" altLang="en-US" sz="1100" dirty="0">
                <a:latin typeface="メイリオ" panose="020B0604030504040204" pitchFamily="50" charset="-128"/>
                <a:ea typeface="メイリオ" panose="020B0604030504040204" pitchFamily="50" charset="-128"/>
              </a:rPr>
              <a:t>を目的として</a:t>
            </a:r>
            <a:r>
              <a:rPr lang="ja-JP" altLang="ja-JP" sz="1100" dirty="0" smtClean="0">
                <a:latin typeface="メイリオ" panose="020B0604030504040204" pitchFamily="50" charset="-128"/>
                <a:ea typeface="メイリオ" panose="020B0604030504040204" pitchFamily="50" charset="-128"/>
              </a:rPr>
              <a:t>、</a:t>
            </a:r>
            <a:r>
              <a:rPr lang="ja-JP" altLang="en-US" sz="1100" dirty="0" smtClean="0">
                <a:latin typeface="メイリオ" panose="020B0604030504040204" pitchFamily="50" charset="-128"/>
                <a:ea typeface="メイリオ" panose="020B0604030504040204" pitchFamily="50" charset="-128"/>
              </a:rPr>
              <a:t>テーマに沿ったゲスト講師による講演とともに、常任講師の弁護士が法</a:t>
            </a:r>
            <a:r>
              <a:rPr lang="ja-JP" altLang="en-US" sz="1100" dirty="0">
                <a:latin typeface="メイリオ" panose="020B0604030504040204" pitchFamily="50" charset="-128"/>
                <a:ea typeface="メイリオ" panose="020B0604030504040204" pitchFamily="50" charset="-128"/>
              </a:rPr>
              <a:t>の専門家としての視点から説明いただきます</a:t>
            </a:r>
            <a:r>
              <a:rPr lang="ja-JP" altLang="ja-JP" sz="1100" dirty="0">
                <a:latin typeface="メイリオ" panose="020B0604030504040204" pitchFamily="50" charset="-128"/>
                <a:ea typeface="メイリオ" panose="020B0604030504040204" pitchFamily="50" charset="-128"/>
              </a:rPr>
              <a:t>。</a:t>
            </a:r>
            <a:endParaRPr lang="en-US" altLang="ja-JP" sz="1100" dirty="0">
              <a:latin typeface="メイリオ" panose="020B0604030504040204" pitchFamily="50" charset="-128"/>
              <a:ea typeface="メイリオ" panose="020B0604030504040204" pitchFamily="50" charset="-128"/>
            </a:endParaRPr>
          </a:p>
        </p:txBody>
      </p:sp>
      <p:pic>
        <p:nvPicPr>
          <p:cNvPr id="28" name="図 27"/>
          <p:cNvPicPr>
            <a:picLocks noChangeAspect="1"/>
          </p:cNvPicPr>
          <p:nvPr/>
        </p:nvPicPr>
        <p:blipFill rotWithShape="1">
          <a:blip r:embed="rId6" cstate="print">
            <a:extLst>
              <a:ext uri="{28A0092B-C50C-407E-A947-70E740481C1C}">
                <a14:useLocalDpi xmlns:a14="http://schemas.microsoft.com/office/drawing/2010/main" val="0"/>
              </a:ext>
            </a:extLst>
          </a:blip>
          <a:srcRect l="21227" t="3888" r="2916" b="18311"/>
          <a:stretch/>
        </p:blipFill>
        <p:spPr>
          <a:xfrm rot="16200000">
            <a:off x="109136" y="8062240"/>
            <a:ext cx="1129038" cy="868492"/>
          </a:xfrm>
          <a:prstGeom prst="rect">
            <a:avLst/>
          </a:prstGeom>
          <a:ln>
            <a:noFill/>
          </a:ln>
          <a:effectLst>
            <a:softEdge rad="112500"/>
          </a:effectLst>
        </p:spPr>
      </p:pic>
    </p:spTree>
    <p:extLst>
      <p:ext uri="{BB962C8B-B14F-4D97-AF65-F5344CB8AC3E}">
        <p14:creationId xmlns:p14="http://schemas.microsoft.com/office/powerpoint/2010/main" val="3707607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89991" y="6672565"/>
            <a:ext cx="3739744" cy="969496"/>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■会場のご案内</a:t>
            </a:r>
            <a:endParaRPr kumimoji="1"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神戸商工貿易センタービル</a:t>
            </a:r>
            <a:r>
              <a:rPr lang="en-US" altLang="ja-JP" sz="1200" dirty="0">
                <a:latin typeface="メイリオ" panose="020B0604030504040204" pitchFamily="50" charset="-128"/>
                <a:ea typeface="メイリオ" panose="020B0604030504040204" pitchFamily="50" charset="-128"/>
              </a:rPr>
              <a:t>14</a:t>
            </a:r>
            <a:r>
              <a:rPr lang="ja-JP" altLang="en-US" sz="1200" dirty="0">
                <a:latin typeface="メイリオ" panose="020B0604030504040204" pitchFamily="50" charset="-128"/>
                <a:ea typeface="メイリオ" panose="020B0604030504040204" pitchFamily="50" charset="-128"/>
              </a:rPr>
              <a:t>階　　　　</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神戸市中央区浜辺通</a:t>
            </a:r>
            <a:r>
              <a:rPr lang="en-US" altLang="ja-JP" sz="1200" dirty="0">
                <a:latin typeface="メイリオ" panose="020B0604030504040204" pitchFamily="50" charset="-128"/>
                <a:ea typeface="メイリオ" panose="020B0604030504040204" pitchFamily="50" charset="-128"/>
              </a:rPr>
              <a:t>5-1-14</a:t>
            </a:r>
          </a:p>
          <a:p>
            <a:r>
              <a:rPr lang="ja-JP" altLang="en-US" sz="1050" dirty="0">
                <a:latin typeface="メイリオ" panose="020B0604030504040204" pitchFamily="50" charset="-128"/>
                <a:ea typeface="メイリオ" panose="020B0604030504040204" pitchFamily="50" charset="-128"/>
              </a:rPr>
              <a:t>　　 　ポートライナー線「貿易センター駅」より徒歩２分</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ＪＲ「三ノ宮駅」より徒歩１２分</a:t>
            </a:r>
            <a:endParaRPr lang="en-US" altLang="ja-JP" sz="1050" dirty="0">
              <a:latin typeface="メイリオ" panose="020B0604030504040204" pitchFamily="50" charset="-128"/>
              <a:ea typeface="メイリオ" panose="020B0604030504040204" pitchFamily="50" charset="-128"/>
            </a:endParaRPr>
          </a:p>
        </p:txBody>
      </p:sp>
      <p:pic>
        <p:nvPicPr>
          <p:cNvPr id="20" name="図 19"/>
          <p:cNvPicPr>
            <a:picLocks noChangeAspect="1"/>
          </p:cNvPicPr>
          <p:nvPr/>
        </p:nvPicPr>
        <p:blipFill>
          <a:blip r:embed="rId3"/>
          <a:stretch>
            <a:fillRect/>
          </a:stretch>
        </p:blipFill>
        <p:spPr>
          <a:xfrm>
            <a:off x="3829736" y="6606803"/>
            <a:ext cx="2849374" cy="2931168"/>
          </a:xfrm>
          <a:prstGeom prst="rect">
            <a:avLst/>
          </a:prstGeom>
        </p:spPr>
      </p:pic>
      <p:sp>
        <p:nvSpPr>
          <p:cNvPr id="19" name="Rectangle 4"/>
          <p:cNvSpPr>
            <a:spLocks noChangeArrowheads="1"/>
          </p:cNvSpPr>
          <p:nvPr/>
        </p:nvSpPr>
        <p:spPr bwMode="auto">
          <a:xfrm>
            <a:off x="89991" y="16062"/>
            <a:ext cx="6858000" cy="2203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3" rIns="91402" bIns="190362" anchor="ctr">
            <a:spAutoFit/>
          </a:bodyPr>
          <a:lstStyle>
            <a:lvl1pPr>
              <a:spcBef>
                <a:spcPct val="20000"/>
              </a:spcBef>
              <a:buChar char="•"/>
              <a:tabLst>
                <a:tab pos="2754313" algn="l"/>
              </a:tabLst>
              <a:defRPr kumimoji="1" sz="3200">
                <a:solidFill>
                  <a:schemeClr val="tx1"/>
                </a:solidFill>
                <a:latin typeface="Times New Roman" pitchFamily="18" charset="0"/>
                <a:ea typeface="ＭＳ Ｐゴシック" pitchFamily="50" charset="-128"/>
              </a:defRPr>
            </a:lvl1pPr>
            <a:lvl2pPr marL="742950" indent="-285750">
              <a:spcBef>
                <a:spcPct val="20000"/>
              </a:spcBef>
              <a:buChar char="–"/>
              <a:tabLst>
                <a:tab pos="2754313" algn="l"/>
              </a:tabLst>
              <a:defRPr kumimoji="1" sz="2800">
                <a:solidFill>
                  <a:schemeClr val="tx1"/>
                </a:solidFill>
                <a:latin typeface="Times New Roman" pitchFamily="18" charset="0"/>
                <a:ea typeface="ＭＳ Ｐゴシック" pitchFamily="50" charset="-128"/>
              </a:defRPr>
            </a:lvl2pPr>
            <a:lvl3pPr marL="1143000" indent="-228600">
              <a:spcBef>
                <a:spcPct val="20000"/>
              </a:spcBef>
              <a:buChar char="•"/>
              <a:tabLst>
                <a:tab pos="2754313" algn="l"/>
              </a:tabLst>
              <a:defRPr kumimoji="1" sz="2400">
                <a:solidFill>
                  <a:schemeClr val="tx1"/>
                </a:solidFill>
                <a:latin typeface="Times New Roman" pitchFamily="18" charset="0"/>
                <a:ea typeface="ＭＳ Ｐゴシック" pitchFamily="50" charset="-128"/>
              </a:defRPr>
            </a:lvl3pPr>
            <a:lvl4pPr marL="1600200" indent="-228600">
              <a:spcBef>
                <a:spcPct val="20000"/>
              </a:spcBef>
              <a:buChar char="–"/>
              <a:tabLst>
                <a:tab pos="2754313" algn="l"/>
              </a:tabLst>
              <a:defRPr kumimoji="1" sz="2000">
                <a:solidFill>
                  <a:schemeClr val="tx1"/>
                </a:solidFill>
                <a:latin typeface="Times New Roman" pitchFamily="18" charset="0"/>
                <a:ea typeface="ＭＳ Ｐゴシック" pitchFamily="50" charset="-128"/>
              </a:defRPr>
            </a:lvl4pPr>
            <a:lvl5pPr marL="2057400" indent="-228600">
              <a:spcBef>
                <a:spcPct val="20000"/>
              </a:spcBef>
              <a:buChar char="»"/>
              <a:tabLst>
                <a:tab pos="2754313" algn="l"/>
              </a:tabLst>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tabLst>
                <a:tab pos="2754313" algn="l"/>
              </a:tabLst>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tabLst>
                <a:tab pos="2754313" algn="l"/>
              </a:tabLst>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tabLst>
                <a:tab pos="2754313" algn="l"/>
              </a:tabLst>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tabLst>
                <a:tab pos="2754313" algn="l"/>
              </a:tabLst>
              <a:defRPr kumimoji="1" sz="2000">
                <a:solidFill>
                  <a:schemeClr val="tx1"/>
                </a:solidFill>
                <a:latin typeface="Times New Roman" pitchFamily="18" charset="0"/>
                <a:ea typeface="ＭＳ Ｐゴシック" pitchFamily="50" charset="-128"/>
              </a:defRPr>
            </a:lvl9pPr>
          </a:lstStyle>
          <a:p>
            <a:pPr algn="ctr">
              <a:spcBef>
                <a:spcPct val="0"/>
              </a:spcBef>
              <a:buNone/>
            </a:pPr>
            <a:r>
              <a:rPr lang="ja-JP" altLang="en-US" sz="1600" b="1" i="1" u="sng" dirty="0">
                <a:latin typeface="メイリオ" panose="020B0604030504040204" pitchFamily="50" charset="-128"/>
                <a:ea typeface="メイリオ" panose="020B0604030504040204" pitchFamily="50" charset="-128"/>
              </a:rPr>
              <a:t>お申し込みは</a:t>
            </a:r>
            <a:r>
              <a:rPr lang="ja-JP" altLang="en-US" sz="1600" b="1" i="1" u="sng" dirty="0">
                <a:solidFill>
                  <a:srgbClr val="000000"/>
                </a:solidFill>
                <a:latin typeface="メイリオ" panose="020B0604030504040204" pitchFamily="50" charset="-128"/>
                <a:ea typeface="メイリオ" panose="020B0604030504040204" pitchFamily="50" charset="-128"/>
                <a:cs typeface="Times New Roman" pitchFamily="18" charset="0"/>
              </a:rPr>
              <a:t>、</a:t>
            </a:r>
            <a:r>
              <a:rPr lang="en-US" altLang="ja-JP" sz="1600" b="1" i="1" u="sng" dirty="0">
                <a:solidFill>
                  <a:srgbClr val="000000"/>
                </a:solidFill>
                <a:latin typeface="メイリオ" panose="020B0604030504040204" pitchFamily="50" charset="-128"/>
                <a:ea typeface="メイリオ" panose="020B0604030504040204" pitchFamily="50" charset="-128"/>
                <a:cs typeface="Times New Roman" pitchFamily="18" charset="0"/>
              </a:rPr>
              <a:t>HP</a:t>
            </a:r>
            <a:r>
              <a:rPr lang="ja-JP" altLang="en-US" sz="1600" b="1" i="1" u="sng" dirty="0">
                <a:solidFill>
                  <a:srgbClr val="000000"/>
                </a:solidFill>
                <a:latin typeface="メイリオ" panose="020B0604030504040204" pitchFamily="50" charset="-128"/>
                <a:ea typeface="メイリオ" panose="020B0604030504040204" pitchFamily="50" charset="-128"/>
                <a:cs typeface="Times New Roman" pitchFamily="18" charset="0"/>
              </a:rPr>
              <a:t>・</a:t>
            </a:r>
            <a:r>
              <a:rPr lang="en-US" altLang="ja-JP" sz="1600" b="1" i="1" u="sng" dirty="0">
                <a:solidFill>
                  <a:srgbClr val="000000"/>
                </a:solidFill>
                <a:latin typeface="メイリオ" panose="020B0604030504040204" pitchFamily="50" charset="-128"/>
                <a:ea typeface="メイリオ" panose="020B0604030504040204" pitchFamily="50" charset="-128"/>
                <a:cs typeface="Times New Roman" pitchFamily="18" charset="0"/>
              </a:rPr>
              <a:t>E</a:t>
            </a:r>
            <a:r>
              <a:rPr lang="ja-JP" altLang="en-US" sz="1600" b="1" i="1" u="sng" dirty="0">
                <a:solidFill>
                  <a:srgbClr val="000000"/>
                </a:solidFill>
                <a:latin typeface="メイリオ" panose="020B0604030504040204" pitchFamily="50" charset="-128"/>
                <a:ea typeface="メイリオ" panose="020B0604030504040204" pitchFamily="50" charset="-128"/>
                <a:cs typeface="Times New Roman" pitchFamily="18" charset="0"/>
              </a:rPr>
              <a:t>メール・</a:t>
            </a:r>
            <a:r>
              <a:rPr lang="en-US" altLang="ja-JP" sz="1600" b="1" i="1" u="sng" dirty="0">
                <a:solidFill>
                  <a:srgbClr val="000000"/>
                </a:solidFill>
                <a:latin typeface="メイリオ" panose="020B0604030504040204" pitchFamily="50" charset="-128"/>
                <a:ea typeface="メイリオ" panose="020B0604030504040204" pitchFamily="50" charset="-128"/>
                <a:cs typeface="Times New Roman" pitchFamily="18" charset="0"/>
              </a:rPr>
              <a:t>FAX</a:t>
            </a:r>
            <a:r>
              <a:rPr lang="ja-JP" altLang="en-US" sz="1600" b="1" i="1" u="sng" dirty="0">
                <a:solidFill>
                  <a:srgbClr val="000000"/>
                </a:solidFill>
                <a:latin typeface="メイリオ" panose="020B0604030504040204" pitchFamily="50" charset="-128"/>
                <a:ea typeface="メイリオ" panose="020B0604030504040204" pitchFamily="50" charset="-128"/>
                <a:cs typeface="Times New Roman" pitchFamily="18" charset="0"/>
              </a:rPr>
              <a:t>で</a:t>
            </a:r>
            <a:endParaRPr lang="en-US" altLang="ja-JP" sz="1600" b="1" i="1" u="sng" dirty="0">
              <a:solidFill>
                <a:srgbClr val="000000"/>
              </a:solidFill>
              <a:latin typeface="メイリオ" panose="020B0604030504040204" pitchFamily="50" charset="-128"/>
              <a:ea typeface="メイリオ" panose="020B0604030504040204" pitchFamily="50" charset="-128"/>
              <a:cs typeface="Times New Roman" pitchFamily="18" charset="0"/>
            </a:endParaRPr>
          </a:p>
          <a:p>
            <a:pPr fontAlgn="auto">
              <a:spcBef>
                <a:spcPct val="0"/>
              </a:spcBef>
              <a:spcAft>
                <a:spcPts val="0"/>
              </a:spcAft>
              <a:buFontTx/>
              <a:buNone/>
              <a:defRPr/>
            </a:pPr>
            <a:endParaRPr lang="en-US" altLang="ja-JP" sz="1200" dirty="0">
              <a:solidFill>
                <a:srgbClr val="000000"/>
              </a:solidFill>
              <a:latin typeface="メイリオ" panose="020B0604030504040204" pitchFamily="50" charset="-128"/>
              <a:ea typeface="メイリオ" panose="020B0604030504040204" pitchFamily="50" charset="-128"/>
              <a:cs typeface="Times New Roman" pitchFamily="18" charset="0"/>
            </a:endParaRPr>
          </a:p>
          <a:p>
            <a:pPr fontAlgn="auto">
              <a:lnSpc>
                <a:spcPts val="2200"/>
              </a:lnSpc>
              <a:spcBef>
                <a:spcPct val="0"/>
              </a:spcBef>
              <a:spcAft>
                <a:spcPts val="0"/>
              </a:spcAft>
              <a:buFontTx/>
              <a:buNone/>
              <a:defRPr/>
            </a:pPr>
            <a:r>
              <a:rPr lang="ja-JP" altLang="en-US" sz="1400" dirty="0">
                <a:solidFill>
                  <a:srgbClr val="000000"/>
                </a:solidFill>
                <a:latin typeface="メイリオ" panose="020B0604030504040204" pitchFamily="50" charset="-128"/>
                <a:ea typeface="メイリオ" panose="020B0604030504040204" pitchFamily="50" charset="-128"/>
                <a:cs typeface="Times New Roman" pitchFamily="18" charset="0"/>
              </a:rPr>
              <a:t>★お申し込み先</a:t>
            </a:r>
            <a:endParaRPr lang="en-US" altLang="ja-JP" sz="1400" dirty="0">
              <a:solidFill>
                <a:srgbClr val="000000"/>
              </a:solidFill>
              <a:latin typeface="メイリオ" panose="020B0604030504040204" pitchFamily="50" charset="-128"/>
              <a:ea typeface="メイリオ" panose="020B0604030504040204" pitchFamily="50" charset="-128"/>
              <a:cs typeface="Times New Roman" pitchFamily="18" charset="0"/>
            </a:endParaRPr>
          </a:p>
          <a:p>
            <a:pPr>
              <a:lnSpc>
                <a:spcPts val="2200"/>
              </a:lnSpc>
              <a:spcBef>
                <a:spcPct val="0"/>
              </a:spcBef>
              <a:buNone/>
              <a:defRPr/>
            </a:pPr>
            <a:r>
              <a:rPr lang="ja-JP" altLang="en-US" sz="1200" dirty="0">
                <a:solidFill>
                  <a:srgbClr val="000000"/>
                </a:solidFill>
                <a:latin typeface="メイリオ" panose="020B0604030504040204" pitchFamily="50" charset="-128"/>
                <a:ea typeface="メイリオ" panose="020B0604030504040204" pitchFamily="50" charset="-128"/>
                <a:cs typeface="Times New Roman" pitchFamily="18" charset="0"/>
              </a:rPr>
              <a:t>　</a:t>
            </a:r>
            <a:r>
              <a:rPr lang="en-US" altLang="ja-JP" sz="1200" dirty="0">
                <a:solidFill>
                  <a:srgbClr val="000000"/>
                </a:solidFill>
                <a:latin typeface="メイリオ" panose="020B0604030504040204" pitchFamily="50" charset="-128"/>
                <a:ea typeface="メイリオ" panose="020B0604030504040204" pitchFamily="50" charset="-128"/>
                <a:cs typeface="Times New Roman" pitchFamily="18" charset="0"/>
              </a:rPr>
              <a:t>HP</a:t>
            </a:r>
            <a:r>
              <a:rPr lang="ja-JP" altLang="en-US" sz="1200" dirty="0">
                <a:solidFill>
                  <a:srgbClr val="000000"/>
                </a:solidFill>
                <a:latin typeface="メイリオ" panose="020B0604030504040204" pitchFamily="50" charset="-128"/>
                <a:ea typeface="メイリオ" panose="020B0604030504040204" pitchFamily="50" charset="-128"/>
                <a:cs typeface="Times New Roman" pitchFamily="18" charset="0"/>
              </a:rPr>
              <a:t>：</a:t>
            </a:r>
            <a:r>
              <a:rPr lang="en-US" altLang="ja-JP" sz="1200" dirty="0">
                <a:solidFill>
                  <a:srgbClr val="000000"/>
                </a:solidFill>
                <a:latin typeface="メイリオ" panose="020B0604030504040204" pitchFamily="50" charset="-128"/>
                <a:ea typeface="メイリオ" panose="020B0604030504040204" pitchFamily="50" charset="-128"/>
                <a:cs typeface="Times New Roman" pitchFamily="18" charset="0"/>
              </a:rPr>
              <a:t>HP</a:t>
            </a:r>
            <a:r>
              <a:rPr lang="ja-JP" altLang="en-US" sz="1200" dirty="0" smtClean="0">
                <a:solidFill>
                  <a:srgbClr val="000000"/>
                </a:solidFill>
                <a:latin typeface="メイリオ" panose="020B0604030504040204" pitchFamily="50" charset="-128"/>
                <a:ea typeface="メイリオ" panose="020B0604030504040204" pitchFamily="50" charset="-128"/>
                <a:cs typeface="Times New Roman" pitchFamily="18" charset="0"/>
              </a:rPr>
              <a:t>：</a:t>
            </a:r>
            <a:r>
              <a:rPr lang="en-US" altLang="ja-JP" sz="1200" dirty="0">
                <a:solidFill>
                  <a:srgbClr val="000000"/>
                </a:solidFill>
                <a:latin typeface="メイリオ" panose="020B0604030504040204" pitchFamily="50" charset="-128"/>
                <a:ea typeface="メイリオ" panose="020B0604030504040204" pitchFamily="50" charset="-128"/>
                <a:cs typeface="Times New Roman" pitchFamily="18" charset="0"/>
                <a:hlinkClick r:id="rId4"/>
              </a:rPr>
              <a:t> https://</a:t>
            </a:r>
            <a:r>
              <a:rPr lang="en-US" altLang="ja-JP" sz="1200" dirty="0" smtClean="0">
                <a:solidFill>
                  <a:srgbClr val="000000"/>
                </a:solidFill>
                <a:latin typeface="メイリオ" panose="020B0604030504040204" pitchFamily="50" charset="-128"/>
                <a:ea typeface="メイリオ" panose="020B0604030504040204" pitchFamily="50" charset="-128"/>
                <a:cs typeface="Times New Roman" pitchFamily="18" charset="0"/>
                <a:hlinkClick r:id="rId4"/>
              </a:rPr>
              <a:t>www.kobe-obc.lg.jp/news/1409/ </a:t>
            </a:r>
            <a:endParaRPr lang="en-US" altLang="ja-JP" sz="1200" dirty="0">
              <a:solidFill>
                <a:srgbClr val="000000"/>
              </a:solidFill>
              <a:latin typeface="メイリオ" panose="020B0604030504040204" pitchFamily="50" charset="-128"/>
              <a:ea typeface="メイリオ" panose="020B0604030504040204" pitchFamily="50" charset="-128"/>
              <a:cs typeface="Times New Roman" pitchFamily="18" charset="0"/>
            </a:endParaRPr>
          </a:p>
          <a:p>
            <a:pPr>
              <a:lnSpc>
                <a:spcPts val="2200"/>
              </a:lnSpc>
              <a:spcBef>
                <a:spcPct val="0"/>
              </a:spcBef>
              <a:buNone/>
              <a:defRPr/>
            </a:pPr>
            <a:r>
              <a:rPr lang="ja-JP" altLang="en-US" sz="1200" dirty="0">
                <a:solidFill>
                  <a:srgbClr val="000000"/>
                </a:solidFill>
                <a:latin typeface="メイリオ" panose="020B0604030504040204" pitchFamily="50" charset="-128"/>
                <a:ea typeface="メイリオ" panose="020B0604030504040204" pitchFamily="50" charset="-128"/>
                <a:cs typeface="Times New Roman" pitchFamily="18" charset="0"/>
              </a:rPr>
              <a:t>　</a:t>
            </a:r>
            <a:r>
              <a:rPr lang="en-US" altLang="ja-JP" sz="1200" dirty="0">
                <a:solidFill>
                  <a:srgbClr val="000000"/>
                </a:solidFill>
                <a:latin typeface="メイリオ" panose="020B0604030504040204" pitchFamily="50" charset="-128"/>
                <a:ea typeface="メイリオ" panose="020B0604030504040204" pitchFamily="50" charset="-128"/>
                <a:cs typeface="Times New Roman" pitchFamily="18" charset="0"/>
              </a:rPr>
              <a:t>E</a:t>
            </a:r>
            <a:r>
              <a:rPr lang="ja-JP" altLang="en-US" sz="1200" dirty="0">
                <a:solidFill>
                  <a:srgbClr val="000000"/>
                </a:solidFill>
                <a:latin typeface="メイリオ" panose="020B0604030504040204" pitchFamily="50" charset="-128"/>
                <a:ea typeface="メイリオ" panose="020B0604030504040204" pitchFamily="50" charset="-128"/>
                <a:cs typeface="Times New Roman" pitchFamily="18" charset="0"/>
              </a:rPr>
              <a:t>メール：</a:t>
            </a:r>
            <a:r>
              <a:rPr lang="en-US" altLang="ja-JP" sz="1200" dirty="0">
                <a:solidFill>
                  <a:srgbClr val="000000"/>
                </a:solidFill>
                <a:latin typeface="メイリオ" panose="020B0604030504040204" pitchFamily="50" charset="-128"/>
                <a:ea typeface="メイリオ" panose="020B0604030504040204" pitchFamily="50" charset="-128"/>
                <a:cs typeface="Times New Roman" pitchFamily="18" charset="0"/>
                <a:hlinkClick r:id="rId5"/>
              </a:rPr>
              <a:t>asia-biz@office.city.kobe.lg.jp</a:t>
            </a:r>
            <a:endParaRPr lang="en-US" altLang="ja-JP" sz="1200" dirty="0">
              <a:solidFill>
                <a:srgbClr val="000000"/>
              </a:solidFill>
              <a:latin typeface="メイリオ" panose="020B0604030504040204" pitchFamily="50" charset="-128"/>
              <a:ea typeface="メイリオ" panose="020B0604030504040204" pitchFamily="50" charset="-128"/>
              <a:cs typeface="Times New Roman" pitchFamily="18" charset="0"/>
            </a:endParaRPr>
          </a:p>
          <a:p>
            <a:pPr fontAlgn="auto">
              <a:lnSpc>
                <a:spcPts val="2200"/>
              </a:lnSpc>
              <a:spcBef>
                <a:spcPct val="0"/>
              </a:spcBef>
              <a:spcAft>
                <a:spcPts val="0"/>
              </a:spcAft>
              <a:buFontTx/>
              <a:buNone/>
              <a:defRPr/>
            </a:pPr>
            <a:r>
              <a:rPr lang="ja-JP" altLang="en-US" sz="1200" dirty="0">
                <a:solidFill>
                  <a:srgbClr val="000000"/>
                </a:solidFill>
                <a:latin typeface="メイリオ" panose="020B0604030504040204" pitchFamily="50" charset="-128"/>
                <a:ea typeface="メイリオ" panose="020B0604030504040204" pitchFamily="50" charset="-128"/>
                <a:cs typeface="Times New Roman" pitchFamily="18" charset="0"/>
              </a:rPr>
              <a:t>　</a:t>
            </a:r>
            <a:r>
              <a:rPr lang="en-US" altLang="ja-JP" sz="1200" dirty="0">
                <a:solidFill>
                  <a:srgbClr val="000000"/>
                </a:solidFill>
                <a:latin typeface="メイリオ" panose="020B0604030504040204" pitchFamily="50" charset="-128"/>
                <a:ea typeface="メイリオ" panose="020B0604030504040204" pitchFamily="50" charset="-128"/>
                <a:cs typeface="Times New Roman" pitchFamily="18" charset="0"/>
              </a:rPr>
              <a:t>FAX</a:t>
            </a:r>
            <a:r>
              <a:rPr lang="ja-JP" altLang="en-US" sz="1200" dirty="0">
                <a:solidFill>
                  <a:srgbClr val="000000"/>
                </a:solidFill>
                <a:latin typeface="メイリオ" panose="020B0604030504040204" pitchFamily="50" charset="-128"/>
                <a:ea typeface="メイリオ" panose="020B0604030504040204" pitchFamily="50" charset="-128"/>
                <a:cs typeface="Times New Roman" pitchFamily="18" charset="0"/>
              </a:rPr>
              <a:t>：０７８－２３１－０２５６</a:t>
            </a:r>
            <a:endParaRPr lang="en-US" altLang="ja-JP" sz="1200" dirty="0">
              <a:solidFill>
                <a:srgbClr val="000000"/>
              </a:solidFill>
              <a:latin typeface="メイリオ" panose="020B0604030504040204" pitchFamily="50" charset="-128"/>
              <a:ea typeface="メイリオ" panose="020B0604030504040204" pitchFamily="50" charset="-128"/>
              <a:cs typeface="Times New Roman" pitchFamily="18" charset="0"/>
            </a:endParaRPr>
          </a:p>
          <a:p>
            <a:pPr fontAlgn="auto">
              <a:lnSpc>
                <a:spcPts val="1000"/>
              </a:lnSpc>
              <a:spcBef>
                <a:spcPct val="0"/>
              </a:spcBef>
              <a:spcAft>
                <a:spcPts val="0"/>
              </a:spcAft>
              <a:buFontTx/>
              <a:buNone/>
              <a:defRPr/>
            </a:pPr>
            <a:endParaRPr lang="en-US" altLang="ja-JP" sz="1400" dirty="0">
              <a:solidFill>
                <a:srgbClr val="000000"/>
              </a:solidFill>
              <a:latin typeface="メイリオ" panose="020B0604030504040204" pitchFamily="50" charset="-128"/>
              <a:ea typeface="メイリオ" panose="020B0604030504040204" pitchFamily="50" charset="-128"/>
              <a:cs typeface="Times New Roman" pitchFamily="18" charset="0"/>
            </a:endParaRPr>
          </a:p>
          <a:p>
            <a:pPr algn="ctr">
              <a:spcBef>
                <a:spcPct val="0"/>
              </a:spcBef>
              <a:buNone/>
            </a:pPr>
            <a:r>
              <a:rPr lang="ja-JP" altLang="en-US" sz="1800" u="sng" dirty="0">
                <a:solidFill>
                  <a:srgbClr val="000000"/>
                </a:solidFill>
                <a:latin typeface="メイリオ" panose="020B0604030504040204" pitchFamily="50" charset="-128"/>
                <a:ea typeface="メイリオ" panose="020B0604030504040204" pitchFamily="50" charset="-128"/>
                <a:cs typeface="Times New Roman" pitchFamily="18" charset="0"/>
              </a:rPr>
              <a:t>（申込み締切</a:t>
            </a:r>
            <a:r>
              <a:rPr lang="ja-JP" altLang="en-US" sz="1800" u="sng" dirty="0" smtClean="0">
                <a:solidFill>
                  <a:srgbClr val="000000"/>
                </a:solidFill>
                <a:latin typeface="メイリオ" panose="020B0604030504040204" pitchFamily="50" charset="-128"/>
                <a:ea typeface="メイリオ" panose="020B0604030504040204" pitchFamily="50" charset="-128"/>
                <a:cs typeface="Times New Roman" pitchFamily="18" charset="0"/>
              </a:rPr>
              <a:t>：</a:t>
            </a:r>
            <a:r>
              <a:rPr lang="en-US" altLang="ja-JP" sz="1800" u="sng" dirty="0" smtClean="0">
                <a:solidFill>
                  <a:srgbClr val="000000"/>
                </a:solidFill>
                <a:latin typeface="メイリオ" panose="020B0604030504040204" pitchFamily="50" charset="-128"/>
                <a:ea typeface="メイリオ" panose="020B0604030504040204" pitchFamily="50" charset="-128"/>
                <a:cs typeface="Times New Roman" pitchFamily="18" charset="0"/>
              </a:rPr>
              <a:t>10</a:t>
            </a:r>
            <a:r>
              <a:rPr lang="ja-JP" altLang="en-US" sz="1800" u="sng" dirty="0" smtClean="0">
                <a:solidFill>
                  <a:srgbClr val="000000"/>
                </a:solidFill>
                <a:latin typeface="メイリオ" panose="020B0604030504040204" pitchFamily="50" charset="-128"/>
                <a:ea typeface="メイリオ" panose="020B0604030504040204" pitchFamily="50" charset="-128"/>
                <a:cs typeface="Times New Roman" pitchFamily="18" charset="0"/>
              </a:rPr>
              <a:t>月</a:t>
            </a:r>
            <a:r>
              <a:rPr lang="en-US" altLang="ja-JP" sz="1800" u="sng" dirty="0" smtClean="0">
                <a:solidFill>
                  <a:srgbClr val="000000"/>
                </a:solidFill>
                <a:latin typeface="メイリオ" panose="020B0604030504040204" pitchFamily="50" charset="-128"/>
                <a:ea typeface="メイリオ" panose="020B0604030504040204" pitchFamily="50" charset="-128"/>
                <a:cs typeface="Times New Roman" pitchFamily="18" charset="0"/>
              </a:rPr>
              <a:t>21</a:t>
            </a:r>
            <a:r>
              <a:rPr lang="ja-JP" altLang="en-US" sz="1800" u="sng" dirty="0" smtClean="0">
                <a:solidFill>
                  <a:srgbClr val="000000"/>
                </a:solidFill>
                <a:latin typeface="メイリオ" panose="020B0604030504040204" pitchFamily="50" charset="-128"/>
                <a:ea typeface="メイリオ" panose="020B0604030504040204" pitchFamily="50" charset="-128"/>
                <a:cs typeface="Times New Roman" pitchFamily="18" charset="0"/>
              </a:rPr>
              <a:t>日（金）</a:t>
            </a:r>
            <a:r>
              <a:rPr lang="ja-JP" altLang="en-US" sz="1800" u="sng" dirty="0">
                <a:solidFill>
                  <a:srgbClr val="000000"/>
                </a:solidFill>
                <a:latin typeface="メイリオ" panose="020B0604030504040204" pitchFamily="50" charset="-128"/>
                <a:ea typeface="メイリオ" panose="020B0604030504040204" pitchFamily="50" charset="-128"/>
                <a:cs typeface="Times New Roman" pitchFamily="18" charset="0"/>
              </a:rPr>
              <a:t>）</a:t>
            </a:r>
          </a:p>
        </p:txBody>
      </p:sp>
      <p:sp>
        <p:nvSpPr>
          <p:cNvPr id="21" name="角丸四角形吹き出し 20"/>
          <p:cNvSpPr/>
          <p:nvPr/>
        </p:nvSpPr>
        <p:spPr>
          <a:xfrm>
            <a:off x="5719378" y="555817"/>
            <a:ext cx="1021990" cy="524055"/>
          </a:xfrm>
          <a:prstGeom prst="wedgeRoundRectCallout">
            <a:avLst>
              <a:gd name="adj1" fmla="val -62301"/>
              <a:gd name="adj2" fmla="val -2173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lIns="54000" rIns="36000" rtlCol="0" anchor="ct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参加申込みは、コチラから</a:t>
            </a:r>
          </a:p>
        </p:txBody>
      </p:sp>
      <p:sp>
        <p:nvSpPr>
          <p:cNvPr id="22" name="正方形/長方形 21"/>
          <p:cNvSpPr/>
          <p:nvPr/>
        </p:nvSpPr>
        <p:spPr>
          <a:xfrm>
            <a:off x="184154" y="2066012"/>
            <a:ext cx="6570773" cy="1015661"/>
          </a:xfrm>
          <a:prstGeom prst="rect">
            <a:avLst/>
          </a:prstGeom>
        </p:spPr>
        <p:txBody>
          <a:bodyPr wrap="square" lIns="91437" tIns="45719" rIns="91437" bIns="45719">
            <a:spAutoFit/>
          </a:bodyPr>
          <a:lstStyle/>
          <a:p>
            <a:pPr>
              <a:lnSpc>
                <a:spcPts val="1200"/>
              </a:lnSpc>
              <a:defRPr/>
            </a:pPr>
            <a:r>
              <a:rPr lang="ja-JP" altLang="en-US" sz="1000" dirty="0">
                <a:latin typeface="メイリオ" panose="020B0604030504040204" pitchFamily="50" charset="-128"/>
                <a:ea typeface="メイリオ" panose="020B0604030504040204" pitchFamily="50" charset="-128"/>
              </a:rPr>
              <a:t>○申込については、先着順とさせていただきます。</a:t>
            </a:r>
            <a:endParaRPr lang="en-US" altLang="ja-JP" sz="1000" dirty="0">
              <a:latin typeface="+mj-ea"/>
              <a:ea typeface="+mj-ea"/>
            </a:endParaRPr>
          </a:p>
          <a:p>
            <a:pPr>
              <a:lnSpc>
                <a:spcPts val="1200"/>
              </a:lnSpc>
              <a:defRPr/>
            </a:pPr>
            <a:r>
              <a:rPr lang="ja-JP" altLang="en-US" sz="1000" dirty="0">
                <a:latin typeface="メイリオ" panose="020B0604030504040204" pitchFamily="50" charset="-128"/>
                <a:ea typeface="メイリオ" panose="020B0604030504040204" pitchFamily="50" charset="-128"/>
              </a:rPr>
              <a:t>○申込者数が定員を大幅に超えた場合はお断りさせていただくこともございますのでご容赦下さい。　　</a:t>
            </a:r>
            <a:endParaRPr lang="en-US" altLang="ja-JP" sz="1000" dirty="0">
              <a:latin typeface="メイリオ" panose="020B0604030504040204" pitchFamily="50" charset="-128"/>
              <a:ea typeface="メイリオ" panose="020B0604030504040204" pitchFamily="50" charset="-128"/>
            </a:endParaRPr>
          </a:p>
          <a:p>
            <a:pPr>
              <a:lnSpc>
                <a:spcPts val="1200"/>
              </a:lnSpc>
              <a:defRPr/>
            </a:pPr>
            <a:r>
              <a:rPr lang="ja-JP" altLang="en-US" sz="1000" b="1" dirty="0">
                <a:solidFill>
                  <a:srgbClr val="FF0000"/>
                </a:solidFill>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参加証は発行いたしません。お断りさせていただく場合のみ、当方よりご連絡を致します。</a:t>
            </a:r>
            <a:r>
              <a:rPr lang="en-US" altLang="ja-JP" sz="1000" dirty="0">
                <a:latin typeface="メイリオ" panose="020B0604030504040204" pitchFamily="50" charset="-128"/>
                <a:ea typeface="メイリオ" panose="020B0604030504040204" pitchFamily="50" charset="-128"/>
              </a:rPr>
              <a:t>)</a:t>
            </a:r>
          </a:p>
          <a:p>
            <a:pPr>
              <a:lnSpc>
                <a:spcPts val="1200"/>
              </a:lnSpc>
              <a:defRPr/>
            </a:pPr>
            <a:r>
              <a:rPr lang="ja-JP" altLang="en-US" sz="1000" dirty="0">
                <a:latin typeface="メイリオ" panose="020B0604030504040204" pitchFamily="50" charset="-128"/>
                <a:ea typeface="メイリオ" panose="020B0604030504040204" pitchFamily="50" charset="-128"/>
              </a:rPr>
              <a:t>○コロナ対策により、マスク着用で受講ください。また、発熱や体調不良等の方は、受講を控えてください。</a:t>
            </a:r>
            <a:endParaRPr lang="en-US" altLang="ja-JP" sz="1000" dirty="0">
              <a:latin typeface="メイリオ" panose="020B0604030504040204" pitchFamily="50" charset="-128"/>
              <a:ea typeface="メイリオ" panose="020B0604030504040204" pitchFamily="50" charset="-128"/>
            </a:endParaRPr>
          </a:p>
          <a:p>
            <a:pPr>
              <a:lnSpc>
                <a:spcPts val="1200"/>
              </a:lnSpc>
              <a:defRPr/>
            </a:pPr>
            <a:r>
              <a:rPr lang="ja-JP" altLang="en-US" sz="1000" dirty="0">
                <a:latin typeface="メイリオ" panose="020B0604030504040204" pitchFamily="50" charset="-128"/>
                <a:ea typeface="メイリオ" panose="020B0604030504040204" pitchFamily="50" charset="-128"/>
              </a:rPr>
              <a:t>〇コロナの状況によっては、オンラインに変更する場合がございます。</a:t>
            </a:r>
            <a:endParaRPr lang="en-US" altLang="ja-JP" sz="1000" dirty="0">
              <a:latin typeface="メイリオ" panose="020B0604030504040204" pitchFamily="50" charset="-128"/>
              <a:ea typeface="メイリオ" panose="020B0604030504040204" pitchFamily="50" charset="-128"/>
            </a:endParaRPr>
          </a:p>
          <a:p>
            <a:pPr>
              <a:lnSpc>
                <a:spcPts val="1200"/>
              </a:lnSpc>
              <a:defRPr/>
            </a:pPr>
            <a:r>
              <a:rPr lang="ja-JP" altLang="en-US" sz="1000" dirty="0">
                <a:latin typeface="メイリオ" panose="020B0604030504040204" pitchFamily="50" charset="-128"/>
                <a:ea typeface="メイリオ" panose="020B0604030504040204" pitchFamily="50" charset="-128"/>
              </a:rPr>
              <a:t>○申込時に</a:t>
            </a:r>
            <a:r>
              <a:rPr lang="ja-JP" altLang="ja-JP" sz="1000" dirty="0">
                <a:latin typeface="メイリオ" panose="020B0604030504040204" pitchFamily="50" charset="-128"/>
                <a:ea typeface="メイリオ" panose="020B0604030504040204" pitchFamily="50" charset="-128"/>
              </a:rPr>
              <a:t>ご記入いただいた情報は、セミナー運営・管理のために利用し、他の目的には使用</a:t>
            </a:r>
            <a:r>
              <a:rPr lang="ja-JP" altLang="en-US" sz="1000" dirty="0">
                <a:latin typeface="メイリオ" panose="020B0604030504040204" pitchFamily="50" charset="-128"/>
                <a:ea typeface="メイリオ" panose="020B0604030504040204" pitchFamily="50" charset="-128"/>
              </a:rPr>
              <a:t>致し</a:t>
            </a:r>
            <a:r>
              <a:rPr lang="ja-JP" altLang="ja-JP" sz="1000" dirty="0">
                <a:latin typeface="メイリオ" panose="020B0604030504040204" pitchFamily="50" charset="-128"/>
                <a:ea typeface="メイリオ" panose="020B0604030504040204" pitchFamily="50" charset="-128"/>
              </a:rPr>
              <a:t>ません。</a:t>
            </a:r>
            <a:endParaRPr lang="en-US" altLang="ja-JP" sz="1000" dirty="0">
              <a:latin typeface="メイリオ" panose="020B0604030504040204" pitchFamily="50" charset="-128"/>
              <a:ea typeface="メイリオ" panose="020B0604030504040204" pitchFamily="50" charset="-128"/>
            </a:endParaRPr>
          </a:p>
        </p:txBody>
      </p:sp>
      <p:sp>
        <p:nvSpPr>
          <p:cNvPr id="23" name="Rectangle 37"/>
          <p:cNvSpPr>
            <a:spLocks noChangeArrowheads="1"/>
          </p:cNvSpPr>
          <p:nvPr/>
        </p:nvSpPr>
        <p:spPr bwMode="auto">
          <a:xfrm>
            <a:off x="301188" y="3340509"/>
            <a:ext cx="6339333" cy="419301"/>
          </a:xfrm>
          <a:prstGeom prst="rect">
            <a:avLst/>
          </a:prstGeom>
          <a:no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wrap="none" lIns="82912" tIns="41455" rIns="82912" bIns="41455" anchor="ctr"/>
          <a:lstStyle>
            <a:lvl1pPr algn="l" eaLnBrk="0" hangingPunct="0">
              <a:spcBef>
                <a:spcPct val="20000"/>
              </a:spcBef>
              <a:buChar char="•"/>
              <a:defRPr kumimoji="1" sz="36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30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6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3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3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3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3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3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300">
                <a:solidFill>
                  <a:schemeClr val="tx1"/>
                </a:solidFill>
                <a:latin typeface="Arial" pitchFamily="34" charset="0"/>
                <a:ea typeface="ＭＳ Ｐゴシック" pitchFamily="50" charset="-128"/>
              </a:defRPr>
            </a:lvl9pPr>
          </a:lstStyle>
          <a:p>
            <a:pPr algn="ctr" defTabSz="720000">
              <a:spcBef>
                <a:spcPts val="0"/>
              </a:spcBef>
              <a:buNone/>
              <a:defRPr/>
            </a:pPr>
            <a:r>
              <a:rPr lang="ja-JP" altLang="en-US" sz="1600" dirty="0" smtClean="0">
                <a:uFill>
                  <a:solidFill>
                    <a:srgbClr val="0070C0"/>
                  </a:solidFill>
                </a:uFill>
                <a:latin typeface="メイリオ" panose="020B0604030504040204" pitchFamily="50" charset="-128"/>
                <a:ea typeface="メイリオ" panose="020B0604030504040204" pitchFamily="50" charset="-128"/>
              </a:rPr>
              <a:t>経済安全保障をめぐる現状</a:t>
            </a:r>
            <a:endParaRPr lang="ja-JP" altLang="en-US" sz="1800" dirty="0">
              <a:latin typeface="メイリオ" panose="020B0604030504040204" pitchFamily="50" charset="-128"/>
              <a:ea typeface="メイリオ" panose="020B0604030504040204" pitchFamily="50" charset="-128"/>
            </a:endParaRPr>
          </a:p>
        </p:txBody>
      </p:sp>
      <p:sp>
        <p:nvSpPr>
          <p:cNvPr id="25" name="テキスト ボックス 24"/>
          <p:cNvSpPr txBox="1"/>
          <p:nvPr/>
        </p:nvSpPr>
        <p:spPr>
          <a:xfrm>
            <a:off x="89991" y="7797102"/>
            <a:ext cx="2830025" cy="1203333"/>
          </a:xfrm>
          <a:prstGeom prst="rect">
            <a:avLst/>
          </a:prstGeom>
          <a:noFill/>
        </p:spPr>
        <p:txBody>
          <a:bodyPr wrap="square" rtlCol="0">
            <a:noAutofit/>
          </a:bodyPr>
          <a:lstStyle/>
          <a:p>
            <a:r>
              <a:rPr lang="ja-JP" altLang="en-US" sz="1200" b="1" dirty="0">
                <a:solidFill>
                  <a:schemeClr val="tx2"/>
                </a:solidFill>
                <a:latin typeface="メイリオ" panose="020B0604030504040204" pitchFamily="50" charset="-128"/>
                <a:ea typeface="メイリオ" panose="020B0604030504040204" pitchFamily="50" charset="-128"/>
              </a:rPr>
              <a:t>■</a:t>
            </a:r>
            <a:r>
              <a:rPr lang="ja-JP" altLang="en-US" sz="1200" b="1" u="sng" dirty="0">
                <a:solidFill>
                  <a:schemeClr val="tx2"/>
                </a:solidFill>
                <a:latin typeface="メイリオ" panose="020B0604030504040204" pitchFamily="50" charset="-128"/>
                <a:ea typeface="メイリオ" panose="020B0604030504040204" pitchFamily="50" charset="-128"/>
              </a:rPr>
              <a:t>お申込み・お問い合わせ先</a:t>
            </a:r>
            <a:r>
              <a:rPr lang="ja-JP" altLang="en-US" sz="1200" b="1" dirty="0">
                <a:solidFill>
                  <a:schemeClr val="tx2"/>
                </a:solidFill>
                <a:latin typeface="メイリオ" panose="020B0604030504040204" pitchFamily="50" charset="-128"/>
                <a:ea typeface="メイリオ" panose="020B0604030504040204" pitchFamily="50" charset="-128"/>
              </a:rPr>
              <a:t>　</a:t>
            </a:r>
            <a:endParaRPr lang="en-US" altLang="ja-JP" sz="1200" b="1" dirty="0">
              <a:solidFill>
                <a:schemeClr val="tx2"/>
              </a:solidFill>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神戸市海外ビジネスセンター</a:t>
            </a:r>
            <a:endParaRPr lang="en-US" altLang="ja-JP" sz="1200" b="1"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（神戸市経済観光局）</a:t>
            </a:r>
            <a:endParaRPr lang="en-US" altLang="ja-JP" sz="1100" dirty="0">
              <a:latin typeface="メイリオ" panose="020B0604030504040204" pitchFamily="50" charset="-128"/>
              <a:ea typeface="メイリオ" panose="020B0604030504040204" pitchFamily="50" charset="-128"/>
            </a:endParaRPr>
          </a:p>
          <a:p>
            <a:r>
              <a:rPr lang="ja-JP" altLang="en-US" sz="1200" dirty="0">
                <a:solidFill>
                  <a:srgbClr val="000000"/>
                </a:solidFill>
                <a:latin typeface="メイリオ" panose="020B0604030504040204" pitchFamily="50" charset="-128"/>
                <a:ea typeface="メイリオ" panose="020B0604030504040204" pitchFamily="50" charset="-128"/>
                <a:cs typeface="Times New Roman" pitchFamily="18" charset="0"/>
              </a:rPr>
              <a:t> </a:t>
            </a:r>
            <a:r>
              <a:rPr lang="en-US" altLang="ja-JP" sz="1000" dirty="0">
                <a:solidFill>
                  <a:srgbClr val="000000"/>
                </a:solidFill>
                <a:latin typeface="メイリオ" panose="020B0604030504040204" pitchFamily="50" charset="-128"/>
                <a:ea typeface="メイリオ" panose="020B0604030504040204" pitchFamily="50" charset="-128"/>
                <a:cs typeface="Times New Roman" pitchFamily="18" charset="0"/>
              </a:rPr>
              <a:t>E</a:t>
            </a:r>
            <a:r>
              <a:rPr lang="ja-JP" altLang="en-US" sz="1000" dirty="0">
                <a:solidFill>
                  <a:srgbClr val="000000"/>
                </a:solidFill>
                <a:latin typeface="メイリオ" panose="020B0604030504040204" pitchFamily="50" charset="-128"/>
                <a:ea typeface="メイリオ" panose="020B0604030504040204" pitchFamily="50" charset="-128"/>
                <a:cs typeface="Times New Roman" pitchFamily="18" charset="0"/>
              </a:rPr>
              <a:t>メール：</a:t>
            </a:r>
            <a:r>
              <a:rPr lang="en-US" altLang="ja-JP" sz="1000" dirty="0">
                <a:solidFill>
                  <a:srgbClr val="000000"/>
                </a:solidFill>
                <a:latin typeface="メイリオ" panose="020B0604030504040204" pitchFamily="50" charset="-128"/>
                <a:ea typeface="メイリオ" panose="020B0604030504040204" pitchFamily="50" charset="-128"/>
                <a:cs typeface="Times New Roman" pitchFamily="18" charset="0"/>
                <a:hlinkClick r:id="rId5"/>
              </a:rPr>
              <a:t>asia-biz@office.city.kobe.lg.jp</a:t>
            </a:r>
            <a:endParaRPr lang="en-US" altLang="ja-JP" sz="1000" dirty="0">
              <a:solidFill>
                <a:srgbClr val="000000"/>
              </a:solidFill>
              <a:latin typeface="メイリオ" panose="020B0604030504040204" pitchFamily="50" charset="-128"/>
              <a:ea typeface="メイリオ" panose="020B0604030504040204" pitchFamily="50" charset="-128"/>
              <a:cs typeface="Times New Roman" pitchFamily="18" charset="0"/>
            </a:endParaRPr>
          </a:p>
          <a:p>
            <a:r>
              <a:rPr lang="ja-JP" altLang="en-US" sz="1000" dirty="0">
                <a:latin typeface="メイリオ" panose="020B0604030504040204" pitchFamily="50" charset="-128"/>
                <a:ea typeface="メイリオ" panose="020B0604030504040204" pitchFamily="50" charset="-128"/>
              </a:rPr>
              <a:t> ＴＥＬ　０７８－２３１－０２２２　</a:t>
            </a:r>
            <a:endParaRPr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 ＦＡＸ　０７８－２３１－０２５６</a:t>
            </a:r>
            <a:endParaRPr kumimoji="1" lang="ja-JP" altLang="en-US" sz="1000" dirty="0">
              <a:latin typeface="メイリオ" panose="020B0604030504040204" pitchFamily="50" charset="-128"/>
              <a:ea typeface="メイリオ" panose="020B0604030504040204" pitchFamily="50" charset="-128"/>
            </a:endParaRPr>
          </a:p>
        </p:txBody>
      </p:sp>
      <p:pic>
        <p:nvPicPr>
          <p:cNvPr id="26" name="Picture 3" descr="\\LS210D3F2\share\庶務事務\広報\ホームページＱＲコード.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70677" y="7850961"/>
            <a:ext cx="757923" cy="75792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LS210D3F2\share\庶務事務\印刷物（リーフレット・ロゴ等）\ロゴマーク（最終版）\A4_PDF_JPG\A4-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186" y="8926139"/>
            <a:ext cx="1894426" cy="6118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8" name="表 27"/>
          <p:cNvGraphicFramePr>
            <a:graphicFrameLocks noGrp="1"/>
          </p:cNvGraphicFramePr>
          <p:nvPr>
            <p:extLst>
              <p:ext uri="{D42A27DB-BD31-4B8C-83A1-F6EECF244321}">
                <p14:modId xmlns:p14="http://schemas.microsoft.com/office/powerpoint/2010/main" val="1794760422"/>
              </p:ext>
            </p:extLst>
          </p:nvPr>
        </p:nvGraphicFramePr>
        <p:xfrm>
          <a:off x="301188" y="3914851"/>
          <a:ext cx="6336704" cy="2347516"/>
        </p:xfrm>
        <a:graphic>
          <a:graphicData uri="http://schemas.openxmlformats.org/drawingml/2006/table">
            <a:tbl>
              <a:tblPr firstRow="1" bandRow="1">
                <a:tableStyleId>{5940675A-B579-460E-94D1-54222C63F5DA}</a:tableStyleId>
              </a:tblPr>
              <a:tblGrid>
                <a:gridCol w="1728192">
                  <a:extLst>
                    <a:ext uri="{9D8B030D-6E8A-4147-A177-3AD203B41FA5}">
                      <a16:colId xmlns:a16="http://schemas.microsoft.com/office/drawing/2014/main" val="20000"/>
                    </a:ext>
                  </a:extLst>
                </a:gridCol>
                <a:gridCol w="4608512">
                  <a:extLst>
                    <a:ext uri="{9D8B030D-6E8A-4147-A177-3AD203B41FA5}">
                      <a16:colId xmlns:a16="http://schemas.microsoft.com/office/drawing/2014/main" val="20001"/>
                    </a:ext>
                  </a:extLst>
                </a:gridCol>
              </a:tblGrid>
              <a:tr h="457498">
                <a:tc>
                  <a:txBody>
                    <a:bodyPr/>
                    <a:lstStyle/>
                    <a:p>
                      <a:pPr algn="ctr"/>
                      <a:r>
                        <a:rPr kumimoji="1" lang="ja-JP" altLang="en-US" sz="1200" dirty="0">
                          <a:latin typeface="メイリオ" panose="020B0604030504040204" pitchFamily="50" charset="-128"/>
                          <a:ea typeface="メイリオ" panose="020B0604030504040204" pitchFamily="50" charset="-128"/>
                        </a:rPr>
                        <a:t>住　　所</a:t>
                      </a:r>
                    </a:p>
                  </a:txBody>
                  <a:tcPr marT="50403" marB="50403"/>
                </a:tc>
                <a:tc>
                  <a:txBody>
                    <a:bodyPr/>
                    <a:lstStyle/>
                    <a:p>
                      <a:endParaRPr kumimoji="1" lang="ja-JP" altLang="en-US" sz="1200" i="1" dirty="0"/>
                    </a:p>
                  </a:txBody>
                  <a:tcPr marT="50403" marB="50403"/>
                </a:tc>
                <a:extLst>
                  <a:ext uri="{0D108BD9-81ED-4DB2-BD59-A6C34878D82A}">
                    <a16:rowId xmlns:a16="http://schemas.microsoft.com/office/drawing/2014/main" val="10000"/>
                  </a:ext>
                </a:extLst>
              </a:tr>
              <a:tr h="369011">
                <a:tc>
                  <a:txBody>
                    <a:bodyPr/>
                    <a:lstStyle/>
                    <a:p>
                      <a:pPr algn="ctr"/>
                      <a:r>
                        <a:rPr kumimoji="1" lang="ja-JP" altLang="en-US" sz="1200" dirty="0">
                          <a:latin typeface="メイリオ" panose="020B0604030504040204" pitchFamily="50" charset="-128"/>
                          <a:ea typeface="メイリオ" panose="020B0604030504040204" pitchFamily="50" charset="-128"/>
                        </a:rPr>
                        <a:t>企業名・団体名</a:t>
                      </a:r>
                    </a:p>
                  </a:txBody>
                  <a:tcPr marT="50403" marB="50403"/>
                </a:tc>
                <a:tc>
                  <a:txBody>
                    <a:bodyPr/>
                    <a:lstStyle/>
                    <a:p>
                      <a:endParaRPr kumimoji="1" lang="ja-JP" altLang="en-US" sz="1200" dirty="0"/>
                    </a:p>
                  </a:txBody>
                  <a:tcPr marT="50403" marB="50403"/>
                </a:tc>
                <a:extLst>
                  <a:ext uri="{0D108BD9-81ED-4DB2-BD59-A6C34878D82A}">
                    <a16:rowId xmlns:a16="http://schemas.microsoft.com/office/drawing/2014/main" val="10001"/>
                  </a:ext>
                </a:extLst>
              </a:tr>
              <a:tr h="369011">
                <a:tc>
                  <a:txBody>
                    <a:bodyPr/>
                    <a:lstStyle/>
                    <a:p>
                      <a:pPr algn="ctr"/>
                      <a:r>
                        <a:rPr kumimoji="1" lang="ja-JP" altLang="en-US" sz="1200" dirty="0">
                          <a:latin typeface="メイリオ" panose="020B0604030504040204" pitchFamily="50" charset="-128"/>
                          <a:ea typeface="メイリオ" panose="020B0604030504040204" pitchFamily="50" charset="-128"/>
                        </a:rPr>
                        <a:t>参加者役職・お名前</a:t>
                      </a:r>
                    </a:p>
                  </a:txBody>
                  <a:tcPr marT="50403" marB="50403"/>
                </a:tc>
                <a:tc>
                  <a:txBody>
                    <a:bodyPr/>
                    <a:lstStyle/>
                    <a:p>
                      <a:r>
                        <a:rPr kumimoji="1" lang="ja-JP" altLang="en-US" sz="1200" dirty="0"/>
                        <a:t>　　　　　　　　　　　　　　　　　　　　　　</a:t>
                      </a:r>
                    </a:p>
                  </a:txBody>
                  <a:tcPr marT="50403" marB="50403"/>
                </a:tc>
                <a:extLst>
                  <a:ext uri="{0D108BD9-81ED-4DB2-BD59-A6C34878D82A}">
                    <a16:rowId xmlns:a16="http://schemas.microsoft.com/office/drawing/2014/main" val="10002"/>
                  </a:ext>
                </a:extLst>
              </a:tr>
              <a:tr h="3449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Ｅメール（必須）</a:t>
                      </a:r>
                    </a:p>
                  </a:txBody>
                  <a:tcPr marT="50403" marB="50403"/>
                </a:tc>
                <a:tc>
                  <a:txBody>
                    <a:bodyPr/>
                    <a:lstStyle/>
                    <a:p>
                      <a:endParaRPr kumimoji="1" lang="ja-JP" altLang="en-US" sz="1200" dirty="0"/>
                    </a:p>
                  </a:txBody>
                  <a:tcPr marT="50403" marB="50403"/>
                </a:tc>
                <a:extLst>
                  <a:ext uri="{0D108BD9-81ED-4DB2-BD59-A6C34878D82A}">
                    <a16:rowId xmlns:a16="http://schemas.microsoft.com/office/drawing/2014/main" val="10003"/>
                  </a:ext>
                </a:extLst>
              </a:tr>
              <a:tr h="393046">
                <a:tc>
                  <a:txBody>
                    <a:bodyPr/>
                    <a:lstStyle/>
                    <a:p>
                      <a:pPr algn="ctr"/>
                      <a:r>
                        <a:rPr kumimoji="1" lang="ja-JP" altLang="en-US" sz="1200" dirty="0">
                          <a:latin typeface="メイリオ" panose="020B0604030504040204" pitchFamily="50" charset="-128"/>
                          <a:ea typeface="メイリオ" panose="020B0604030504040204" pitchFamily="50" charset="-128"/>
                        </a:rPr>
                        <a:t>電話</a:t>
                      </a:r>
                    </a:p>
                  </a:txBody>
                  <a:tcPr marT="50403" marB="50403"/>
                </a:tc>
                <a:tc>
                  <a:txBody>
                    <a:bodyPr/>
                    <a:lstStyle/>
                    <a:p>
                      <a:endParaRPr kumimoji="1" lang="ja-JP" altLang="en-US" sz="1200" dirty="0"/>
                    </a:p>
                  </a:txBody>
                  <a:tcPr marT="50403" marB="50403"/>
                </a:tc>
                <a:extLst>
                  <a:ext uri="{0D108BD9-81ED-4DB2-BD59-A6C34878D82A}">
                    <a16:rowId xmlns:a16="http://schemas.microsoft.com/office/drawing/2014/main" val="10004"/>
                  </a:ext>
                </a:extLst>
              </a:tr>
              <a:tr h="413973">
                <a:tc>
                  <a:txBody>
                    <a:bodyPr/>
                    <a:lstStyle/>
                    <a:p>
                      <a:pPr algn="ctr"/>
                      <a:r>
                        <a:rPr kumimoji="1" lang="ja-JP" altLang="en-US" sz="1200" dirty="0">
                          <a:latin typeface="メイリオ" panose="020B0604030504040204" pitchFamily="50" charset="-128"/>
                          <a:ea typeface="メイリオ" panose="020B0604030504040204" pitchFamily="50" charset="-128"/>
                        </a:rPr>
                        <a:t>ＦＡＸ</a:t>
                      </a:r>
                    </a:p>
                  </a:txBody>
                  <a:tcPr marT="50403" marB="50403"/>
                </a:tc>
                <a:tc>
                  <a:txBody>
                    <a:bodyPr/>
                    <a:lstStyle/>
                    <a:p>
                      <a:endParaRPr kumimoji="1" lang="ja-JP" altLang="en-US" sz="1200" dirty="0"/>
                    </a:p>
                  </a:txBody>
                  <a:tcPr marT="50403" marB="50403"/>
                </a:tc>
                <a:extLst>
                  <a:ext uri="{0D108BD9-81ED-4DB2-BD59-A6C34878D82A}">
                    <a16:rowId xmlns:a16="http://schemas.microsoft.com/office/drawing/2014/main" val="10005"/>
                  </a:ext>
                </a:extLst>
              </a:tr>
            </a:tbl>
          </a:graphicData>
        </a:graphic>
      </p:graphicFrame>
      <p:sp>
        <p:nvSpPr>
          <p:cNvPr id="2" name="正方形/長方形 1"/>
          <p:cNvSpPr/>
          <p:nvPr/>
        </p:nvSpPr>
        <p:spPr>
          <a:xfrm>
            <a:off x="6319067" y="8648700"/>
            <a:ext cx="262707" cy="15239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68124" y="379045"/>
            <a:ext cx="1182161" cy="1182161"/>
          </a:xfrm>
          <a:prstGeom prst="rect">
            <a:avLst/>
          </a:prstGeom>
        </p:spPr>
      </p:pic>
    </p:spTree>
    <p:extLst>
      <p:ext uri="{BB962C8B-B14F-4D97-AF65-F5344CB8AC3E}">
        <p14:creationId xmlns:p14="http://schemas.microsoft.com/office/powerpoint/2010/main" val="144661518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3223</TotalTime>
  <Words>260</Words>
  <Application>Microsoft Office PowerPoint</Application>
  <PresentationFormat>ユーザー設定</PresentationFormat>
  <Paragraphs>86</Paragraphs>
  <Slides>2</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ＭＳ Ｐゴシック</vt:lpstr>
      <vt:lpstr>ＭＳ ゴシック</vt:lpstr>
      <vt:lpstr>ＭＳ 明朝</vt:lpstr>
      <vt:lpstr>メイリオ</vt:lpstr>
      <vt:lpstr>Arial</vt:lpstr>
      <vt:lpstr>Calibri</vt:lpstr>
      <vt:lpstr>Century</vt:lpstr>
      <vt:lpstr>Times New Roman</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中小企業のための法務勉強会</dc:title>
  <dc:creator>Administrator</dc:creator>
  <cp:lastModifiedBy>上鶴 久恵</cp:lastModifiedBy>
  <cp:revision>432</cp:revision>
  <cp:lastPrinted>2022-09-14T00:07:42Z</cp:lastPrinted>
  <dcterms:created xsi:type="dcterms:W3CDTF">2014-02-28T06:32:11Z</dcterms:created>
  <dcterms:modified xsi:type="dcterms:W3CDTF">2022-09-15T04:50:51Z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b85ecb2-a6cb-4b76-bcbd-1c2ea4df0cd9_Enabled">
    <vt:lpwstr>False</vt:lpwstr>
  </property>
  <property fmtid="{D5CDD505-2E9C-101B-9397-08002B2CF9AE}" pid="3" name="MSIP_Label_1b85ecb2-a6cb-4b76-bcbd-1c2ea4df0cd9_SiteId">
    <vt:lpwstr>6f15ba8c-27c6-44f1-98fb-38c43daa773c</vt:lpwstr>
  </property>
  <property fmtid="{D5CDD505-2E9C-101B-9397-08002B2CF9AE}" pid="4" name="MSIP_Label_1b85ecb2-a6cb-4b76-bcbd-1c2ea4df0cd9_Owner">
    <vt:lpwstr>okawa-takuro@inpit.go.jp</vt:lpwstr>
  </property>
  <property fmtid="{D5CDD505-2E9C-101B-9397-08002B2CF9AE}" pid="5" name="MSIP_Label_1b85ecb2-a6cb-4b76-bcbd-1c2ea4df0cd9_SetDate">
    <vt:lpwstr>2021-02-12T04:47:22.1049587Z</vt:lpwstr>
  </property>
  <property fmtid="{D5CDD505-2E9C-101B-9397-08002B2CF9AE}" pid="6" name="MSIP_Label_1b85ecb2-a6cb-4b76-bcbd-1c2ea4df0cd9_Name">
    <vt:lpwstr>暗号化ラベル</vt:lpwstr>
  </property>
  <property fmtid="{D5CDD505-2E9C-101B-9397-08002B2CF9AE}" pid="7" name="MSIP_Label_1b85ecb2-a6cb-4b76-bcbd-1c2ea4df0cd9_Application">
    <vt:lpwstr>Microsoft Azure Information Protection</vt:lpwstr>
  </property>
  <property fmtid="{D5CDD505-2E9C-101B-9397-08002B2CF9AE}" pid="8" name="MSIP_Label_1b85ecb2-a6cb-4b76-bcbd-1c2ea4df0cd9_ActionId">
    <vt:lpwstr>5c0c98d5-3065-4c23-ab53-00f8005e1891</vt:lpwstr>
  </property>
  <property fmtid="{D5CDD505-2E9C-101B-9397-08002B2CF9AE}" pid="9" name="MSIP_Label_1b85ecb2-a6cb-4b76-bcbd-1c2ea4df0cd9_Extended_MSFT_Method">
    <vt:lpwstr>Automatic</vt:lpwstr>
  </property>
</Properties>
</file>