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8" r:id="rId2"/>
    <p:sldId id="260" r:id="rId3"/>
  </p:sldIdLst>
  <p:sldSz cx="6858000" cy="10080625"/>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75">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FF99FF"/>
    <a:srgbClr val="D4FED2"/>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62" autoAdjust="0"/>
    <p:restoredTop sz="94394" autoAdjust="0"/>
  </p:normalViewPr>
  <p:slideViewPr>
    <p:cSldViewPr>
      <p:cViewPr varScale="1">
        <p:scale>
          <a:sx n="47" d="100"/>
          <a:sy n="47" d="100"/>
        </p:scale>
        <p:origin x="2076" y="48"/>
      </p:cViewPr>
      <p:guideLst>
        <p:guide orient="horz" pos="3175"/>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50375" cy="497367"/>
          </a:xfrm>
          <a:prstGeom prst="rect">
            <a:avLst/>
          </a:prstGeom>
        </p:spPr>
        <p:txBody>
          <a:bodyPr vert="horz" lIns="92211" tIns="46106" rIns="92211" bIns="4610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2"/>
            <a:ext cx="2950374" cy="497367"/>
          </a:xfrm>
          <a:prstGeom prst="rect">
            <a:avLst/>
          </a:prstGeom>
        </p:spPr>
        <p:txBody>
          <a:bodyPr vert="horz" lIns="92211" tIns="46106" rIns="92211" bIns="46106" rtlCol="0"/>
          <a:lstStyle>
            <a:lvl1pPr algn="r">
              <a:defRPr sz="1200"/>
            </a:lvl1pPr>
          </a:lstStyle>
          <a:p>
            <a:fld id="{0F89EF13-7771-4B8A-9E56-55921ED87A44}" type="datetimeFigureOut">
              <a:rPr kumimoji="1" lang="ja-JP" altLang="en-US" smtClean="0"/>
              <a:pPr/>
              <a:t>2022/10/31</a:t>
            </a:fld>
            <a:endParaRPr kumimoji="1" lang="ja-JP" altLang="en-US"/>
          </a:p>
        </p:txBody>
      </p:sp>
      <p:sp>
        <p:nvSpPr>
          <p:cNvPr id="4" name="スライド イメージ プレースホルダー 3"/>
          <p:cNvSpPr>
            <a:spLocks noGrp="1" noRot="1" noChangeAspect="1"/>
          </p:cNvSpPr>
          <p:nvPr>
            <p:ph type="sldImg" idx="2"/>
          </p:nvPr>
        </p:nvSpPr>
        <p:spPr>
          <a:xfrm>
            <a:off x="2135188" y="744538"/>
            <a:ext cx="2536825" cy="3729037"/>
          </a:xfrm>
          <a:prstGeom prst="rect">
            <a:avLst/>
          </a:prstGeom>
          <a:noFill/>
          <a:ln w="12700">
            <a:solidFill>
              <a:prstClr val="black"/>
            </a:solidFill>
          </a:ln>
        </p:spPr>
        <p:txBody>
          <a:bodyPr vert="horz" lIns="92211" tIns="46106" rIns="92211" bIns="46106" rtlCol="0" anchor="ctr"/>
          <a:lstStyle/>
          <a:p>
            <a:endParaRPr lang="ja-JP" altLang="en-US"/>
          </a:p>
        </p:txBody>
      </p:sp>
      <p:sp>
        <p:nvSpPr>
          <p:cNvPr id="5" name="ノート プレースホルダー 4"/>
          <p:cNvSpPr>
            <a:spLocks noGrp="1"/>
          </p:cNvSpPr>
          <p:nvPr>
            <p:ph type="body" sz="quarter" idx="3"/>
          </p:nvPr>
        </p:nvSpPr>
        <p:spPr>
          <a:xfrm>
            <a:off x="680241" y="4720985"/>
            <a:ext cx="5446723" cy="4473102"/>
          </a:xfrm>
          <a:prstGeom prst="rect">
            <a:avLst/>
          </a:prstGeom>
        </p:spPr>
        <p:txBody>
          <a:bodyPr vert="horz" lIns="92211" tIns="46106" rIns="92211" bIns="4610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372"/>
            <a:ext cx="2950375" cy="497366"/>
          </a:xfrm>
          <a:prstGeom prst="rect">
            <a:avLst/>
          </a:prstGeom>
        </p:spPr>
        <p:txBody>
          <a:bodyPr vert="horz" lIns="92211" tIns="46106" rIns="92211" bIns="4610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372"/>
            <a:ext cx="2950374" cy="497366"/>
          </a:xfrm>
          <a:prstGeom prst="rect">
            <a:avLst/>
          </a:prstGeom>
        </p:spPr>
        <p:txBody>
          <a:bodyPr vert="horz" lIns="92211" tIns="46106" rIns="92211" bIns="46106" rtlCol="0" anchor="b"/>
          <a:lstStyle>
            <a:lvl1pPr algn="r">
              <a:defRPr sz="1200"/>
            </a:lvl1pPr>
          </a:lstStyle>
          <a:p>
            <a:fld id="{816F0840-9377-4A7D-9405-971A8686CEE6}" type="slidenum">
              <a:rPr kumimoji="1" lang="ja-JP" altLang="en-US" smtClean="0"/>
              <a:pPr/>
              <a:t>‹#›</a:t>
            </a:fld>
            <a:endParaRPr kumimoji="1" lang="ja-JP" altLang="en-US"/>
          </a:p>
        </p:txBody>
      </p:sp>
    </p:spTree>
    <p:extLst>
      <p:ext uri="{BB962C8B-B14F-4D97-AF65-F5344CB8AC3E}">
        <p14:creationId xmlns:p14="http://schemas.microsoft.com/office/powerpoint/2010/main" val="10982099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6F0840-9377-4A7D-9405-971A8686CEE6}" type="slidenum">
              <a:rPr kumimoji="1" lang="ja-JP" altLang="en-US" smtClean="0"/>
              <a:pPr/>
              <a:t>1</a:t>
            </a:fld>
            <a:endParaRPr kumimoji="1" lang="ja-JP" altLang="en-US"/>
          </a:p>
        </p:txBody>
      </p:sp>
    </p:spTree>
    <p:extLst>
      <p:ext uri="{BB962C8B-B14F-4D97-AF65-F5344CB8AC3E}">
        <p14:creationId xmlns:p14="http://schemas.microsoft.com/office/powerpoint/2010/main" val="3031870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131530"/>
            <a:ext cx="5829300" cy="216080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712354"/>
            <a:ext cx="4800600" cy="257616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FC00079-0771-4374-A0F8-BBA6C99B7205}" type="datetimeFigureOut">
              <a:rPr kumimoji="1" lang="ja-JP" altLang="en-US" smtClean="0"/>
              <a:pPr/>
              <a:t>2022/10/31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5EE72E5-6F55-4DCB-908A-63EEA8676539}" type="slidenum">
              <a:rPr kumimoji="1" lang="ja-JP" altLang="en-US" smtClean="0"/>
              <a:pPr/>
              <a:t>‹#›</a:t>
            </a:fld>
            <a:endParaRPr kumimoji="1" lang="ja-JP" altLang="en-US"/>
          </a:p>
        </p:txBody>
      </p:sp>
    </p:spTree>
    <p:extLst>
      <p:ext uri="{BB962C8B-B14F-4D97-AF65-F5344CB8AC3E}">
        <p14:creationId xmlns:p14="http://schemas.microsoft.com/office/powerpoint/2010/main" val="609785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FC00079-0771-4374-A0F8-BBA6C99B7205}" type="datetimeFigureOut">
              <a:rPr kumimoji="1" lang="ja-JP" altLang="en-US" smtClean="0"/>
              <a:pPr/>
              <a:t>2022/10/31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5EE72E5-6F55-4DCB-908A-63EEA8676539}" type="slidenum">
              <a:rPr kumimoji="1" lang="ja-JP" altLang="en-US" smtClean="0"/>
              <a:pPr/>
              <a:t>‹#›</a:t>
            </a:fld>
            <a:endParaRPr kumimoji="1" lang="ja-JP" altLang="en-US"/>
          </a:p>
        </p:txBody>
      </p:sp>
    </p:spTree>
    <p:extLst>
      <p:ext uri="{BB962C8B-B14F-4D97-AF65-F5344CB8AC3E}">
        <p14:creationId xmlns:p14="http://schemas.microsoft.com/office/powerpoint/2010/main" val="169899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39034"/>
            <a:ext cx="1157288" cy="11466711"/>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6" y="539034"/>
            <a:ext cx="3357563" cy="11466711"/>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FC00079-0771-4374-A0F8-BBA6C99B7205}" type="datetimeFigureOut">
              <a:rPr kumimoji="1" lang="ja-JP" altLang="en-US" smtClean="0"/>
              <a:pPr/>
              <a:t>2022/10/31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5EE72E5-6F55-4DCB-908A-63EEA8676539}" type="slidenum">
              <a:rPr kumimoji="1" lang="ja-JP" altLang="en-US" smtClean="0"/>
              <a:pPr/>
              <a:t>‹#›</a:t>
            </a:fld>
            <a:endParaRPr kumimoji="1" lang="ja-JP" altLang="en-US"/>
          </a:p>
        </p:txBody>
      </p:sp>
    </p:spTree>
    <p:extLst>
      <p:ext uri="{BB962C8B-B14F-4D97-AF65-F5344CB8AC3E}">
        <p14:creationId xmlns:p14="http://schemas.microsoft.com/office/powerpoint/2010/main" val="662653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FC00079-0771-4374-A0F8-BBA6C99B7205}" type="datetimeFigureOut">
              <a:rPr kumimoji="1" lang="ja-JP" altLang="en-US" smtClean="0"/>
              <a:pPr/>
              <a:t>2022/10/31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5EE72E5-6F55-4DCB-908A-63EEA8676539}" type="slidenum">
              <a:rPr kumimoji="1" lang="ja-JP" altLang="en-US" smtClean="0"/>
              <a:pPr/>
              <a:t>‹#›</a:t>
            </a:fld>
            <a:endParaRPr kumimoji="1" lang="ja-JP" altLang="en-US"/>
          </a:p>
        </p:txBody>
      </p:sp>
    </p:spTree>
    <p:extLst>
      <p:ext uri="{BB962C8B-B14F-4D97-AF65-F5344CB8AC3E}">
        <p14:creationId xmlns:p14="http://schemas.microsoft.com/office/powerpoint/2010/main" val="1595865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477735"/>
            <a:ext cx="5829300" cy="2002124"/>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272600"/>
            <a:ext cx="5829300" cy="22051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FC00079-0771-4374-A0F8-BBA6C99B7205}" type="datetimeFigureOut">
              <a:rPr kumimoji="1" lang="ja-JP" altLang="en-US" smtClean="0"/>
              <a:pPr/>
              <a:t>2022/10/31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5EE72E5-6F55-4DCB-908A-63EEA8676539}" type="slidenum">
              <a:rPr kumimoji="1" lang="ja-JP" altLang="en-US" smtClean="0"/>
              <a:pPr/>
              <a:t>‹#›</a:t>
            </a:fld>
            <a:endParaRPr kumimoji="1" lang="ja-JP" altLang="en-US"/>
          </a:p>
        </p:txBody>
      </p:sp>
    </p:spTree>
    <p:extLst>
      <p:ext uri="{BB962C8B-B14F-4D97-AF65-F5344CB8AC3E}">
        <p14:creationId xmlns:p14="http://schemas.microsoft.com/office/powerpoint/2010/main" val="1302662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6" y="3136195"/>
            <a:ext cx="2257425" cy="8869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1" y="3136195"/>
            <a:ext cx="2257425" cy="8869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FC00079-0771-4374-A0F8-BBA6C99B7205}" type="datetimeFigureOut">
              <a:rPr kumimoji="1" lang="ja-JP" altLang="en-US" smtClean="0"/>
              <a:pPr/>
              <a:t>2022/10/31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5EE72E5-6F55-4DCB-908A-63EEA8676539}" type="slidenum">
              <a:rPr kumimoji="1" lang="ja-JP" altLang="en-US" smtClean="0"/>
              <a:pPr/>
              <a:t>‹#›</a:t>
            </a:fld>
            <a:endParaRPr kumimoji="1" lang="ja-JP" altLang="en-US"/>
          </a:p>
        </p:txBody>
      </p:sp>
    </p:spTree>
    <p:extLst>
      <p:ext uri="{BB962C8B-B14F-4D97-AF65-F5344CB8AC3E}">
        <p14:creationId xmlns:p14="http://schemas.microsoft.com/office/powerpoint/2010/main" val="3273446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403693"/>
            <a:ext cx="6172200" cy="1680104"/>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56474"/>
            <a:ext cx="3030141" cy="94039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96864"/>
            <a:ext cx="3030141" cy="58080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0" y="2256474"/>
            <a:ext cx="3031331" cy="94039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0" y="3196864"/>
            <a:ext cx="3031331" cy="58080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FC00079-0771-4374-A0F8-BBA6C99B7205}" type="datetimeFigureOut">
              <a:rPr kumimoji="1" lang="ja-JP" altLang="en-US" smtClean="0"/>
              <a:pPr/>
              <a:t>2022/10/31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5EE72E5-6F55-4DCB-908A-63EEA8676539}" type="slidenum">
              <a:rPr kumimoji="1" lang="ja-JP" altLang="en-US" smtClean="0"/>
              <a:pPr/>
              <a:t>‹#›</a:t>
            </a:fld>
            <a:endParaRPr kumimoji="1" lang="ja-JP" altLang="en-US"/>
          </a:p>
        </p:txBody>
      </p:sp>
    </p:spTree>
    <p:extLst>
      <p:ext uri="{BB962C8B-B14F-4D97-AF65-F5344CB8AC3E}">
        <p14:creationId xmlns:p14="http://schemas.microsoft.com/office/powerpoint/2010/main" val="2263094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FC00079-0771-4374-A0F8-BBA6C99B7205}" type="datetimeFigureOut">
              <a:rPr kumimoji="1" lang="ja-JP" altLang="en-US" smtClean="0"/>
              <a:pPr/>
              <a:t>2022/10/31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5EE72E5-6F55-4DCB-908A-63EEA8676539}" type="slidenum">
              <a:rPr kumimoji="1" lang="ja-JP" altLang="en-US" smtClean="0"/>
              <a:pPr/>
              <a:t>‹#›</a:t>
            </a:fld>
            <a:endParaRPr kumimoji="1" lang="ja-JP" altLang="en-US"/>
          </a:p>
        </p:txBody>
      </p:sp>
    </p:spTree>
    <p:extLst>
      <p:ext uri="{BB962C8B-B14F-4D97-AF65-F5344CB8AC3E}">
        <p14:creationId xmlns:p14="http://schemas.microsoft.com/office/powerpoint/2010/main" val="2651889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FC00079-0771-4374-A0F8-BBA6C99B7205}" type="datetimeFigureOut">
              <a:rPr kumimoji="1" lang="ja-JP" altLang="en-US" smtClean="0"/>
              <a:pPr/>
              <a:t>2022/10/31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5EE72E5-6F55-4DCB-908A-63EEA8676539}" type="slidenum">
              <a:rPr kumimoji="1" lang="ja-JP" altLang="en-US" smtClean="0"/>
              <a:pPr/>
              <a:t>‹#›</a:t>
            </a:fld>
            <a:endParaRPr kumimoji="1" lang="ja-JP" altLang="en-US"/>
          </a:p>
        </p:txBody>
      </p:sp>
    </p:spTree>
    <p:extLst>
      <p:ext uri="{BB962C8B-B14F-4D97-AF65-F5344CB8AC3E}">
        <p14:creationId xmlns:p14="http://schemas.microsoft.com/office/powerpoint/2010/main" val="370869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401359"/>
            <a:ext cx="2256235" cy="1708106"/>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8" y="401359"/>
            <a:ext cx="3833813" cy="86035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1" y="2109465"/>
            <a:ext cx="2256235" cy="689542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FC00079-0771-4374-A0F8-BBA6C99B7205}" type="datetimeFigureOut">
              <a:rPr kumimoji="1" lang="ja-JP" altLang="en-US" smtClean="0"/>
              <a:pPr/>
              <a:t>2022/10/31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5EE72E5-6F55-4DCB-908A-63EEA8676539}" type="slidenum">
              <a:rPr kumimoji="1" lang="ja-JP" altLang="en-US" smtClean="0"/>
              <a:pPr/>
              <a:t>‹#›</a:t>
            </a:fld>
            <a:endParaRPr kumimoji="1" lang="ja-JP" altLang="en-US"/>
          </a:p>
        </p:txBody>
      </p:sp>
    </p:spTree>
    <p:extLst>
      <p:ext uri="{BB962C8B-B14F-4D97-AF65-F5344CB8AC3E}">
        <p14:creationId xmlns:p14="http://schemas.microsoft.com/office/powerpoint/2010/main" val="657094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7056438"/>
            <a:ext cx="4114800" cy="833053"/>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900722"/>
            <a:ext cx="4114800" cy="604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889491"/>
            <a:ext cx="4114800" cy="11830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FC00079-0771-4374-A0F8-BBA6C99B7205}" type="datetimeFigureOut">
              <a:rPr kumimoji="1" lang="ja-JP" altLang="en-US" smtClean="0"/>
              <a:pPr/>
              <a:t>2022/10/31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5EE72E5-6F55-4DCB-908A-63EEA8676539}" type="slidenum">
              <a:rPr kumimoji="1" lang="ja-JP" altLang="en-US" smtClean="0"/>
              <a:pPr/>
              <a:t>‹#›</a:t>
            </a:fld>
            <a:endParaRPr kumimoji="1" lang="ja-JP" altLang="en-US"/>
          </a:p>
        </p:txBody>
      </p:sp>
    </p:spTree>
    <p:extLst>
      <p:ext uri="{BB962C8B-B14F-4D97-AF65-F5344CB8AC3E}">
        <p14:creationId xmlns:p14="http://schemas.microsoft.com/office/powerpoint/2010/main" val="2832185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403693"/>
            <a:ext cx="6172200" cy="1680104"/>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52148"/>
            <a:ext cx="6172200" cy="665274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343247"/>
            <a:ext cx="1600200" cy="536700"/>
          </a:xfrm>
          <a:prstGeom prst="rect">
            <a:avLst/>
          </a:prstGeom>
        </p:spPr>
        <p:txBody>
          <a:bodyPr vert="horz" lIns="91440" tIns="45720" rIns="91440" bIns="45720" rtlCol="0" anchor="ctr"/>
          <a:lstStyle>
            <a:lvl1pPr algn="l">
              <a:defRPr sz="1200">
                <a:solidFill>
                  <a:schemeClr val="tx1">
                    <a:tint val="75000"/>
                  </a:schemeClr>
                </a:solidFill>
              </a:defRPr>
            </a:lvl1pPr>
          </a:lstStyle>
          <a:p>
            <a:fld id="{3FC00079-0771-4374-A0F8-BBA6C99B7205}" type="datetimeFigureOut">
              <a:rPr kumimoji="1" lang="ja-JP" altLang="en-US" smtClean="0"/>
              <a:pPr/>
              <a:t>2022/10/31</a:t>
            </a:fld>
            <a:endParaRPr kumimoji="1" lang="ja-JP" altLang="en-US"/>
          </a:p>
        </p:txBody>
      </p:sp>
      <p:sp>
        <p:nvSpPr>
          <p:cNvPr id="5" name="フッター プレースホルダー 4"/>
          <p:cNvSpPr>
            <a:spLocks noGrp="1"/>
          </p:cNvSpPr>
          <p:nvPr>
            <p:ph type="ftr" sz="quarter" idx="3"/>
          </p:nvPr>
        </p:nvSpPr>
        <p:spPr>
          <a:xfrm>
            <a:off x="2343150" y="9343247"/>
            <a:ext cx="2171700" cy="5367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343247"/>
            <a:ext cx="1600200" cy="536700"/>
          </a:xfrm>
          <a:prstGeom prst="rect">
            <a:avLst/>
          </a:prstGeom>
        </p:spPr>
        <p:txBody>
          <a:bodyPr vert="horz" lIns="91440" tIns="45720" rIns="91440" bIns="45720" rtlCol="0" anchor="ctr"/>
          <a:lstStyle>
            <a:lvl1pPr algn="r">
              <a:defRPr sz="1200">
                <a:solidFill>
                  <a:schemeClr val="tx1">
                    <a:tint val="75000"/>
                  </a:schemeClr>
                </a:solidFill>
              </a:defRPr>
            </a:lvl1pPr>
          </a:lstStyle>
          <a:p>
            <a:fld id="{35EE72E5-6F55-4DCB-908A-63EEA8676539}" type="slidenum">
              <a:rPr kumimoji="1" lang="ja-JP" altLang="en-US" smtClean="0"/>
              <a:pPr/>
              <a:t>‹#›</a:t>
            </a:fld>
            <a:endParaRPr kumimoji="1" lang="ja-JP" altLang="en-US"/>
          </a:p>
        </p:txBody>
      </p:sp>
    </p:spTree>
    <p:extLst>
      <p:ext uri="{BB962C8B-B14F-4D97-AF65-F5344CB8AC3E}">
        <p14:creationId xmlns:p14="http://schemas.microsoft.com/office/powerpoint/2010/main" val="2553688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mailto:asia-biz@office.city.kobe.lg.jp" TargetMode="External"/><Relationship Id="rId4" Type="http://schemas.openxmlformats.org/officeDocument/2006/relationships/hyperlink" Target="https://www.kobe-obc.lg.jp/news/14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679" y="675369"/>
            <a:ext cx="6699351" cy="928987"/>
          </a:xfrm>
          <a:ln>
            <a:noFill/>
          </a:ln>
        </p:spPr>
        <p:txBody>
          <a:bodyPr>
            <a:noAutofit/>
          </a:bodyPr>
          <a:lstStyle/>
          <a:p>
            <a:r>
              <a:rPr lang="ja-JP" altLang="en-US" sz="3200" b="1" dirty="0" smtClean="0">
                <a:solidFill>
                  <a:schemeClr val="accent1">
                    <a:lumMod val="50000"/>
                  </a:schemeClr>
                </a:solidFill>
                <a:latin typeface="+mn-ea"/>
                <a:ea typeface="+mn-ea"/>
              </a:rPr>
              <a:t>外国人材の</a:t>
            </a:r>
            <a:r>
              <a:rPr lang="ja-JP" altLang="en-US" sz="3200" b="1" dirty="0">
                <a:solidFill>
                  <a:schemeClr val="accent1">
                    <a:lumMod val="50000"/>
                  </a:schemeClr>
                </a:solidFill>
                <a:latin typeface="+mn-ea"/>
                <a:ea typeface="+mn-ea"/>
              </a:rPr>
              <a:t>活用</a:t>
            </a:r>
            <a:r>
              <a:rPr lang="ja-JP" altLang="en-US" sz="3200" b="1" dirty="0" smtClean="0">
                <a:solidFill>
                  <a:schemeClr val="accent1">
                    <a:lumMod val="50000"/>
                  </a:schemeClr>
                </a:solidFill>
                <a:latin typeface="+mn-ea"/>
                <a:ea typeface="+mn-ea"/>
              </a:rPr>
              <a:t>・定着セミナー</a:t>
            </a:r>
            <a:r>
              <a:rPr lang="en-US" altLang="ja-JP" sz="1800" b="1" dirty="0">
                <a:solidFill>
                  <a:schemeClr val="accent1">
                    <a:lumMod val="50000"/>
                  </a:schemeClr>
                </a:solidFill>
                <a:latin typeface="+mn-ea"/>
                <a:ea typeface="+mn-ea"/>
              </a:rPr>
              <a:t/>
            </a:r>
            <a:br>
              <a:rPr lang="en-US" altLang="ja-JP" sz="1800" b="1" dirty="0">
                <a:solidFill>
                  <a:schemeClr val="accent1">
                    <a:lumMod val="50000"/>
                  </a:schemeClr>
                </a:solidFill>
                <a:latin typeface="+mn-ea"/>
                <a:ea typeface="+mn-ea"/>
              </a:rPr>
            </a:br>
            <a:r>
              <a:rPr lang="ja-JP" altLang="ja-JP" sz="1500" b="1" dirty="0" smtClean="0">
                <a:solidFill>
                  <a:schemeClr val="accent6">
                    <a:lumMod val="50000"/>
                  </a:schemeClr>
                </a:solidFill>
                <a:latin typeface="+mn-ea"/>
                <a:ea typeface="+mn-ea"/>
              </a:rPr>
              <a:t>～</a:t>
            </a:r>
            <a:r>
              <a:rPr lang="ja-JP" altLang="en-US" sz="1500" b="1" dirty="0">
                <a:solidFill>
                  <a:schemeClr val="accent6">
                    <a:lumMod val="50000"/>
                  </a:schemeClr>
                </a:solidFill>
                <a:latin typeface="+mn-ea"/>
                <a:ea typeface="+mn-ea"/>
              </a:rPr>
              <a:t>中小企業の外国人材の活用動向と定着に向けて押さえるべきポイント</a:t>
            </a:r>
            <a:r>
              <a:rPr lang="ja-JP" altLang="ja-JP" sz="1500" b="1" dirty="0" smtClean="0">
                <a:solidFill>
                  <a:schemeClr val="accent6">
                    <a:lumMod val="50000"/>
                  </a:schemeClr>
                </a:solidFill>
                <a:latin typeface="+mn-ea"/>
                <a:ea typeface="+mn-ea"/>
              </a:rPr>
              <a:t>～</a:t>
            </a:r>
            <a:endParaRPr kumimoji="1" lang="ja-JP" altLang="en-US" sz="1500" b="1" dirty="0">
              <a:ln w="12700">
                <a:solidFill>
                  <a:schemeClr val="tx2">
                    <a:satMod val="155000"/>
                  </a:schemeClr>
                </a:solidFill>
                <a:prstDash val="solid"/>
              </a:ln>
              <a:solidFill>
                <a:schemeClr val="accent6">
                  <a:lumMod val="50000"/>
                </a:schemeClr>
              </a:solidFill>
              <a:effectLst>
                <a:outerShdw blurRad="41275" dist="20320" dir="1800000" algn="tl" rotWithShape="0">
                  <a:srgbClr val="000000">
                    <a:alpha val="40000"/>
                  </a:srgbClr>
                </a:outerShdw>
              </a:effectLst>
              <a:latin typeface="+mn-ea"/>
              <a:ea typeface="+mn-ea"/>
            </a:endParaRPr>
          </a:p>
        </p:txBody>
      </p:sp>
      <p:sp>
        <p:nvSpPr>
          <p:cNvPr id="3" name="サブタイトル 2"/>
          <p:cNvSpPr>
            <a:spLocks noGrp="1"/>
          </p:cNvSpPr>
          <p:nvPr>
            <p:ph type="subTitle" idx="1"/>
          </p:nvPr>
        </p:nvSpPr>
        <p:spPr>
          <a:xfrm>
            <a:off x="93960" y="2034068"/>
            <a:ext cx="6688338" cy="1773846"/>
          </a:xfrm>
          <a:solidFill>
            <a:schemeClr val="accent6">
              <a:lumMod val="40000"/>
              <a:lumOff val="60000"/>
            </a:schemeClr>
          </a:solidFill>
          <a:ln w="28575">
            <a:solidFill>
              <a:srgbClr val="FF0000"/>
            </a:solidFill>
          </a:ln>
        </p:spPr>
        <p:style>
          <a:lnRef idx="2">
            <a:schemeClr val="accent2"/>
          </a:lnRef>
          <a:fillRef idx="1">
            <a:schemeClr val="lt1"/>
          </a:fillRef>
          <a:effectRef idx="0">
            <a:schemeClr val="accent2"/>
          </a:effectRef>
          <a:fontRef idx="minor">
            <a:schemeClr val="dk1"/>
          </a:fontRef>
        </p:style>
        <p:txBody>
          <a:bodyPr>
            <a:noAutofit/>
          </a:bodyPr>
          <a:lstStyle/>
          <a:p>
            <a:pPr algn="l"/>
            <a:endParaRPr lang="en-US" altLang="ja-JP" sz="200" dirty="0" smtClean="0">
              <a:solidFill>
                <a:schemeClr val="tx1"/>
              </a:solidFill>
              <a:latin typeface="+mn-ea"/>
            </a:endParaRPr>
          </a:p>
          <a:p>
            <a:pPr algn="l"/>
            <a:r>
              <a:rPr lang="ja-JP" altLang="en-US" sz="1200" b="1" dirty="0" smtClean="0">
                <a:solidFill>
                  <a:schemeClr val="tx1"/>
                </a:solidFill>
                <a:latin typeface="+mn-ea"/>
              </a:rPr>
              <a:t>日      時 ：</a:t>
            </a:r>
            <a:r>
              <a:rPr lang="ja-JP" altLang="en-US" sz="1200" b="1" dirty="0">
                <a:solidFill>
                  <a:schemeClr val="tx1"/>
                </a:solidFill>
                <a:latin typeface="+mn-ea"/>
              </a:rPr>
              <a:t>　</a:t>
            </a:r>
            <a:r>
              <a:rPr lang="ja-JP" altLang="en-US" sz="1200" b="1" dirty="0" smtClean="0">
                <a:solidFill>
                  <a:schemeClr val="tx1"/>
                </a:solidFill>
              </a:rPr>
              <a:t>２０２２</a:t>
            </a:r>
            <a:r>
              <a:rPr lang="ja-JP" altLang="ja-JP" sz="1200" b="1" dirty="0" smtClean="0">
                <a:solidFill>
                  <a:schemeClr val="tx1"/>
                </a:solidFill>
              </a:rPr>
              <a:t>年</a:t>
            </a:r>
            <a:r>
              <a:rPr lang="ja-JP" altLang="en-US" sz="1200" b="1" dirty="0" smtClean="0">
                <a:solidFill>
                  <a:schemeClr val="tx1"/>
                </a:solidFill>
              </a:rPr>
              <a:t>１２</a:t>
            </a:r>
            <a:r>
              <a:rPr lang="ja-JP" altLang="ja-JP" sz="1200" b="1" dirty="0" smtClean="0">
                <a:solidFill>
                  <a:schemeClr val="tx1"/>
                </a:solidFill>
              </a:rPr>
              <a:t>月</a:t>
            </a:r>
            <a:r>
              <a:rPr lang="ja-JP" altLang="en-US" sz="1200" b="1" dirty="0">
                <a:solidFill>
                  <a:schemeClr val="tx1"/>
                </a:solidFill>
              </a:rPr>
              <a:t>９</a:t>
            </a:r>
            <a:r>
              <a:rPr lang="ja-JP" altLang="en-US" sz="1200" b="1" dirty="0" smtClean="0">
                <a:solidFill>
                  <a:schemeClr val="tx1"/>
                </a:solidFill>
              </a:rPr>
              <a:t>日</a:t>
            </a:r>
            <a:r>
              <a:rPr lang="ja-JP" altLang="ja-JP" sz="1200" b="1" dirty="0" smtClean="0">
                <a:solidFill>
                  <a:schemeClr val="tx1"/>
                </a:solidFill>
              </a:rPr>
              <a:t>（</a:t>
            </a:r>
            <a:r>
              <a:rPr lang="ja-JP" altLang="en-US" sz="1200" b="1" dirty="0">
                <a:solidFill>
                  <a:schemeClr val="tx1"/>
                </a:solidFill>
              </a:rPr>
              <a:t>金</a:t>
            </a:r>
            <a:r>
              <a:rPr lang="ja-JP" altLang="en-US" sz="1200" b="1" dirty="0" smtClean="0">
                <a:solidFill>
                  <a:schemeClr val="tx1"/>
                </a:solidFill>
              </a:rPr>
              <a:t>）</a:t>
            </a:r>
            <a:r>
              <a:rPr lang="ja-JP" altLang="ja-JP" sz="1200" b="1" dirty="0" smtClean="0">
                <a:solidFill>
                  <a:schemeClr val="tx1"/>
                </a:solidFill>
              </a:rPr>
              <a:t>１</a:t>
            </a:r>
            <a:r>
              <a:rPr lang="ja-JP" altLang="en-US" sz="1200" b="1" dirty="0" smtClean="0">
                <a:solidFill>
                  <a:schemeClr val="tx1"/>
                </a:solidFill>
              </a:rPr>
              <a:t>５</a:t>
            </a:r>
            <a:r>
              <a:rPr lang="ja-JP" altLang="ja-JP" sz="1200" b="1" dirty="0" smtClean="0">
                <a:solidFill>
                  <a:schemeClr val="tx1"/>
                </a:solidFill>
              </a:rPr>
              <a:t>：</a:t>
            </a:r>
            <a:r>
              <a:rPr lang="ja-JP" altLang="en-US" sz="1200" b="1" dirty="0">
                <a:solidFill>
                  <a:schemeClr val="tx1"/>
                </a:solidFill>
              </a:rPr>
              <a:t>０</a:t>
            </a:r>
            <a:r>
              <a:rPr lang="ja-JP" altLang="ja-JP" sz="1200" b="1" dirty="0" smtClean="0">
                <a:solidFill>
                  <a:schemeClr val="tx1"/>
                </a:solidFill>
              </a:rPr>
              <a:t>０</a:t>
            </a:r>
            <a:r>
              <a:rPr lang="ja-JP" altLang="ja-JP" sz="1200" b="1" dirty="0">
                <a:solidFill>
                  <a:schemeClr val="tx1"/>
                </a:solidFill>
              </a:rPr>
              <a:t>～</a:t>
            </a:r>
            <a:r>
              <a:rPr lang="ja-JP" altLang="ja-JP" sz="1200" b="1" dirty="0" smtClean="0">
                <a:solidFill>
                  <a:schemeClr val="tx1"/>
                </a:solidFill>
              </a:rPr>
              <a:t>１</a:t>
            </a:r>
            <a:r>
              <a:rPr lang="ja-JP" altLang="en-US" sz="1200" b="1" dirty="0" smtClean="0">
                <a:solidFill>
                  <a:schemeClr val="tx1"/>
                </a:solidFill>
              </a:rPr>
              <a:t>７</a:t>
            </a:r>
            <a:r>
              <a:rPr lang="ja-JP" altLang="ja-JP" sz="1200" b="1" dirty="0" smtClean="0">
                <a:solidFill>
                  <a:schemeClr val="tx1"/>
                </a:solidFill>
              </a:rPr>
              <a:t>：</a:t>
            </a:r>
            <a:r>
              <a:rPr lang="ja-JP" altLang="en-US" sz="1200" b="1" dirty="0" smtClean="0">
                <a:solidFill>
                  <a:schemeClr val="tx1"/>
                </a:solidFill>
              </a:rPr>
              <a:t>００</a:t>
            </a:r>
            <a:endParaRPr lang="ja-JP" altLang="en-US" sz="1200" b="1" dirty="0">
              <a:solidFill>
                <a:schemeClr val="tx1"/>
              </a:solidFill>
              <a:latin typeface="+mn-ea"/>
            </a:endParaRPr>
          </a:p>
          <a:p>
            <a:pPr algn="l"/>
            <a:r>
              <a:rPr lang="ja-JP" altLang="en-US" sz="1200" b="1" dirty="0" smtClean="0">
                <a:solidFill>
                  <a:schemeClr val="tx1"/>
                </a:solidFill>
                <a:latin typeface="+mn-ea"/>
              </a:rPr>
              <a:t>開催形式 ：　</a:t>
            </a:r>
            <a:r>
              <a:rPr lang="en-US" altLang="ja-JP" sz="1200" b="1" dirty="0" smtClean="0">
                <a:solidFill>
                  <a:schemeClr val="tx1"/>
                </a:solidFill>
                <a:latin typeface="+mn-ea"/>
              </a:rPr>
              <a:t>Zoom</a:t>
            </a:r>
            <a:r>
              <a:rPr lang="ja-JP" altLang="en-US" sz="1200" b="1" dirty="0" smtClean="0">
                <a:solidFill>
                  <a:schemeClr val="tx1"/>
                </a:solidFill>
                <a:latin typeface="+mn-ea"/>
              </a:rPr>
              <a:t>によるオンライン方式</a:t>
            </a:r>
            <a:endParaRPr lang="en-US" altLang="ja-JP" sz="1200" b="1" dirty="0" smtClean="0">
              <a:solidFill>
                <a:schemeClr val="tx1"/>
              </a:solidFill>
              <a:latin typeface="+mn-ea"/>
            </a:endParaRPr>
          </a:p>
          <a:p>
            <a:pPr algn="l"/>
            <a:r>
              <a:rPr lang="ja-JP" altLang="en-US" sz="1200" b="1" dirty="0" smtClean="0">
                <a:solidFill>
                  <a:schemeClr val="tx1"/>
                </a:solidFill>
                <a:latin typeface="+mn-ea"/>
              </a:rPr>
              <a:t>参 加 費  ：　無料</a:t>
            </a:r>
            <a:endParaRPr lang="en-US" altLang="ja-JP" sz="1200" b="1" dirty="0" smtClean="0">
              <a:solidFill>
                <a:schemeClr val="tx1"/>
              </a:solidFill>
              <a:latin typeface="+mn-ea"/>
            </a:endParaRPr>
          </a:p>
          <a:p>
            <a:pPr algn="l"/>
            <a:r>
              <a:rPr lang="ja-JP" altLang="ja-JP" sz="1200" b="1" dirty="0" smtClean="0">
                <a:solidFill>
                  <a:schemeClr val="tx1"/>
                </a:solidFill>
                <a:latin typeface="+mn-ea"/>
              </a:rPr>
              <a:t>主</a:t>
            </a:r>
            <a:r>
              <a:rPr lang="ja-JP" altLang="en-US" sz="1200" b="1" dirty="0" smtClean="0">
                <a:solidFill>
                  <a:schemeClr val="tx1"/>
                </a:solidFill>
                <a:latin typeface="+mn-ea"/>
              </a:rPr>
              <a:t>      </a:t>
            </a:r>
            <a:r>
              <a:rPr lang="ja-JP" altLang="ja-JP" sz="1200" b="1" dirty="0" smtClean="0">
                <a:solidFill>
                  <a:schemeClr val="tx1"/>
                </a:solidFill>
                <a:latin typeface="+mn-ea"/>
              </a:rPr>
              <a:t>催</a:t>
            </a:r>
            <a:r>
              <a:rPr lang="en-US" altLang="ja-JP" sz="1200" b="1" dirty="0" smtClean="0">
                <a:solidFill>
                  <a:schemeClr val="tx1"/>
                </a:solidFill>
                <a:latin typeface="+mn-ea"/>
              </a:rPr>
              <a:t> </a:t>
            </a:r>
            <a:r>
              <a:rPr lang="ja-JP" altLang="en-US" sz="1200" b="1" dirty="0" smtClean="0">
                <a:solidFill>
                  <a:schemeClr val="tx1"/>
                </a:solidFill>
                <a:latin typeface="+mn-ea"/>
              </a:rPr>
              <a:t>：　</a:t>
            </a:r>
            <a:r>
              <a:rPr lang="ja-JP" altLang="ja-JP" sz="1200" b="1" dirty="0" smtClean="0">
                <a:solidFill>
                  <a:schemeClr val="tx1"/>
                </a:solidFill>
              </a:rPr>
              <a:t>神戸市、</a:t>
            </a:r>
            <a:r>
              <a:rPr lang="ja-JP" altLang="en-US" sz="1200" b="1" dirty="0" smtClean="0">
                <a:solidFill>
                  <a:schemeClr val="tx1"/>
                </a:solidFill>
              </a:rPr>
              <a:t>ひょうご・神戸国際ビジネススクエア</a:t>
            </a:r>
            <a:endParaRPr lang="ja-JP" altLang="en-US" sz="1200" b="1" dirty="0" smtClean="0">
              <a:solidFill>
                <a:schemeClr val="tx1"/>
              </a:solidFill>
              <a:latin typeface="+mn-ea"/>
            </a:endParaRPr>
          </a:p>
          <a:p>
            <a:pPr algn="l"/>
            <a:r>
              <a:rPr lang="ja-JP" altLang="en-US" sz="1200" b="1" dirty="0" smtClean="0">
                <a:solidFill>
                  <a:schemeClr val="tx1"/>
                </a:solidFill>
                <a:latin typeface="+mn-ea"/>
              </a:rPr>
              <a:t>　</a:t>
            </a:r>
            <a:r>
              <a:rPr lang="en-US" altLang="ja-JP" sz="1200" b="1" dirty="0" smtClean="0">
                <a:solidFill>
                  <a:schemeClr val="tx1"/>
                </a:solidFill>
                <a:latin typeface="+mn-ea"/>
              </a:rPr>
              <a:t>           </a:t>
            </a:r>
            <a:r>
              <a:rPr lang="ja-JP" altLang="en-US" sz="1200" b="1" dirty="0" smtClean="0">
                <a:solidFill>
                  <a:schemeClr val="tx1"/>
                </a:solidFill>
                <a:latin typeface="+mn-ea"/>
              </a:rPr>
              <a:t>　  </a:t>
            </a:r>
            <a:r>
              <a:rPr lang="en-US" altLang="ja-JP" sz="1200" b="1" dirty="0" smtClean="0">
                <a:solidFill>
                  <a:schemeClr val="tx1"/>
                </a:solidFill>
                <a:latin typeface="+mn-ea"/>
              </a:rPr>
              <a:t>   【</a:t>
            </a:r>
            <a:r>
              <a:rPr lang="ja-JP" altLang="ja-JP" sz="1200" b="1" dirty="0">
                <a:solidFill>
                  <a:schemeClr val="tx1"/>
                </a:solidFill>
                <a:latin typeface="+mn-ea"/>
              </a:rPr>
              <a:t>神戸市</a:t>
            </a:r>
            <a:r>
              <a:rPr lang="ja-JP" altLang="en-US" sz="1200" b="1" dirty="0">
                <a:solidFill>
                  <a:schemeClr val="tx1"/>
                </a:solidFill>
                <a:latin typeface="+mn-ea"/>
              </a:rPr>
              <a:t>海外ビジネス</a:t>
            </a:r>
            <a:r>
              <a:rPr lang="ja-JP" altLang="ja-JP" sz="1200" b="1" dirty="0">
                <a:solidFill>
                  <a:schemeClr val="tx1"/>
                </a:solidFill>
                <a:latin typeface="+mn-ea"/>
              </a:rPr>
              <a:t>センター</a:t>
            </a:r>
            <a:r>
              <a:rPr lang="ja-JP" altLang="en-US" sz="1200" b="1" dirty="0">
                <a:solidFill>
                  <a:schemeClr val="tx1"/>
                </a:solidFill>
                <a:latin typeface="+mn-ea"/>
              </a:rPr>
              <a:t>、ジェトロ</a:t>
            </a:r>
            <a:r>
              <a:rPr lang="ja-JP" altLang="en-US" sz="1200" b="1" dirty="0" smtClean="0">
                <a:solidFill>
                  <a:schemeClr val="tx1"/>
                </a:solidFill>
                <a:latin typeface="+mn-ea"/>
              </a:rPr>
              <a:t>神戸、ひょうご</a:t>
            </a:r>
            <a:r>
              <a:rPr lang="ja-JP" altLang="en-US" sz="1200" b="1" dirty="0">
                <a:solidFill>
                  <a:schemeClr val="tx1"/>
                </a:solidFill>
                <a:latin typeface="+mn-ea"/>
              </a:rPr>
              <a:t>海外</a:t>
            </a:r>
            <a:r>
              <a:rPr lang="ja-JP" altLang="en-US" sz="1200" b="1" dirty="0" smtClean="0">
                <a:solidFill>
                  <a:schemeClr val="tx1"/>
                </a:solidFill>
                <a:latin typeface="+mn-ea"/>
              </a:rPr>
              <a:t>ビジネスセンター</a:t>
            </a:r>
            <a:r>
              <a:rPr lang="en-US" altLang="ja-JP" sz="1200" b="1" dirty="0" smtClean="0">
                <a:solidFill>
                  <a:schemeClr val="tx1"/>
                </a:solidFill>
                <a:latin typeface="+mn-ea"/>
              </a:rPr>
              <a:t>】</a:t>
            </a:r>
          </a:p>
          <a:p>
            <a:pPr algn="l"/>
            <a:r>
              <a:rPr lang="ja-JP" altLang="en-US" sz="1200" b="1" dirty="0" smtClean="0">
                <a:solidFill>
                  <a:schemeClr val="tx1"/>
                </a:solidFill>
                <a:latin typeface="+mn-ea"/>
              </a:rPr>
              <a:t>共      催：　　兵庫工業会</a:t>
            </a:r>
            <a:endParaRPr lang="en-US" altLang="ja-JP" sz="1200" b="1" dirty="0" smtClean="0">
              <a:solidFill>
                <a:schemeClr val="tx1"/>
              </a:solidFill>
              <a:latin typeface="+mn-ea"/>
            </a:endParaRPr>
          </a:p>
          <a:p>
            <a:pPr algn="l"/>
            <a:r>
              <a:rPr lang="ja-JP" altLang="en-US" sz="1200" b="1" dirty="0" smtClean="0">
                <a:solidFill>
                  <a:schemeClr val="tx1"/>
                </a:solidFill>
                <a:latin typeface="+mn-ea"/>
              </a:rPr>
              <a:t>協      力</a:t>
            </a:r>
            <a:r>
              <a:rPr lang="ja-JP" altLang="en-US" sz="1200" b="1" dirty="0">
                <a:solidFill>
                  <a:schemeClr val="tx1"/>
                </a:solidFill>
                <a:latin typeface="+mn-ea"/>
              </a:rPr>
              <a:t>：  </a:t>
            </a:r>
            <a:r>
              <a:rPr lang="ja-JP" altLang="en-US" sz="1200" b="1" dirty="0" smtClean="0">
                <a:solidFill>
                  <a:schemeClr val="tx1"/>
                </a:solidFill>
                <a:latin typeface="+mn-ea"/>
              </a:rPr>
              <a:t>  神戸</a:t>
            </a:r>
            <a:r>
              <a:rPr lang="ja-JP" altLang="en-US" sz="1200" b="1" dirty="0">
                <a:solidFill>
                  <a:schemeClr val="tx1"/>
                </a:solidFill>
                <a:latin typeface="+mn-ea"/>
              </a:rPr>
              <a:t>商工会議所</a:t>
            </a:r>
            <a:r>
              <a:rPr lang="ja-JP" altLang="en-US" sz="1200" b="1" dirty="0" smtClean="0">
                <a:solidFill>
                  <a:schemeClr val="tx1"/>
                </a:solidFill>
                <a:latin typeface="+mn-ea"/>
              </a:rPr>
              <a:t>、神戸国際コミュニティセンター、神戸市</a:t>
            </a:r>
            <a:r>
              <a:rPr lang="ja-JP" altLang="en-US" sz="1200" b="1" dirty="0">
                <a:solidFill>
                  <a:schemeClr val="tx1"/>
                </a:solidFill>
                <a:latin typeface="+mn-ea"/>
              </a:rPr>
              <a:t>機械金属</a:t>
            </a:r>
            <a:r>
              <a:rPr lang="ja-JP" altLang="en-US" sz="1200" b="1" dirty="0" smtClean="0">
                <a:solidFill>
                  <a:schemeClr val="tx1"/>
                </a:solidFill>
                <a:latin typeface="+mn-ea"/>
              </a:rPr>
              <a:t>工業会ほか</a:t>
            </a:r>
            <a:endParaRPr lang="en-US" altLang="ja-JP" sz="1200" b="1" dirty="0">
              <a:solidFill>
                <a:schemeClr val="tx1"/>
              </a:solidFill>
              <a:latin typeface="+mn-ea"/>
            </a:endParaRPr>
          </a:p>
        </p:txBody>
      </p:sp>
      <p:sp>
        <p:nvSpPr>
          <p:cNvPr id="18" name="正方形/長方形 17"/>
          <p:cNvSpPr/>
          <p:nvPr/>
        </p:nvSpPr>
        <p:spPr>
          <a:xfrm>
            <a:off x="80673" y="3888184"/>
            <a:ext cx="6683344" cy="6043829"/>
          </a:xfrm>
          <a:prstGeom prst="rect">
            <a:avLst/>
          </a:prstGeom>
          <a:solidFill>
            <a:schemeClr val="accent6">
              <a:lumMod val="40000"/>
              <a:lumOff val="60000"/>
            </a:schemeClr>
          </a:solidFill>
          <a:ln w="28575">
            <a:solidFill>
              <a:srgbClr val="FF0000"/>
            </a:solidFill>
          </a:ln>
        </p:spPr>
        <p:style>
          <a:lnRef idx="1">
            <a:schemeClr val="accent1"/>
          </a:lnRef>
          <a:fillRef idx="2">
            <a:schemeClr val="accent1"/>
          </a:fillRef>
          <a:effectRef idx="1">
            <a:schemeClr val="accent1"/>
          </a:effectRef>
          <a:fontRef idx="minor">
            <a:schemeClr val="dk1"/>
          </a:fontRef>
        </p:style>
        <p:txBody>
          <a:bodyPr wrap="square">
            <a:noAutofit/>
          </a:bodyPr>
          <a:lstStyle/>
          <a:p>
            <a:pPr algn="ctr"/>
            <a:r>
              <a:rPr lang="ja-JP" altLang="en-US" sz="2000" b="1" dirty="0">
                <a:latin typeface="+mj-ea"/>
                <a:ea typeface="+mj-ea"/>
              </a:rPr>
              <a:t>～ </a:t>
            </a:r>
            <a:r>
              <a:rPr lang="ja-JP" altLang="en-US" sz="2000" b="1" dirty="0" smtClean="0">
                <a:latin typeface="+mj-ea"/>
                <a:ea typeface="+mj-ea"/>
              </a:rPr>
              <a:t>セミナ－プログラム ～</a:t>
            </a:r>
            <a:endParaRPr lang="en-US" altLang="ja-JP" sz="2000" b="1" dirty="0" smtClean="0">
              <a:latin typeface="+mj-ea"/>
              <a:ea typeface="+mj-ea"/>
            </a:endParaRPr>
          </a:p>
          <a:p>
            <a:pPr algn="ctr"/>
            <a:endParaRPr lang="en-US" altLang="ja-JP" sz="800" b="1" dirty="0" smtClean="0"/>
          </a:p>
          <a:p>
            <a:r>
              <a:rPr lang="en-US" altLang="ja-JP" sz="1400" b="1" dirty="0" smtClean="0">
                <a:latin typeface="+mn-ea"/>
              </a:rPr>
              <a:t>15:00</a:t>
            </a:r>
            <a:r>
              <a:rPr lang="ja-JP" altLang="en-US" sz="1400" b="1" dirty="0" smtClean="0">
                <a:latin typeface="+mn-ea"/>
              </a:rPr>
              <a:t>～</a:t>
            </a:r>
            <a:r>
              <a:rPr lang="en-US" altLang="ja-JP" sz="1400" b="1" dirty="0" smtClean="0">
                <a:latin typeface="+mn-ea"/>
              </a:rPr>
              <a:t>15:50</a:t>
            </a:r>
            <a:r>
              <a:rPr lang="ja-JP" altLang="en-US" sz="1400" b="1" dirty="0" smtClean="0">
                <a:latin typeface="+mn-ea"/>
              </a:rPr>
              <a:t>  </a:t>
            </a:r>
            <a:r>
              <a:rPr lang="ja-JP" altLang="en-US" sz="1400" b="1" u="sng" dirty="0" smtClean="0">
                <a:latin typeface="+mn-ea"/>
              </a:rPr>
              <a:t>「中小企業の外国人材活躍事例と育成・定着に向けたポイント」</a:t>
            </a:r>
            <a:r>
              <a:rPr lang="ja-JP" altLang="ja-JP" sz="1400" b="1" u="sng" dirty="0">
                <a:latin typeface="+mn-ea"/>
              </a:rPr>
              <a:t>　</a:t>
            </a:r>
            <a:endParaRPr lang="en-US" altLang="ja-JP" sz="1400" b="1" u="sng" dirty="0" smtClean="0">
              <a:latin typeface="+mn-ea"/>
            </a:endParaRPr>
          </a:p>
          <a:p>
            <a:r>
              <a:rPr lang="ja-JP" altLang="en-US" sz="1200" dirty="0">
                <a:latin typeface="+mn-ea"/>
              </a:rPr>
              <a:t>　</a:t>
            </a:r>
            <a:r>
              <a:rPr lang="ja-JP" altLang="en-US" sz="1200" dirty="0" smtClean="0">
                <a:latin typeface="+mn-ea"/>
              </a:rPr>
              <a:t>　                                                         </a:t>
            </a:r>
            <a:r>
              <a:rPr lang="ja-JP" altLang="en-US" sz="1200" b="1" dirty="0" smtClean="0">
                <a:latin typeface="+mn-ea"/>
                <a:sym typeface="Wingdings" panose="05000000000000000000" pitchFamily="2" charset="2"/>
              </a:rPr>
              <a:t>ジェトロ　高度外国人材スペシャリスト　綾戸　高志　氏</a:t>
            </a:r>
            <a:endParaRPr lang="en-US" altLang="ja-JP" sz="1200" dirty="0" smtClean="0">
              <a:latin typeface="+mn-ea"/>
              <a:sym typeface="Wingdings" panose="05000000000000000000" pitchFamily="2" charset="2"/>
            </a:endParaRPr>
          </a:p>
          <a:p>
            <a:r>
              <a:rPr lang="ja-JP" altLang="en-US" sz="1200" dirty="0" smtClean="0">
                <a:latin typeface="+mn-ea"/>
                <a:sym typeface="Wingdings" panose="05000000000000000000" pitchFamily="2" charset="2"/>
              </a:rPr>
              <a:t>　</a:t>
            </a:r>
            <a:r>
              <a:rPr lang="en-US" altLang="ja-JP" sz="1200" dirty="0" smtClean="0">
                <a:latin typeface="+mn-ea"/>
                <a:sym typeface="Wingdings" panose="05000000000000000000" pitchFamily="2" charset="2"/>
              </a:rPr>
              <a:t> </a:t>
            </a:r>
            <a:r>
              <a:rPr lang="ja-JP" altLang="en-US" sz="1200" dirty="0" smtClean="0">
                <a:latin typeface="+mn-ea"/>
              </a:rPr>
              <a:t>中</a:t>
            </a:r>
            <a:r>
              <a:rPr lang="ja-JP" altLang="en-US" sz="1200" dirty="0">
                <a:latin typeface="+mn-ea"/>
              </a:rPr>
              <a:t>小企業における</a:t>
            </a:r>
            <a:r>
              <a:rPr lang="ja-JP" altLang="en-US" sz="1200" dirty="0" smtClean="0">
                <a:latin typeface="+mn-ea"/>
              </a:rPr>
              <a:t>外国人材活用の動向と、雇用</a:t>
            </a:r>
            <a:r>
              <a:rPr lang="ja-JP" altLang="en-US" sz="1200" dirty="0">
                <a:latin typeface="+mn-ea"/>
              </a:rPr>
              <a:t>の際に留意す</a:t>
            </a:r>
            <a:r>
              <a:rPr lang="ja-JP" altLang="en-US" sz="1200" dirty="0" smtClean="0">
                <a:latin typeface="+mn-ea"/>
              </a:rPr>
              <a:t>べき点について、</a:t>
            </a:r>
            <a:r>
              <a:rPr lang="ja-JP" altLang="ja-JP" sz="1200" dirty="0" smtClean="0">
                <a:latin typeface="+mn-ea"/>
              </a:rPr>
              <a:t>外国</a:t>
            </a:r>
            <a:r>
              <a:rPr lang="ja-JP" altLang="ja-JP" sz="1200" dirty="0">
                <a:latin typeface="+mn-ea"/>
              </a:rPr>
              <a:t>人材</a:t>
            </a:r>
            <a:r>
              <a:rPr lang="ja-JP" altLang="ja-JP" sz="1200" dirty="0" smtClean="0">
                <a:latin typeface="+mn-ea"/>
              </a:rPr>
              <a:t>が</a:t>
            </a:r>
            <a:endParaRPr lang="en-US" altLang="ja-JP" sz="1200" dirty="0" smtClean="0">
              <a:latin typeface="+mn-ea"/>
            </a:endParaRPr>
          </a:p>
          <a:p>
            <a:r>
              <a:rPr lang="ja-JP" altLang="ja-JP" sz="1200" dirty="0" smtClean="0">
                <a:latin typeface="+mn-ea"/>
              </a:rPr>
              <a:t>中</a:t>
            </a:r>
            <a:r>
              <a:rPr lang="ja-JP" altLang="ja-JP" sz="1200" dirty="0">
                <a:latin typeface="+mn-ea"/>
              </a:rPr>
              <a:t>小企業で定着・活躍するため、企業側は何</a:t>
            </a:r>
            <a:r>
              <a:rPr lang="ja-JP" altLang="ja-JP" sz="1200" dirty="0" smtClean="0">
                <a:latin typeface="+mn-ea"/>
              </a:rPr>
              <a:t>に注意</a:t>
            </a:r>
            <a:r>
              <a:rPr lang="ja-JP" altLang="ja-JP" sz="1200" dirty="0">
                <a:latin typeface="+mn-ea"/>
              </a:rPr>
              <a:t>し、どのよう</a:t>
            </a:r>
            <a:r>
              <a:rPr lang="ja-JP" altLang="ja-JP" sz="1200" dirty="0" smtClean="0">
                <a:latin typeface="+mn-ea"/>
              </a:rPr>
              <a:t>に育てて</a:t>
            </a:r>
            <a:r>
              <a:rPr lang="ja-JP" altLang="ja-JP" sz="1200" dirty="0">
                <a:latin typeface="+mn-ea"/>
              </a:rPr>
              <a:t>いるか、他社の事例</a:t>
            </a:r>
            <a:r>
              <a:rPr lang="ja-JP" altLang="ja-JP" sz="1200" dirty="0" smtClean="0">
                <a:latin typeface="+mn-ea"/>
              </a:rPr>
              <a:t>を</a:t>
            </a:r>
            <a:endParaRPr lang="en-US" altLang="ja-JP" sz="1200" dirty="0" smtClean="0">
              <a:latin typeface="+mn-ea"/>
            </a:endParaRPr>
          </a:p>
          <a:p>
            <a:r>
              <a:rPr lang="ja-JP" altLang="ja-JP" sz="1200" dirty="0" smtClean="0">
                <a:latin typeface="+mn-ea"/>
              </a:rPr>
              <a:t>交えながら</a:t>
            </a:r>
            <a:r>
              <a:rPr lang="ja-JP" altLang="ja-JP" sz="1200" dirty="0">
                <a:latin typeface="+mn-ea"/>
              </a:rPr>
              <a:t>解説いたします。</a:t>
            </a:r>
            <a:endParaRPr lang="en-US" altLang="ja-JP" sz="1200" dirty="0" smtClean="0">
              <a:latin typeface="+mn-ea"/>
            </a:endParaRPr>
          </a:p>
          <a:p>
            <a:r>
              <a:rPr lang="ja-JP" altLang="en-US" sz="1200" dirty="0" smtClean="0">
                <a:latin typeface="+mn-ea"/>
              </a:rPr>
              <a:t>   </a:t>
            </a:r>
            <a:r>
              <a:rPr lang="en-US" altLang="ja-JP" sz="1200" dirty="0" smtClean="0">
                <a:latin typeface="+mn-ea"/>
              </a:rPr>
              <a:t>【</a:t>
            </a:r>
            <a:r>
              <a:rPr lang="ja-JP" altLang="en-US" sz="1200" dirty="0" smtClean="0">
                <a:latin typeface="+mn-ea"/>
              </a:rPr>
              <a:t>講師略歴</a:t>
            </a:r>
            <a:r>
              <a:rPr lang="en-US" altLang="ja-JP" sz="1200" dirty="0" smtClean="0">
                <a:latin typeface="+mn-ea"/>
              </a:rPr>
              <a:t>】</a:t>
            </a:r>
            <a:r>
              <a:rPr lang="ja-JP" altLang="en-US" sz="1200" dirty="0" smtClean="0">
                <a:latin typeface="+mn-ea"/>
              </a:rPr>
              <a:t> 人材</a:t>
            </a:r>
            <a:r>
              <a:rPr lang="ja-JP" altLang="en-US" sz="1200" dirty="0">
                <a:latin typeface="+mn-ea"/>
              </a:rPr>
              <a:t>ビジネスに</a:t>
            </a:r>
            <a:r>
              <a:rPr lang="en-US" altLang="ja-JP" sz="1200" dirty="0">
                <a:latin typeface="+mn-ea"/>
              </a:rPr>
              <a:t>34</a:t>
            </a:r>
            <a:r>
              <a:rPr lang="ja-JP" altLang="en-US" sz="1200" dirty="0">
                <a:latin typeface="+mn-ea"/>
              </a:rPr>
              <a:t>年間携わる。中小企業</a:t>
            </a:r>
            <a:r>
              <a:rPr lang="ja-JP" altLang="en-US" sz="1200" dirty="0" smtClean="0">
                <a:latin typeface="+mn-ea"/>
              </a:rPr>
              <a:t>の国内外からの</a:t>
            </a:r>
            <a:endParaRPr lang="en-US" altLang="ja-JP" sz="1200" dirty="0" smtClean="0">
              <a:latin typeface="+mn-ea"/>
            </a:endParaRPr>
          </a:p>
          <a:p>
            <a:r>
              <a:rPr lang="ja-JP" altLang="en-US" sz="1200" dirty="0" smtClean="0">
                <a:latin typeface="+mn-ea"/>
              </a:rPr>
              <a:t>外国人材採用</a:t>
            </a:r>
            <a:r>
              <a:rPr lang="en-US" altLang="ja-JP" sz="1200" dirty="0" smtClean="0">
                <a:latin typeface="+mn-ea"/>
              </a:rPr>
              <a:t>(</a:t>
            </a:r>
            <a:r>
              <a:rPr lang="ja-JP" altLang="en-US" sz="1200" dirty="0" smtClean="0">
                <a:latin typeface="+mn-ea"/>
              </a:rPr>
              <a:t>人材要件策定～選考・在留資格取得フォロー</a:t>
            </a:r>
            <a:r>
              <a:rPr lang="en-US" altLang="ja-JP" sz="1200" dirty="0" smtClean="0">
                <a:latin typeface="+mn-ea"/>
              </a:rPr>
              <a:t>)</a:t>
            </a:r>
            <a:r>
              <a:rPr lang="ja-JP" altLang="en-US" sz="1200" dirty="0" err="1" smtClean="0">
                <a:latin typeface="+mn-ea"/>
              </a:rPr>
              <a:t>、</a:t>
            </a:r>
            <a:r>
              <a:rPr lang="ja-JP" altLang="en-US" sz="1200" dirty="0">
                <a:latin typeface="+mn-ea"/>
              </a:rPr>
              <a:t>育成、定着</a:t>
            </a:r>
            <a:r>
              <a:rPr lang="ja-JP" altLang="en-US" sz="1200" dirty="0" smtClean="0">
                <a:latin typeface="+mn-ea"/>
              </a:rPr>
              <a:t>、</a:t>
            </a:r>
            <a:endParaRPr lang="en-US" altLang="ja-JP" sz="1200" dirty="0" smtClean="0">
              <a:latin typeface="+mn-ea"/>
            </a:endParaRPr>
          </a:p>
          <a:p>
            <a:r>
              <a:rPr lang="ja-JP" altLang="en-US" sz="1200" dirty="0" smtClean="0">
                <a:latin typeface="+mn-ea"/>
              </a:rPr>
              <a:t>評価</a:t>
            </a:r>
            <a:r>
              <a:rPr lang="ja-JP" altLang="en-US" sz="1200" dirty="0">
                <a:latin typeface="+mn-ea"/>
              </a:rPr>
              <a:t>制度構築、人事</a:t>
            </a:r>
            <a:r>
              <a:rPr lang="ja-JP" altLang="en-US" sz="1200" dirty="0" smtClean="0">
                <a:latin typeface="+mn-ea"/>
              </a:rPr>
              <a:t>制度アドバイス</a:t>
            </a:r>
            <a:r>
              <a:rPr lang="ja-JP" altLang="en-US" sz="1200" dirty="0">
                <a:latin typeface="+mn-ea"/>
              </a:rPr>
              <a:t>、活躍支援、受け入れ態勢構築等</a:t>
            </a:r>
            <a:r>
              <a:rPr lang="ja-JP" altLang="en-US" sz="1200" dirty="0" smtClean="0">
                <a:latin typeface="+mn-ea"/>
              </a:rPr>
              <a:t>、</a:t>
            </a:r>
            <a:endParaRPr lang="en-US" altLang="ja-JP" sz="1200" dirty="0" smtClean="0">
              <a:latin typeface="+mn-ea"/>
            </a:endParaRPr>
          </a:p>
          <a:p>
            <a:r>
              <a:rPr lang="ja-JP" altLang="en-US" sz="1200" dirty="0" smtClean="0">
                <a:latin typeface="+mn-ea"/>
              </a:rPr>
              <a:t>ワンストップ</a:t>
            </a:r>
            <a:r>
              <a:rPr lang="ja-JP" altLang="en-US" sz="1200" dirty="0">
                <a:latin typeface="+mn-ea"/>
              </a:rPr>
              <a:t>で外国人材</a:t>
            </a:r>
            <a:r>
              <a:rPr lang="ja-JP" altLang="en-US" sz="1200" dirty="0" smtClean="0">
                <a:latin typeface="+mn-ea"/>
              </a:rPr>
              <a:t>の獲得</a:t>
            </a:r>
            <a:r>
              <a:rPr lang="ja-JP" altLang="en-US" sz="1200" dirty="0">
                <a:latin typeface="+mn-ea"/>
              </a:rPr>
              <a:t>・活用・定着までの支援が可能。</a:t>
            </a:r>
            <a:endParaRPr lang="en-US" altLang="ja-JP" sz="1200" b="1" u="sng" dirty="0" smtClean="0">
              <a:latin typeface="+mn-ea"/>
            </a:endParaRPr>
          </a:p>
          <a:p>
            <a:endParaRPr lang="en-US" altLang="ja-JP" sz="1200" b="1" u="sng" dirty="0" smtClean="0">
              <a:latin typeface="+mn-ea"/>
            </a:endParaRPr>
          </a:p>
          <a:p>
            <a:r>
              <a:rPr lang="en-US" altLang="ja-JP" sz="1400" b="1" dirty="0" smtClean="0">
                <a:latin typeface="+mn-ea"/>
              </a:rPr>
              <a:t>15:50</a:t>
            </a:r>
            <a:r>
              <a:rPr lang="ja-JP" altLang="en-US" sz="1400" b="1" dirty="0" smtClean="0">
                <a:latin typeface="+mn-ea"/>
              </a:rPr>
              <a:t>～</a:t>
            </a:r>
            <a:r>
              <a:rPr lang="en-US" altLang="ja-JP" sz="1400" b="1" dirty="0" smtClean="0">
                <a:latin typeface="+mn-ea"/>
              </a:rPr>
              <a:t>16:30</a:t>
            </a:r>
            <a:r>
              <a:rPr lang="ja-JP" altLang="en-US" sz="1400" b="1" dirty="0" smtClean="0">
                <a:latin typeface="+mn-ea"/>
              </a:rPr>
              <a:t>  </a:t>
            </a:r>
            <a:r>
              <a:rPr lang="ja-JP" altLang="en-US" sz="1400" b="1" u="sng" dirty="0" smtClean="0">
                <a:latin typeface="+mn-ea"/>
              </a:rPr>
              <a:t>「外国人材採用後の労務管理チェックポイント」</a:t>
            </a:r>
            <a:endParaRPr lang="en-US" altLang="ja-JP" sz="1400" b="1" u="sng" dirty="0" smtClean="0">
              <a:latin typeface="+mn-ea"/>
            </a:endParaRPr>
          </a:p>
          <a:p>
            <a:pPr algn="just">
              <a:spcAft>
                <a:spcPts val="0"/>
              </a:spcAft>
            </a:pPr>
            <a:r>
              <a:rPr lang="ja-JP" altLang="en-US" sz="1200" b="1" kern="100" dirty="0" smtClean="0">
                <a:latin typeface="+mn-ea"/>
                <a:cs typeface="Times New Roman" panose="02020603050405020304" pitchFamily="18" charset="0"/>
              </a:rPr>
              <a:t>                            株式</a:t>
            </a:r>
            <a:r>
              <a:rPr lang="ja-JP" altLang="ja-JP" sz="1200" b="1" kern="100" dirty="0" smtClean="0">
                <a:latin typeface="+mn-ea"/>
                <a:cs typeface="Times New Roman" panose="02020603050405020304" pitchFamily="18" charset="0"/>
              </a:rPr>
              <a:t>会社</a:t>
            </a:r>
            <a:r>
              <a:rPr lang="ja-JP" altLang="ja-JP" sz="1200" b="1" kern="100" dirty="0">
                <a:latin typeface="+mn-ea"/>
                <a:cs typeface="Times New Roman" panose="02020603050405020304" pitchFamily="18" charset="0"/>
              </a:rPr>
              <a:t>パソナグローバル </a:t>
            </a:r>
            <a:r>
              <a:rPr lang="en-US" altLang="ja-JP" sz="1200" b="1" kern="100" dirty="0" err="1">
                <a:latin typeface="+mn-ea"/>
                <a:cs typeface="Times New Roman" panose="02020603050405020304" pitchFamily="18" charset="0"/>
              </a:rPr>
              <a:t>Dotank</a:t>
            </a:r>
            <a:r>
              <a:rPr lang="ja-JP" altLang="ja-JP" sz="1200" b="1" kern="100" dirty="0">
                <a:latin typeface="+mn-ea"/>
                <a:cs typeface="Times New Roman" panose="02020603050405020304" pitchFamily="18" charset="0"/>
              </a:rPr>
              <a:t>事業部 シニアマネージャー  清高 珠美 氏</a:t>
            </a:r>
          </a:p>
          <a:p>
            <a:pPr algn="just">
              <a:spcAft>
                <a:spcPts val="0"/>
              </a:spcAft>
            </a:pPr>
            <a:r>
              <a:rPr lang="ja-JP" altLang="en-US" sz="1200" kern="100" dirty="0" smtClean="0">
                <a:latin typeface="+mn-ea"/>
                <a:cs typeface="Times New Roman" panose="02020603050405020304" pitchFamily="18" charset="0"/>
              </a:rPr>
              <a:t>   </a:t>
            </a:r>
            <a:r>
              <a:rPr lang="ja-JP" altLang="ja-JP" sz="1200" kern="100" dirty="0" smtClean="0">
                <a:latin typeface="+mn-ea"/>
                <a:cs typeface="Times New Roman" panose="02020603050405020304" pitchFamily="18" charset="0"/>
              </a:rPr>
              <a:t>外国</a:t>
            </a:r>
            <a:r>
              <a:rPr lang="ja-JP" altLang="ja-JP" sz="1200" kern="100" dirty="0">
                <a:latin typeface="+mn-ea"/>
                <a:cs typeface="Times New Roman" panose="02020603050405020304" pitchFamily="18" charset="0"/>
              </a:rPr>
              <a:t>人材採用後、人事担当者が知っておくべき労務管理について</a:t>
            </a:r>
            <a:r>
              <a:rPr lang="ja-JP" altLang="ja-JP" sz="1200" kern="100" dirty="0" smtClean="0">
                <a:latin typeface="+mn-ea"/>
                <a:cs typeface="Times New Roman" panose="02020603050405020304" pitchFamily="18" charset="0"/>
              </a:rPr>
              <a:t>、マネジメント、</a:t>
            </a:r>
            <a:endParaRPr lang="en-US" altLang="ja-JP" sz="1200" kern="100" dirty="0" smtClean="0">
              <a:latin typeface="+mn-ea"/>
              <a:cs typeface="Times New Roman" panose="02020603050405020304" pitchFamily="18" charset="0"/>
            </a:endParaRPr>
          </a:p>
          <a:p>
            <a:pPr algn="just">
              <a:spcAft>
                <a:spcPts val="0"/>
              </a:spcAft>
            </a:pPr>
            <a:r>
              <a:rPr lang="ja-JP" altLang="ja-JP" sz="1200" kern="100" dirty="0" smtClean="0">
                <a:latin typeface="+mn-ea"/>
                <a:cs typeface="Times New Roman" panose="02020603050405020304" pitchFamily="18" charset="0"/>
              </a:rPr>
              <a:t>コミュニケーション</a:t>
            </a:r>
            <a:r>
              <a:rPr lang="ja-JP" altLang="ja-JP" sz="1200" kern="100" dirty="0">
                <a:latin typeface="+mn-ea"/>
                <a:cs typeface="Times New Roman" panose="02020603050405020304" pitchFamily="18" charset="0"/>
              </a:rPr>
              <a:t>、評価の視点から事例を</a:t>
            </a:r>
            <a:r>
              <a:rPr lang="ja-JP" altLang="ja-JP" sz="1200" kern="100" dirty="0" smtClean="0">
                <a:latin typeface="+mn-ea"/>
                <a:cs typeface="Times New Roman" panose="02020603050405020304" pitchFamily="18" charset="0"/>
              </a:rPr>
              <a:t>あげながら</a:t>
            </a:r>
            <a:r>
              <a:rPr lang="ja-JP" altLang="en-US" sz="1200" kern="100" dirty="0" smtClean="0">
                <a:latin typeface="+mn-ea"/>
                <a:cs typeface="Times New Roman" panose="02020603050405020304" pitchFamily="18" charset="0"/>
              </a:rPr>
              <a:t>、</a:t>
            </a:r>
            <a:r>
              <a:rPr lang="ja-JP" altLang="ja-JP" sz="1200" kern="100" dirty="0" smtClean="0">
                <a:latin typeface="+mn-ea"/>
                <a:cs typeface="Times New Roman" panose="02020603050405020304" pitchFamily="18" charset="0"/>
              </a:rPr>
              <a:t>ポイント</a:t>
            </a:r>
            <a:r>
              <a:rPr lang="ja-JP" altLang="ja-JP" sz="1200" kern="100" dirty="0">
                <a:latin typeface="+mn-ea"/>
                <a:cs typeface="Times New Roman" panose="02020603050405020304" pitchFamily="18" charset="0"/>
              </a:rPr>
              <a:t>を</a:t>
            </a:r>
            <a:r>
              <a:rPr lang="ja-JP" altLang="ja-JP" sz="1200" kern="100" dirty="0" smtClean="0">
                <a:latin typeface="+mn-ea"/>
                <a:cs typeface="Times New Roman" panose="02020603050405020304" pitchFamily="18" charset="0"/>
              </a:rPr>
              <a:t>絞って</a:t>
            </a:r>
            <a:endParaRPr lang="en-US" altLang="ja-JP" sz="1200" kern="100" dirty="0" smtClean="0">
              <a:latin typeface="+mn-ea"/>
              <a:cs typeface="Times New Roman" panose="02020603050405020304" pitchFamily="18" charset="0"/>
            </a:endParaRPr>
          </a:p>
          <a:p>
            <a:pPr algn="just">
              <a:spcAft>
                <a:spcPts val="0"/>
              </a:spcAft>
            </a:pPr>
            <a:r>
              <a:rPr lang="ja-JP" altLang="ja-JP" sz="1200" kern="100" dirty="0" smtClean="0">
                <a:latin typeface="+mn-ea"/>
                <a:cs typeface="Times New Roman" panose="02020603050405020304" pitchFamily="18" charset="0"/>
              </a:rPr>
              <a:t>わかりやすく</a:t>
            </a:r>
            <a:r>
              <a:rPr lang="ja-JP" altLang="ja-JP" sz="1200" kern="100" dirty="0">
                <a:latin typeface="+mn-ea"/>
                <a:cs typeface="Times New Roman" panose="02020603050405020304" pitchFamily="18" charset="0"/>
              </a:rPr>
              <a:t>お伝えします。</a:t>
            </a:r>
          </a:p>
          <a:p>
            <a:r>
              <a:rPr lang="ja-JP" altLang="en-US" sz="1200" dirty="0" smtClean="0">
                <a:latin typeface="+mn-ea"/>
              </a:rPr>
              <a:t>  </a:t>
            </a:r>
            <a:r>
              <a:rPr lang="en-US" altLang="ja-JP" sz="1200" dirty="0" smtClean="0">
                <a:latin typeface="+mn-ea"/>
              </a:rPr>
              <a:t>【</a:t>
            </a:r>
            <a:r>
              <a:rPr lang="ja-JP" altLang="en-US" sz="1200" dirty="0" smtClean="0">
                <a:latin typeface="+mn-ea"/>
              </a:rPr>
              <a:t>講師略歴</a:t>
            </a:r>
            <a:r>
              <a:rPr lang="en-US" altLang="ja-JP" sz="1200" dirty="0" smtClean="0">
                <a:latin typeface="+mn-ea"/>
              </a:rPr>
              <a:t>】</a:t>
            </a:r>
            <a:r>
              <a:rPr lang="ja-JP" altLang="en-US" sz="1200" dirty="0" smtClean="0">
                <a:latin typeface="+mn-ea"/>
              </a:rPr>
              <a:t>  </a:t>
            </a:r>
            <a:r>
              <a:rPr lang="en-US" altLang="ja-JP" sz="1200" dirty="0">
                <a:latin typeface="+mn-ea"/>
              </a:rPr>
              <a:t>2008</a:t>
            </a:r>
            <a:r>
              <a:rPr lang="ja-JP" altLang="en-US" sz="1200" dirty="0" smtClean="0">
                <a:latin typeface="+mn-ea"/>
              </a:rPr>
              <a:t>年パソナ台湾入社・ 外国人材の採用</a:t>
            </a:r>
            <a:r>
              <a:rPr lang="ja-JP" altLang="en-US" sz="1200" dirty="0">
                <a:latin typeface="+mn-ea"/>
              </a:rPr>
              <a:t>・定着</a:t>
            </a:r>
            <a:r>
              <a:rPr lang="ja-JP" altLang="en-US" sz="1200" dirty="0" smtClean="0">
                <a:latin typeface="+mn-ea"/>
              </a:rPr>
              <a:t>、人事労務</a:t>
            </a:r>
            <a:endParaRPr lang="en-US" altLang="ja-JP" sz="1200" dirty="0" smtClean="0">
              <a:latin typeface="+mn-ea"/>
            </a:endParaRPr>
          </a:p>
          <a:p>
            <a:r>
              <a:rPr lang="ja-JP" altLang="en-US" sz="1200" dirty="0" smtClean="0">
                <a:latin typeface="+mn-ea"/>
              </a:rPr>
              <a:t>など幅広いコンサルティングを行う。 </a:t>
            </a:r>
            <a:r>
              <a:rPr lang="en-US" altLang="ja-JP" sz="1200" dirty="0" smtClean="0">
                <a:latin typeface="+mn-ea"/>
              </a:rPr>
              <a:t>2017</a:t>
            </a:r>
            <a:r>
              <a:rPr lang="ja-JP" altLang="en-US" sz="1200" dirty="0" smtClean="0">
                <a:latin typeface="+mn-ea"/>
              </a:rPr>
              <a:t>年帰国後</a:t>
            </a:r>
            <a:r>
              <a:rPr lang="ja-JP" altLang="en-US" sz="1200" dirty="0">
                <a:latin typeface="+mn-ea"/>
              </a:rPr>
              <a:t>は</a:t>
            </a:r>
            <a:r>
              <a:rPr lang="ja-JP" altLang="en-US" sz="1200" dirty="0" smtClean="0">
                <a:latin typeface="+mn-ea"/>
              </a:rPr>
              <a:t>、自治体</a:t>
            </a:r>
            <a:r>
              <a:rPr lang="ja-JP" altLang="en-US" sz="1200" dirty="0">
                <a:latin typeface="+mn-ea"/>
              </a:rPr>
              <a:t>・</a:t>
            </a:r>
            <a:r>
              <a:rPr lang="ja-JP" altLang="en-US" sz="1200" dirty="0" smtClean="0">
                <a:latin typeface="+mn-ea"/>
              </a:rPr>
              <a:t>官公庁から</a:t>
            </a:r>
            <a:endParaRPr lang="en-US" altLang="ja-JP" sz="1200" dirty="0" smtClean="0">
              <a:latin typeface="+mn-ea"/>
            </a:endParaRPr>
          </a:p>
          <a:p>
            <a:r>
              <a:rPr lang="ja-JP" altLang="en-US" sz="1200" dirty="0">
                <a:latin typeface="+mn-ea"/>
              </a:rPr>
              <a:t>の</a:t>
            </a:r>
            <a:r>
              <a:rPr lang="ja-JP" altLang="en-US" sz="1200" dirty="0" smtClean="0">
                <a:latin typeface="+mn-ea"/>
              </a:rPr>
              <a:t>委託事業を通じ、</a:t>
            </a:r>
            <a:r>
              <a:rPr lang="ja-JP" altLang="en-US" sz="1200" dirty="0">
                <a:latin typeface="+mn-ea"/>
              </a:rPr>
              <a:t>日本企業</a:t>
            </a:r>
            <a:r>
              <a:rPr lang="ja-JP" altLang="en-US" sz="1200" dirty="0" smtClean="0">
                <a:latin typeface="+mn-ea"/>
              </a:rPr>
              <a:t>の外国</a:t>
            </a:r>
            <a:r>
              <a:rPr lang="ja-JP" altLang="en-US" sz="1200" dirty="0">
                <a:latin typeface="+mn-ea"/>
              </a:rPr>
              <a:t>人材採用・</a:t>
            </a:r>
            <a:r>
              <a:rPr lang="ja-JP" altLang="en-US" sz="1200" dirty="0" smtClean="0">
                <a:latin typeface="+mn-ea"/>
              </a:rPr>
              <a:t>定着および活躍推進に</a:t>
            </a:r>
            <a:endParaRPr lang="en-US" altLang="ja-JP" sz="1200" dirty="0" smtClean="0">
              <a:latin typeface="+mn-ea"/>
            </a:endParaRPr>
          </a:p>
          <a:p>
            <a:r>
              <a:rPr lang="ja-JP" altLang="en-US" sz="1200" dirty="0" smtClean="0">
                <a:latin typeface="+mn-ea"/>
              </a:rPr>
              <a:t>おいて幅広い支援を</a:t>
            </a:r>
            <a:r>
              <a:rPr lang="ja-JP" altLang="en-US" sz="1200" dirty="0">
                <a:latin typeface="+mn-ea"/>
              </a:rPr>
              <a:t>行う</a:t>
            </a:r>
            <a:r>
              <a:rPr lang="ja-JP" altLang="en-US" sz="1200" dirty="0" smtClean="0">
                <a:latin typeface="+mn-ea"/>
              </a:rPr>
              <a:t>。</a:t>
            </a:r>
            <a:endParaRPr lang="en-US" altLang="ja-JP" sz="1200" dirty="0" smtClean="0">
              <a:latin typeface="+mn-ea"/>
            </a:endParaRPr>
          </a:p>
          <a:p>
            <a:endParaRPr lang="en-US" altLang="ja-JP" sz="1200" dirty="0" smtClean="0">
              <a:latin typeface="+mn-ea"/>
            </a:endParaRPr>
          </a:p>
          <a:p>
            <a:r>
              <a:rPr lang="en-US" altLang="ja-JP" sz="1400" b="1" dirty="0" smtClean="0">
                <a:latin typeface="+mn-ea"/>
              </a:rPr>
              <a:t>16</a:t>
            </a:r>
            <a:r>
              <a:rPr lang="ja-JP" altLang="en-US" sz="1400" b="1" dirty="0" smtClean="0">
                <a:latin typeface="+mn-ea"/>
              </a:rPr>
              <a:t>：</a:t>
            </a:r>
            <a:r>
              <a:rPr lang="en-US" altLang="ja-JP" sz="1400" b="1" dirty="0" smtClean="0">
                <a:latin typeface="+mn-ea"/>
              </a:rPr>
              <a:t>40</a:t>
            </a:r>
            <a:r>
              <a:rPr lang="ja-JP" altLang="en-US" sz="1400" b="1" dirty="0" smtClean="0">
                <a:latin typeface="+mn-ea"/>
              </a:rPr>
              <a:t>～</a:t>
            </a:r>
            <a:r>
              <a:rPr lang="en-US" altLang="ja-JP" sz="1400" b="1" dirty="0" smtClean="0">
                <a:latin typeface="+mn-ea"/>
              </a:rPr>
              <a:t>16</a:t>
            </a:r>
            <a:r>
              <a:rPr lang="ja-JP" altLang="en-US" sz="1400" b="1" dirty="0" smtClean="0">
                <a:latin typeface="+mn-ea"/>
              </a:rPr>
              <a:t>：</a:t>
            </a:r>
            <a:r>
              <a:rPr lang="en-US" altLang="ja-JP" sz="1400" b="1" dirty="0" smtClean="0">
                <a:latin typeface="+mn-ea"/>
              </a:rPr>
              <a:t>55</a:t>
            </a:r>
            <a:r>
              <a:rPr lang="ja-JP" altLang="en-US" sz="1400" b="1" dirty="0" smtClean="0">
                <a:latin typeface="+mn-ea"/>
              </a:rPr>
              <a:t> </a:t>
            </a:r>
            <a:r>
              <a:rPr lang="ja-JP" altLang="ja-JP" sz="1400" b="1" kern="100" dirty="0" smtClean="0">
                <a:latin typeface="+mn-ea"/>
                <a:cs typeface="Times New Roman" panose="02020603050405020304" pitchFamily="18" charset="0"/>
              </a:rPr>
              <a:t> </a:t>
            </a:r>
            <a:r>
              <a:rPr lang="ja-JP" altLang="ja-JP" sz="1400" b="1" u="sng" kern="100" dirty="0">
                <a:latin typeface="+mn-ea"/>
                <a:cs typeface="Times New Roman" panose="02020603050405020304" pitchFamily="18" charset="0"/>
              </a:rPr>
              <a:t>「外国人材採用・雇用に役立つツール紹介」</a:t>
            </a:r>
          </a:p>
          <a:p>
            <a:pPr algn="just">
              <a:spcAft>
                <a:spcPts val="0"/>
              </a:spcAft>
            </a:pPr>
            <a:r>
              <a:rPr lang="ja-JP" altLang="en-US" sz="1200" b="1" kern="100" dirty="0">
                <a:latin typeface="+mn-ea"/>
                <a:cs typeface="Times New Roman" panose="02020603050405020304" pitchFamily="18" charset="0"/>
              </a:rPr>
              <a:t> </a:t>
            </a:r>
            <a:r>
              <a:rPr lang="ja-JP" altLang="en-US" sz="1200" b="1" kern="100" dirty="0" smtClean="0">
                <a:latin typeface="+mn-ea"/>
                <a:cs typeface="Times New Roman" panose="02020603050405020304" pitchFamily="18" charset="0"/>
              </a:rPr>
              <a:t>                                               </a:t>
            </a:r>
            <a:r>
              <a:rPr lang="ja-JP" altLang="ja-JP" sz="1200" b="1" kern="100" dirty="0" smtClean="0">
                <a:latin typeface="+mn-ea"/>
                <a:cs typeface="Times New Roman" panose="02020603050405020304" pitchFamily="18" charset="0"/>
              </a:rPr>
              <a:t>神戸市</a:t>
            </a:r>
            <a:r>
              <a:rPr lang="ja-JP" altLang="ja-JP" sz="1200" b="1" kern="100" dirty="0">
                <a:latin typeface="+mn-ea"/>
                <a:cs typeface="Times New Roman" panose="02020603050405020304" pitchFamily="18" charset="0"/>
              </a:rPr>
              <a:t>海外ビジネスセンター シニアマネージャー</a:t>
            </a:r>
            <a:r>
              <a:rPr lang="en-US" altLang="ja-JP" sz="1200" b="1" kern="100" dirty="0">
                <a:latin typeface="+mn-ea"/>
                <a:cs typeface="Times New Roman" panose="02020603050405020304" pitchFamily="18" charset="0"/>
              </a:rPr>
              <a:t>  </a:t>
            </a:r>
            <a:r>
              <a:rPr lang="ja-JP" altLang="ja-JP" sz="1200" b="1" kern="100" dirty="0">
                <a:latin typeface="+mn-ea"/>
                <a:cs typeface="Times New Roman" panose="02020603050405020304" pitchFamily="18" charset="0"/>
              </a:rPr>
              <a:t>川上 </a:t>
            </a:r>
            <a:r>
              <a:rPr lang="ja-JP" altLang="ja-JP" sz="1200" b="1" kern="100" dirty="0" smtClean="0">
                <a:latin typeface="+mn-ea"/>
                <a:cs typeface="Times New Roman" panose="02020603050405020304" pitchFamily="18" charset="0"/>
              </a:rPr>
              <a:t>英生</a:t>
            </a:r>
            <a:endParaRPr lang="en-US" altLang="ja-JP" sz="1200" b="1" kern="100" dirty="0">
              <a:latin typeface="+mn-ea"/>
              <a:cs typeface="Times New Roman" panose="02020603050405020304" pitchFamily="18" charset="0"/>
            </a:endParaRPr>
          </a:p>
          <a:p>
            <a:pPr algn="just">
              <a:spcAft>
                <a:spcPts val="0"/>
              </a:spcAft>
            </a:pPr>
            <a:r>
              <a:rPr lang="ja-JP" altLang="en-US" sz="1200" b="1" kern="100" dirty="0">
                <a:latin typeface="+mn-ea"/>
                <a:cs typeface="Times New Roman" panose="02020603050405020304" pitchFamily="18" charset="0"/>
              </a:rPr>
              <a:t> </a:t>
            </a:r>
            <a:r>
              <a:rPr lang="ja-JP" altLang="en-US" sz="1200" b="1" kern="100" dirty="0" smtClean="0">
                <a:latin typeface="+mn-ea"/>
                <a:cs typeface="Times New Roman" panose="02020603050405020304" pitchFamily="18" charset="0"/>
              </a:rPr>
              <a:t> </a:t>
            </a:r>
            <a:r>
              <a:rPr lang="ja-JP" altLang="ja-JP" sz="1200" kern="100" dirty="0" smtClean="0">
                <a:latin typeface="+mn-ea"/>
                <a:cs typeface="Times New Roman" panose="02020603050405020304" pitchFamily="18" charset="0"/>
              </a:rPr>
              <a:t>ネット上</a:t>
            </a:r>
            <a:r>
              <a:rPr lang="ja-JP" altLang="ja-JP" sz="1200" kern="100" dirty="0">
                <a:latin typeface="+mn-ea"/>
                <a:cs typeface="Times New Roman" panose="02020603050405020304" pitchFamily="18" charset="0"/>
              </a:rPr>
              <a:t>では外国人材の採用や雇用に関する情報が氾濫していますが、その中で役に</a:t>
            </a:r>
            <a:r>
              <a:rPr lang="ja-JP" altLang="ja-JP" sz="1200" kern="100" dirty="0" smtClean="0">
                <a:latin typeface="+mn-ea"/>
                <a:cs typeface="Times New Roman" panose="02020603050405020304" pitchFamily="18" charset="0"/>
              </a:rPr>
              <a:t>立つ</a:t>
            </a:r>
            <a:endParaRPr lang="en-US" altLang="ja-JP" sz="1200" kern="100" dirty="0" smtClean="0">
              <a:latin typeface="+mn-ea"/>
              <a:cs typeface="Times New Roman" panose="02020603050405020304" pitchFamily="18" charset="0"/>
            </a:endParaRPr>
          </a:p>
          <a:p>
            <a:pPr algn="just">
              <a:spcAft>
                <a:spcPts val="0"/>
              </a:spcAft>
            </a:pPr>
            <a:r>
              <a:rPr lang="ja-JP" altLang="ja-JP" sz="1200" kern="100" dirty="0" smtClean="0">
                <a:latin typeface="+mn-ea"/>
                <a:cs typeface="Times New Roman" panose="02020603050405020304" pitchFamily="18" charset="0"/>
              </a:rPr>
              <a:t>ツール</a:t>
            </a:r>
            <a:r>
              <a:rPr lang="ja-JP" altLang="ja-JP" sz="1200" kern="100" dirty="0">
                <a:latin typeface="+mn-ea"/>
                <a:cs typeface="Times New Roman" panose="02020603050405020304" pitchFamily="18" charset="0"/>
              </a:rPr>
              <a:t>をピックアップして紹介します</a:t>
            </a:r>
            <a:r>
              <a:rPr lang="ja-JP" altLang="ja-JP" sz="1200" kern="100" dirty="0" smtClean="0">
                <a:latin typeface="+mn-ea"/>
                <a:cs typeface="Times New Roman" panose="02020603050405020304" pitchFamily="18" charset="0"/>
              </a:rPr>
              <a:t>。</a:t>
            </a:r>
            <a:endParaRPr lang="en-US" altLang="ja-JP" sz="1200" kern="100" dirty="0" smtClean="0">
              <a:latin typeface="+mn-ea"/>
              <a:cs typeface="Times New Roman" panose="02020603050405020304" pitchFamily="18" charset="0"/>
            </a:endParaRPr>
          </a:p>
          <a:p>
            <a:pPr algn="just">
              <a:spcAft>
                <a:spcPts val="0"/>
              </a:spcAft>
            </a:pPr>
            <a:endParaRPr lang="ja-JP" altLang="ja-JP" sz="1200" kern="100" dirty="0">
              <a:latin typeface="+mn-ea"/>
              <a:cs typeface="Times New Roman" panose="02020603050405020304" pitchFamily="18" charset="0"/>
            </a:endParaRPr>
          </a:p>
          <a:p>
            <a:pPr algn="just">
              <a:spcAft>
                <a:spcPts val="0"/>
              </a:spcAft>
            </a:pPr>
            <a:r>
              <a:rPr lang="en-US" altLang="ja-JP" sz="1400" b="1" kern="100" dirty="0">
                <a:latin typeface="+mn-ea"/>
                <a:cs typeface="Times New Roman" panose="02020603050405020304" pitchFamily="18" charset="0"/>
              </a:rPr>
              <a:t>16:55</a:t>
            </a:r>
            <a:r>
              <a:rPr lang="ja-JP" altLang="ja-JP" sz="1400" b="1" kern="100" dirty="0">
                <a:latin typeface="+mn-ea"/>
                <a:cs typeface="Times New Roman" panose="02020603050405020304" pitchFamily="18" charset="0"/>
              </a:rPr>
              <a:t>～</a:t>
            </a:r>
            <a:r>
              <a:rPr lang="en-US" altLang="ja-JP" sz="1400" b="1" kern="100" dirty="0">
                <a:latin typeface="+mn-ea"/>
                <a:cs typeface="Times New Roman" panose="02020603050405020304" pitchFamily="18" charset="0"/>
              </a:rPr>
              <a:t>17:00</a:t>
            </a:r>
            <a:r>
              <a:rPr lang="ja-JP" altLang="en-US" sz="1400" b="1" kern="100" dirty="0">
                <a:latin typeface="+mn-ea"/>
                <a:cs typeface="Times New Roman" panose="02020603050405020304" pitchFamily="18" charset="0"/>
              </a:rPr>
              <a:t>  </a:t>
            </a:r>
            <a:r>
              <a:rPr lang="ja-JP" altLang="en-US" sz="1400" b="1" kern="100" dirty="0" smtClean="0">
                <a:latin typeface="+mn-ea"/>
                <a:cs typeface="Times New Roman" panose="02020603050405020304" pitchFamily="18" charset="0"/>
              </a:rPr>
              <a:t> お知らせ </a:t>
            </a:r>
            <a:r>
              <a:rPr lang="ja-JP" altLang="ja-JP" sz="1400" b="1" u="sng" kern="100" dirty="0">
                <a:latin typeface="+mn-ea"/>
                <a:cs typeface="Times New Roman" panose="02020603050405020304" pitchFamily="18" charset="0"/>
              </a:rPr>
              <a:t>「</a:t>
            </a:r>
            <a:r>
              <a:rPr lang="ja-JP" altLang="ja-JP" sz="1400" b="1" u="sng" kern="0" dirty="0">
                <a:latin typeface="+mn-ea"/>
                <a:cs typeface="Times New Roman" panose="02020603050405020304" pitchFamily="18" charset="0"/>
              </a:rPr>
              <a:t>企業向け、日本語教師紹介事業</a:t>
            </a:r>
            <a:r>
              <a:rPr lang="ja-JP" altLang="ja-JP" sz="1400" b="1" u="sng" kern="100" dirty="0" smtClean="0">
                <a:latin typeface="+mn-ea"/>
                <a:cs typeface="Times New Roman" panose="02020603050405020304" pitchFamily="18" charset="0"/>
              </a:rPr>
              <a:t>」</a:t>
            </a:r>
            <a:endParaRPr lang="en-US" altLang="ja-JP" sz="1400" b="1" u="sng" kern="100" dirty="0" smtClean="0">
              <a:latin typeface="+mn-ea"/>
              <a:cs typeface="Times New Roman" panose="02020603050405020304" pitchFamily="18" charset="0"/>
            </a:endParaRPr>
          </a:p>
          <a:p>
            <a:pPr algn="just">
              <a:spcAft>
                <a:spcPts val="0"/>
              </a:spcAft>
            </a:pPr>
            <a:r>
              <a:rPr lang="ja-JP" altLang="en-US" sz="1200" b="1" kern="100" dirty="0" smtClean="0">
                <a:latin typeface="+mn-ea"/>
                <a:cs typeface="Times New Roman" panose="02020603050405020304" pitchFamily="18" charset="0"/>
              </a:rPr>
              <a:t>                     </a:t>
            </a:r>
            <a:r>
              <a:rPr lang="ja-JP" altLang="ja-JP" sz="1200" b="1" kern="100" dirty="0" smtClean="0">
                <a:latin typeface="+mn-ea"/>
                <a:cs typeface="Times New Roman" panose="02020603050405020304" pitchFamily="18" charset="0"/>
              </a:rPr>
              <a:t>（</a:t>
            </a:r>
            <a:r>
              <a:rPr lang="ja-JP" altLang="ja-JP" sz="1200" b="1" kern="100" dirty="0">
                <a:latin typeface="+mn-ea"/>
                <a:cs typeface="Times New Roman" panose="02020603050405020304" pitchFamily="18" charset="0"/>
              </a:rPr>
              <a:t>公財）神戸国際</a:t>
            </a:r>
            <a:r>
              <a:rPr lang="ja-JP" altLang="ja-JP" sz="1200" b="1" kern="100" dirty="0" smtClean="0">
                <a:latin typeface="+mn-ea"/>
                <a:cs typeface="Times New Roman" panose="02020603050405020304" pitchFamily="18" charset="0"/>
              </a:rPr>
              <a:t>コミュニティセンター </a:t>
            </a:r>
            <a:r>
              <a:rPr lang="ja-JP" altLang="en-US" sz="1200" b="1" kern="100" dirty="0">
                <a:latin typeface="+mn-ea"/>
                <a:cs typeface="Times New Roman" panose="02020603050405020304" pitchFamily="18" charset="0"/>
              </a:rPr>
              <a:t>地域</a:t>
            </a:r>
            <a:r>
              <a:rPr lang="ja-JP" altLang="en-US" sz="1200" b="1" kern="100" dirty="0" smtClean="0">
                <a:latin typeface="+mn-ea"/>
                <a:cs typeface="Times New Roman" panose="02020603050405020304" pitchFamily="18" charset="0"/>
              </a:rPr>
              <a:t>日本語教育コーディネーター</a:t>
            </a:r>
            <a:r>
              <a:rPr lang="en-US" altLang="ja-JP" sz="1200" b="1" kern="100" dirty="0" smtClean="0">
                <a:latin typeface="+mn-ea"/>
                <a:cs typeface="Times New Roman" panose="02020603050405020304" pitchFamily="18" charset="0"/>
              </a:rPr>
              <a:t>  </a:t>
            </a:r>
            <a:r>
              <a:rPr lang="ja-JP" altLang="en-US" sz="1200" b="1" kern="100" dirty="0" smtClean="0">
                <a:latin typeface="+mn-ea"/>
                <a:cs typeface="Times New Roman" panose="02020603050405020304" pitchFamily="18" charset="0"/>
              </a:rPr>
              <a:t>尾形 文</a:t>
            </a:r>
            <a:r>
              <a:rPr lang="ja-JP" altLang="ja-JP" sz="1200" b="1" kern="100" dirty="0" smtClean="0">
                <a:latin typeface="+mn-ea"/>
                <a:cs typeface="Times New Roman" panose="02020603050405020304" pitchFamily="18" charset="0"/>
              </a:rPr>
              <a:t> </a:t>
            </a:r>
            <a:r>
              <a:rPr lang="ja-JP" altLang="ja-JP" sz="1200" b="1" kern="100" dirty="0">
                <a:latin typeface="+mn-ea"/>
                <a:cs typeface="Times New Roman" panose="02020603050405020304" pitchFamily="18" charset="0"/>
              </a:rPr>
              <a:t>氏</a:t>
            </a:r>
          </a:p>
          <a:p>
            <a:pPr algn="just">
              <a:spcAft>
                <a:spcPts val="0"/>
              </a:spcAft>
            </a:pPr>
            <a:r>
              <a:rPr lang="ja-JP" altLang="en-US" sz="1200" b="1" kern="100" dirty="0" smtClean="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 </a:t>
            </a:r>
            <a:r>
              <a:rPr lang="ja-JP" altLang="ja-JP" sz="1200" kern="100" dirty="0" smtClean="0">
                <a:latin typeface="+mn-ea"/>
                <a:cs typeface="Times New Roman" panose="02020603050405020304" pitchFamily="18" charset="0"/>
              </a:rPr>
              <a:t>外国人</a:t>
            </a:r>
            <a:r>
              <a:rPr lang="ja-JP" altLang="ja-JP" sz="1200" kern="100" dirty="0">
                <a:latin typeface="+mn-ea"/>
                <a:cs typeface="Times New Roman" panose="02020603050405020304" pitchFamily="18" charset="0"/>
              </a:rPr>
              <a:t>従業員との日本語でのコミュニケーションでお困りの企業に対して、プロの日本語教師</a:t>
            </a:r>
            <a:r>
              <a:rPr lang="ja-JP" altLang="ja-JP" sz="1200" kern="100" dirty="0" smtClean="0">
                <a:latin typeface="+mn-ea"/>
                <a:cs typeface="Times New Roman" panose="02020603050405020304" pitchFamily="18" charset="0"/>
              </a:rPr>
              <a:t>を</a:t>
            </a:r>
            <a:endParaRPr lang="en-US" altLang="ja-JP" sz="1200" kern="100" dirty="0" smtClean="0">
              <a:latin typeface="+mn-ea"/>
              <a:cs typeface="Times New Roman" panose="02020603050405020304" pitchFamily="18" charset="0"/>
            </a:endParaRPr>
          </a:p>
          <a:p>
            <a:pPr algn="just">
              <a:spcAft>
                <a:spcPts val="0"/>
              </a:spcAft>
            </a:pPr>
            <a:r>
              <a:rPr lang="ja-JP" altLang="en-US" sz="1200" kern="100" dirty="0" smtClean="0">
                <a:latin typeface="+mn-ea"/>
                <a:cs typeface="Times New Roman" panose="02020603050405020304" pitchFamily="18" charset="0"/>
              </a:rPr>
              <a:t>派遣</a:t>
            </a:r>
            <a:r>
              <a:rPr lang="ja-JP" altLang="ja-JP" sz="1200" kern="100" dirty="0" smtClean="0">
                <a:latin typeface="+mn-ea"/>
                <a:cs typeface="Times New Roman" panose="02020603050405020304" pitchFamily="18" charset="0"/>
              </a:rPr>
              <a:t>する取</a:t>
            </a:r>
            <a:r>
              <a:rPr lang="ja-JP" altLang="en-US" sz="1200" kern="100" dirty="0" smtClean="0">
                <a:latin typeface="+mn-ea"/>
                <a:cs typeface="Times New Roman" panose="02020603050405020304" pitchFamily="18" charset="0"/>
              </a:rPr>
              <a:t>り</a:t>
            </a:r>
            <a:r>
              <a:rPr lang="ja-JP" altLang="ja-JP" sz="1200" kern="100" dirty="0" smtClean="0">
                <a:latin typeface="+mn-ea"/>
                <a:cs typeface="Times New Roman" panose="02020603050405020304" pitchFamily="18" charset="0"/>
              </a:rPr>
              <a:t>組</a:t>
            </a:r>
            <a:r>
              <a:rPr lang="ja-JP" altLang="en-US" sz="1200" kern="100" dirty="0" smtClean="0">
                <a:latin typeface="+mn-ea"/>
                <a:cs typeface="Times New Roman" panose="02020603050405020304" pitchFamily="18" charset="0"/>
              </a:rPr>
              <a:t>み</a:t>
            </a:r>
            <a:r>
              <a:rPr lang="ja-JP" altLang="ja-JP" sz="1200" kern="100" dirty="0" smtClean="0">
                <a:latin typeface="+mn-ea"/>
                <a:cs typeface="Times New Roman" panose="02020603050405020304" pitchFamily="18" charset="0"/>
              </a:rPr>
              <a:t>を</a:t>
            </a:r>
            <a:r>
              <a:rPr lang="ja-JP" altLang="ja-JP" sz="1200" kern="100" dirty="0">
                <a:latin typeface="+mn-ea"/>
                <a:cs typeface="Times New Roman" panose="02020603050405020304" pitchFamily="18" charset="0"/>
              </a:rPr>
              <a:t>ご紹介します。</a:t>
            </a:r>
          </a:p>
          <a:p>
            <a:r>
              <a:rPr lang="ja-JP" altLang="en-US" sz="1200" dirty="0">
                <a:latin typeface="+mn-ea"/>
              </a:rPr>
              <a:t>　　　　　　　　　　　　　　　　　</a:t>
            </a:r>
            <a:endParaRPr lang="en-US" altLang="ja-JP" sz="1200" dirty="0">
              <a:latin typeface="+mn-ea"/>
            </a:endParaRPr>
          </a:p>
          <a:p>
            <a:r>
              <a:rPr lang="en-US" altLang="ja-JP" sz="1200" dirty="0">
                <a:latin typeface="+mn-ea"/>
              </a:rPr>
              <a:t> </a:t>
            </a:r>
            <a:endParaRPr lang="ja-JP" altLang="ja-JP" sz="1200" dirty="0">
              <a:latin typeface="+mn-ea"/>
            </a:endParaRPr>
          </a:p>
          <a:p>
            <a:endParaRPr lang="en-US" altLang="ja-JP" sz="1050" dirty="0"/>
          </a:p>
        </p:txBody>
      </p:sp>
      <p:sp>
        <p:nvSpPr>
          <p:cNvPr id="14" name="テキスト ボックス 13"/>
          <p:cNvSpPr txBox="1"/>
          <p:nvPr/>
        </p:nvSpPr>
        <p:spPr>
          <a:xfrm>
            <a:off x="260648" y="234717"/>
            <a:ext cx="2503874" cy="369332"/>
          </a:xfrm>
          <a:prstGeom prst="rect">
            <a:avLst/>
          </a:prstGeom>
          <a:solidFill>
            <a:srgbClr val="FFFF99"/>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kumimoji="1" lang="ja-JP" altLang="en-US" sz="1400" dirty="0">
                <a:solidFill>
                  <a:schemeClr val="tx1"/>
                </a:solidFill>
              </a:rPr>
              <a:t>　　</a:t>
            </a:r>
            <a:r>
              <a:rPr kumimoji="1" lang="ja-JP" altLang="en-US" b="1" dirty="0">
                <a:solidFill>
                  <a:schemeClr val="tx1"/>
                </a:solidFill>
                <a:latin typeface="+mn-ea"/>
              </a:rPr>
              <a:t>参  加  者  募  集 </a:t>
            </a:r>
            <a:r>
              <a:rPr kumimoji="1" lang="en-US" altLang="ja-JP" b="1" dirty="0">
                <a:solidFill>
                  <a:schemeClr val="tx1"/>
                </a:solidFill>
                <a:latin typeface="+mn-ea"/>
              </a:rPr>
              <a:t>!!</a:t>
            </a:r>
            <a:r>
              <a:rPr lang="ja-JP" altLang="en-US" b="1" dirty="0">
                <a:solidFill>
                  <a:schemeClr val="tx1"/>
                </a:solidFill>
                <a:latin typeface="+mn-ea"/>
              </a:rPr>
              <a:t>　</a:t>
            </a:r>
            <a:endParaRPr kumimoji="1" lang="ja-JP" altLang="en-US" b="1" dirty="0">
              <a:solidFill>
                <a:schemeClr val="tx1"/>
              </a:solidFill>
              <a:latin typeface="+mn-ea"/>
            </a:endParaRPr>
          </a:p>
        </p:txBody>
      </p:sp>
      <p:sp>
        <p:nvSpPr>
          <p:cNvPr id="6" name="テキスト ボックス 5"/>
          <p:cNvSpPr txBox="1"/>
          <p:nvPr/>
        </p:nvSpPr>
        <p:spPr>
          <a:xfrm>
            <a:off x="3560763" y="4802161"/>
            <a:ext cx="461665" cy="92398"/>
          </a:xfrm>
          <a:prstGeom prst="rect">
            <a:avLst/>
          </a:prstGeom>
          <a:noFill/>
        </p:spPr>
        <p:txBody>
          <a:bodyPr vert="eaVert" wrap="none" rtlCol="0">
            <a:spAutoFit/>
          </a:bodyPr>
          <a:lstStyle/>
          <a:p>
            <a:endParaRPr kumimoji="1" lang="ja-JP" altLang="en-US" dirty="0"/>
          </a:p>
        </p:txBody>
      </p:sp>
      <p:sp>
        <p:nvSpPr>
          <p:cNvPr id="16" name="正方形/長方形 15"/>
          <p:cNvSpPr/>
          <p:nvPr/>
        </p:nvSpPr>
        <p:spPr>
          <a:xfrm>
            <a:off x="150688" y="1542991"/>
            <a:ext cx="6527340" cy="461665"/>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ja-JP" altLang="en-US" sz="1050" dirty="0" smtClean="0">
                <a:solidFill>
                  <a:schemeClr val="tx2">
                    <a:lumMod val="50000"/>
                  </a:schemeClr>
                </a:solidFill>
              </a:rPr>
              <a:t>　</a:t>
            </a:r>
            <a:r>
              <a:rPr lang="ja-JP" altLang="ja-JP" sz="1200" dirty="0" smtClean="0">
                <a:solidFill>
                  <a:schemeClr val="tx2">
                    <a:lumMod val="50000"/>
                  </a:schemeClr>
                </a:solidFill>
              </a:rPr>
              <a:t>本セミナー</a:t>
            </a:r>
            <a:r>
              <a:rPr lang="ja-JP" altLang="ja-JP" sz="1200" dirty="0">
                <a:solidFill>
                  <a:schemeClr val="tx2">
                    <a:lumMod val="50000"/>
                  </a:schemeClr>
                </a:solidFill>
              </a:rPr>
              <a:t>では</a:t>
            </a:r>
            <a:r>
              <a:rPr lang="ja-JP" altLang="ja-JP" sz="1200" dirty="0" smtClean="0">
                <a:solidFill>
                  <a:schemeClr val="tx2">
                    <a:lumMod val="50000"/>
                  </a:schemeClr>
                </a:solidFill>
              </a:rPr>
              <a:t>、</a:t>
            </a:r>
            <a:r>
              <a:rPr lang="ja-JP" altLang="en-US" sz="1200" dirty="0">
                <a:solidFill>
                  <a:schemeClr val="tx2">
                    <a:lumMod val="50000"/>
                  </a:schemeClr>
                </a:solidFill>
              </a:rPr>
              <a:t>中</a:t>
            </a:r>
            <a:r>
              <a:rPr lang="ja-JP" altLang="en-US" sz="1200" dirty="0" smtClean="0">
                <a:solidFill>
                  <a:schemeClr val="tx2">
                    <a:lumMod val="50000"/>
                  </a:schemeClr>
                </a:solidFill>
              </a:rPr>
              <a:t>小</a:t>
            </a:r>
            <a:r>
              <a:rPr lang="ja-JP" altLang="en-US" sz="1200" dirty="0">
                <a:solidFill>
                  <a:schemeClr val="tx2">
                    <a:lumMod val="50000"/>
                  </a:schemeClr>
                </a:solidFill>
              </a:rPr>
              <a:t>企業</a:t>
            </a:r>
            <a:r>
              <a:rPr lang="ja-JP" altLang="en-US" sz="1200" dirty="0" smtClean="0">
                <a:solidFill>
                  <a:schemeClr val="tx2">
                    <a:lumMod val="50000"/>
                  </a:schemeClr>
                </a:solidFill>
              </a:rPr>
              <a:t>の外国人材の活用動向と定着に</a:t>
            </a:r>
            <a:r>
              <a:rPr lang="ja-JP" altLang="en-US" sz="1200" dirty="0">
                <a:solidFill>
                  <a:schemeClr val="tx2">
                    <a:lumMod val="50000"/>
                  </a:schemeClr>
                </a:solidFill>
              </a:rPr>
              <a:t>向</a:t>
            </a:r>
            <a:r>
              <a:rPr lang="ja-JP" altLang="en-US" sz="1200" dirty="0" smtClean="0">
                <a:solidFill>
                  <a:schemeClr val="tx2">
                    <a:lumMod val="50000"/>
                  </a:schemeClr>
                </a:solidFill>
              </a:rPr>
              <a:t>けて押さえるべきポイントを解説するとともに、実際の取り組み事例をご紹介します。</a:t>
            </a:r>
            <a:endParaRPr lang="ja-JP" altLang="ja-JP" sz="1200" dirty="0">
              <a:solidFill>
                <a:schemeClr val="tx2">
                  <a:lumMod val="50000"/>
                </a:schemeClr>
              </a:solidFill>
            </a:endParaRPr>
          </a:p>
        </p:txBody>
      </p:sp>
      <p:pic>
        <p:nvPicPr>
          <p:cNvPr id="5" name="図 4"/>
          <p:cNvPicPr>
            <a:picLocks noChangeAspect="1"/>
          </p:cNvPicPr>
          <p:nvPr/>
        </p:nvPicPr>
        <p:blipFill>
          <a:blip r:embed="rId3"/>
          <a:stretch>
            <a:fillRect/>
          </a:stretch>
        </p:blipFill>
        <p:spPr>
          <a:xfrm>
            <a:off x="5180628" y="5363470"/>
            <a:ext cx="1042621" cy="964285"/>
          </a:xfrm>
          <a:prstGeom prst="rect">
            <a:avLst/>
          </a:prstGeom>
        </p:spPr>
      </p:pic>
      <p:sp>
        <p:nvSpPr>
          <p:cNvPr id="19" name="正方形/長方形 18"/>
          <p:cNvSpPr/>
          <p:nvPr/>
        </p:nvSpPr>
        <p:spPr>
          <a:xfrm>
            <a:off x="4149080" y="194893"/>
            <a:ext cx="2614937" cy="25391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ja-JP" altLang="en-US" sz="1050" dirty="0" smtClean="0">
                <a:solidFill>
                  <a:schemeClr val="tx2">
                    <a:lumMod val="50000"/>
                  </a:schemeClr>
                </a:solidFill>
                <a:latin typeface="+mn-ea"/>
              </a:rPr>
              <a:t>第１回 神戸グローバル人材ワーキング</a:t>
            </a:r>
            <a:endParaRPr lang="ja-JP" altLang="ja-JP" sz="1050" dirty="0">
              <a:solidFill>
                <a:schemeClr val="tx2">
                  <a:lumMod val="50000"/>
                </a:schemeClr>
              </a:solidFill>
              <a:latin typeface="+mn-ea"/>
            </a:endParaRPr>
          </a:p>
        </p:txBody>
      </p:sp>
      <p:pic>
        <p:nvPicPr>
          <p:cNvPr id="4" name="図 3"/>
          <p:cNvPicPr>
            <a:picLocks noChangeAspect="1"/>
          </p:cNvPicPr>
          <p:nvPr/>
        </p:nvPicPr>
        <p:blipFill>
          <a:blip r:embed="rId4"/>
          <a:stretch>
            <a:fillRect/>
          </a:stretch>
        </p:blipFill>
        <p:spPr>
          <a:xfrm>
            <a:off x="5180628" y="7056536"/>
            <a:ext cx="1091193" cy="907798"/>
          </a:xfrm>
          <a:prstGeom prst="rect">
            <a:avLst/>
          </a:prstGeom>
        </p:spPr>
      </p:pic>
    </p:spTree>
    <p:extLst>
      <p:ext uri="{BB962C8B-B14F-4D97-AF65-F5344CB8AC3E}">
        <p14:creationId xmlns:p14="http://schemas.microsoft.com/office/powerpoint/2010/main" val="2410739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390352" y="8148582"/>
            <a:ext cx="4334792" cy="1077218"/>
          </a:xfrm>
          <a:prstGeom prst="rect">
            <a:avLst/>
          </a:prstGeom>
          <a:noFill/>
        </p:spPr>
        <p:txBody>
          <a:bodyPr wrap="square" rtlCol="0">
            <a:spAutoFit/>
          </a:bodyPr>
          <a:lstStyle/>
          <a:p>
            <a:r>
              <a:rPr lang="ja-JP" altLang="en-US" sz="1200" b="1" dirty="0">
                <a:solidFill>
                  <a:schemeClr val="accent6">
                    <a:lumMod val="50000"/>
                  </a:schemeClr>
                </a:solidFill>
              </a:rPr>
              <a:t>■</a:t>
            </a:r>
            <a:r>
              <a:rPr lang="ja-JP" altLang="en-US" sz="1200" b="1" u="sng" dirty="0">
                <a:solidFill>
                  <a:schemeClr val="accent6">
                    <a:lumMod val="50000"/>
                  </a:schemeClr>
                </a:solidFill>
              </a:rPr>
              <a:t>お申込み</a:t>
            </a:r>
            <a:r>
              <a:rPr lang="ja-JP" altLang="en-US" sz="1200" b="1" u="sng" dirty="0" smtClean="0">
                <a:solidFill>
                  <a:schemeClr val="accent6">
                    <a:lumMod val="50000"/>
                  </a:schemeClr>
                </a:solidFill>
              </a:rPr>
              <a:t>・お問い合わせ先</a:t>
            </a:r>
            <a:r>
              <a:rPr lang="ja-JP" altLang="en-US" sz="1200" b="1" dirty="0">
                <a:solidFill>
                  <a:schemeClr val="accent6">
                    <a:lumMod val="50000"/>
                  </a:schemeClr>
                </a:solidFill>
              </a:rPr>
              <a:t>　</a:t>
            </a:r>
            <a:endParaRPr lang="en-US" altLang="ja-JP" sz="1200" b="1" dirty="0">
              <a:solidFill>
                <a:schemeClr val="accent6">
                  <a:lumMod val="50000"/>
                </a:schemeClr>
              </a:solidFill>
            </a:endParaRPr>
          </a:p>
          <a:p>
            <a:r>
              <a:rPr lang="ja-JP" altLang="en-US" sz="1400" b="1" dirty="0"/>
              <a:t>神戸市海外ビジネスセンター</a:t>
            </a:r>
            <a:endParaRPr lang="en-US" altLang="ja-JP" sz="1400" b="1" dirty="0"/>
          </a:p>
          <a:p>
            <a:r>
              <a:rPr lang="ja-JP" altLang="en-US" sz="1400" dirty="0"/>
              <a:t>神戸市経済</a:t>
            </a:r>
            <a:r>
              <a:rPr lang="ja-JP" altLang="en-US" sz="1400" dirty="0" smtClean="0"/>
              <a:t>観光局</a:t>
            </a:r>
            <a:endParaRPr lang="en-US" altLang="ja-JP" sz="1400" dirty="0"/>
          </a:p>
          <a:p>
            <a:r>
              <a:rPr lang="ja-JP" altLang="en-US" sz="1200" dirty="0"/>
              <a:t>ＴＥＬ　</a:t>
            </a:r>
            <a:r>
              <a:rPr lang="ja-JP" altLang="en-US" sz="1200" dirty="0" smtClean="0"/>
              <a:t>０７８－２３１－０２２２</a:t>
            </a:r>
            <a:r>
              <a:rPr lang="ja-JP" altLang="en-US" sz="1200" dirty="0"/>
              <a:t>　</a:t>
            </a:r>
            <a:endParaRPr lang="en-US" altLang="ja-JP" sz="1200" dirty="0"/>
          </a:p>
          <a:p>
            <a:r>
              <a:rPr lang="ja-JP" altLang="en-US" sz="1200" dirty="0"/>
              <a:t>ＦＡＸ　０７８－２３１－０２５６</a:t>
            </a:r>
            <a:endParaRPr kumimoji="1" lang="ja-JP" altLang="en-US" sz="1200" dirty="0"/>
          </a:p>
        </p:txBody>
      </p:sp>
      <p:sp>
        <p:nvSpPr>
          <p:cNvPr id="13" name="Rectangle 37"/>
          <p:cNvSpPr>
            <a:spLocks noChangeArrowheads="1"/>
          </p:cNvSpPr>
          <p:nvPr/>
        </p:nvSpPr>
        <p:spPr bwMode="auto">
          <a:xfrm>
            <a:off x="330334" y="3471103"/>
            <a:ext cx="6339333" cy="809519"/>
          </a:xfrm>
          <a:prstGeom prst="rect">
            <a:avLst/>
          </a:prstGeom>
          <a:solidFill>
            <a:srgbClr val="FFFF99"/>
          </a:solidFill>
          <a:ln>
            <a:solidFill>
              <a:schemeClr val="tx2"/>
            </a:solidFill>
            <a:headEnd/>
            <a:tailEnd/>
          </a:ln>
          <a:extLst/>
        </p:spPr>
        <p:style>
          <a:lnRef idx="1">
            <a:schemeClr val="accent1"/>
          </a:lnRef>
          <a:fillRef idx="2">
            <a:schemeClr val="accent1"/>
          </a:fillRef>
          <a:effectRef idx="1">
            <a:schemeClr val="accent1"/>
          </a:effectRef>
          <a:fontRef idx="minor">
            <a:schemeClr val="dk1"/>
          </a:fontRef>
        </p:style>
        <p:txBody>
          <a:bodyPr wrap="none" lIns="82912" tIns="41455" rIns="82912" bIns="41455" anchor="ctr"/>
          <a:lstStyle>
            <a:lvl1pPr algn="l" eaLnBrk="0" hangingPunct="0">
              <a:spcBef>
                <a:spcPct val="20000"/>
              </a:spcBef>
              <a:buChar char="•"/>
              <a:defRPr kumimoji="1" sz="36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30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6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3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3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3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3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3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300">
                <a:solidFill>
                  <a:schemeClr val="tx1"/>
                </a:solidFill>
                <a:latin typeface="Arial" pitchFamily="34" charset="0"/>
                <a:ea typeface="ＭＳ Ｐゴシック" pitchFamily="50" charset="-128"/>
              </a:defRPr>
            </a:lvl9pPr>
          </a:lstStyle>
          <a:p>
            <a:pPr algn="ctr" defTabSz="720000">
              <a:spcBef>
                <a:spcPts val="0"/>
              </a:spcBef>
              <a:buNone/>
              <a:defRPr/>
            </a:pPr>
            <a:r>
              <a:rPr lang="ja-JP" altLang="en-US" sz="1200" dirty="0" smtClean="0">
                <a:uFill>
                  <a:solidFill>
                    <a:srgbClr val="0070C0"/>
                  </a:solidFill>
                </a:uFill>
                <a:latin typeface="+mj-ea"/>
                <a:ea typeface="+mj-ea"/>
              </a:rPr>
              <a:t>第</a:t>
            </a:r>
            <a:r>
              <a:rPr lang="en-US" altLang="ja-JP" sz="1200" dirty="0" smtClean="0">
                <a:uFill>
                  <a:solidFill>
                    <a:srgbClr val="0070C0"/>
                  </a:solidFill>
                </a:uFill>
                <a:latin typeface="+mj-ea"/>
                <a:ea typeface="+mj-ea"/>
              </a:rPr>
              <a:t>1</a:t>
            </a:r>
            <a:r>
              <a:rPr lang="ja-JP" altLang="en-US" sz="1200" dirty="0" smtClean="0">
                <a:uFill>
                  <a:solidFill>
                    <a:srgbClr val="0070C0"/>
                  </a:solidFill>
                </a:uFill>
                <a:latin typeface="+mj-ea"/>
                <a:ea typeface="+mj-ea"/>
              </a:rPr>
              <a:t>回</a:t>
            </a:r>
            <a:r>
              <a:rPr lang="ja-JP" altLang="en-US" sz="1200" dirty="0">
                <a:uFill>
                  <a:solidFill>
                    <a:srgbClr val="0070C0"/>
                  </a:solidFill>
                </a:uFill>
                <a:latin typeface="+mj-ea"/>
                <a:ea typeface="+mj-ea"/>
              </a:rPr>
              <a:t>　</a:t>
            </a:r>
            <a:r>
              <a:rPr lang="ja-JP" altLang="en-US" sz="1200" dirty="0" smtClean="0">
                <a:uFill>
                  <a:solidFill>
                    <a:srgbClr val="0070C0"/>
                  </a:solidFill>
                </a:uFill>
                <a:latin typeface="+mj-ea"/>
                <a:ea typeface="+mj-ea"/>
              </a:rPr>
              <a:t>神戸グローバル人材ワーキング</a:t>
            </a:r>
            <a:endParaRPr lang="en-US" altLang="ja-JP" sz="1200" dirty="0">
              <a:uFill>
                <a:solidFill>
                  <a:srgbClr val="0070C0"/>
                </a:solidFill>
              </a:uFill>
              <a:latin typeface="+mj-ea"/>
              <a:ea typeface="+mj-ea"/>
            </a:endParaRPr>
          </a:p>
          <a:p>
            <a:pPr algn="ctr" defTabSz="720000">
              <a:spcBef>
                <a:spcPts val="0"/>
              </a:spcBef>
              <a:buNone/>
              <a:defRPr/>
            </a:pPr>
            <a:r>
              <a:rPr lang="ja-JP" altLang="en-US" sz="1800" dirty="0">
                <a:uFill>
                  <a:solidFill>
                    <a:srgbClr val="0070C0"/>
                  </a:solidFill>
                </a:uFill>
                <a:latin typeface="+mj-ea"/>
                <a:ea typeface="+mj-ea"/>
              </a:rPr>
              <a:t>外国人材の活用・定着</a:t>
            </a:r>
            <a:r>
              <a:rPr lang="ja-JP" altLang="en-US" sz="1800" dirty="0" smtClean="0">
                <a:uFill>
                  <a:solidFill>
                    <a:srgbClr val="0070C0"/>
                  </a:solidFill>
                </a:uFill>
                <a:latin typeface="+mj-ea"/>
                <a:ea typeface="+mj-ea"/>
              </a:rPr>
              <a:t>セミナー</a:t>
            </a:r>
            <a:endParaRPr lang="en-US" altLang="ja-JP" sz="1800" dirty="0" smtClean="0">
              <a:uFill>
                <a:solidFill>
                  <a:srgbClr val="0070C0"/>
                </a:solidFill>
              </a:uFill>
              <a:latin typeface="+mj-ea"/>
              <a:ea typeface="+mj-ea"/>
            </a:endParaRPr>
          </a:p>
          <a:p>
            <a:pPr algn="ctr" defTabSz="720000">
              <a:spcBef>
                <a:spcPts val="0"/>
              </a:spcBef>
              <a:buNone/>
              <a:defRPr/>
            </a:pPr>
            <a:r>
              <a:rPr lang="ja-JP" altLang="en-US" sz="1800" dirty="0" smtClean="0">
                <a:uFill>
                  <a:solidFill>
                    <a:srgbClr val="0070C0"/>
                  </a:solidFill>
                </a:uFill>
                <a:latin typeface="+mj-ea"/>
                <a:ea typeface="+mj-ea"/>
              </a:rPr>
              <a:t>（</a:t>
            </a:r>
            <a:r>
              <a:rPr lang="en-US" altLang="ja-JP" sz="1800" dirty="0">
                <a:uFill>
                  <a:solidFill>
                    <a:srgbClr val="0070C0"/>
                  </a:solidFill>
                </a:uFill>
                <a:latin typeface="+mj-ea"/>
                <a:ea typeface="+mj-ea"/>
              </a:rPr>
              <a:t>2022</a:t>
            </a:r>
            <a:r>
              <a:rPr lang="ja-JP" altLang="en-US" sz="1800" dirty="0" smtClean="0">
                <a:uFill>
                  <a:solidFill>
                    <a:srgbClr val="0070C0"/>
                  </a:solidFill>
                </a:uFill>
                <a:latin typeface="+mj-ea"/>
                <a:ea typeface="+mj-ea"/>
              </a:rPr>
              <a:t>年</a:t>
            </a:r>
            <a:r>
              <a:rPr lang="en-US" altLang="ja-JP" sz="1800" dirty="0">
                <a:uFill>
                  <a:solidFill>
                    <a:srgbClr val="0070C0"/>
                  </a:solidFill>
                </a:uFill>
                <a:latin typeface="+mj-ea"/>
                <a:ea typeface="+mj-ea"/>
              </a:rPr>
              <a:t>12</a:t>
            </a:r>
            <a:r>
              <a:rPr lang="ja-JP" altLang="en-US" sz="1800" dirty="0" smtClean="0">
                <a:uFill>
                  <a:solidFill>
                    <a:srgbClr val="0070C0"/>
                  </a:solidFill>
                </a:uFill>
                <a:latin typeface="+mj-ea"/>
                <a:ea typeface="+mj-ea"/>
              </a:rPr>
              <a:t>月</a:t>
            </a:r>
            <a:r>
              <a:rPr lang="en-US" altLang="ja-JP" sz="1800" dirty="0">
                <a:uFill>
                  <a:solidFill>
                    <a:srgbClr val="0070C0"/>
                  </a:solidFill>
                </a:uFill>
                <a:latin typeface="+mj-ea"/>
                <a:ea typeface="+mj-ea"/>
              </a:rPr>
              <a:t>9</a:t>
            </a:r>
            <a:r>
              <a:rPr lang="ja-JP" altLang="en-US" sz="1800" dirty="0" smtClean="0">
                <a:uFill>
                  <a:solidFill>
                    <a:srgbClr val="0070C0"/>
                  </a:solidFill>
                </a:uFill>
                <a:latin typeface="+mj-ea"/>
                <a:ea typeface="+mj-ea"/>
              </a:rPr>
              <a:t>日</a:t>
            </a:r>
            <a:r>
              <a:rPr lang="en-US" altLang="ja-JP" sz="1800" dirty="0" smtClean="0">
                <a:uFill>
                  <a:solidFill>
                    <a:srgbClr val="0070C0"/>
                  </a:solidFill>
                </a:uFill>
                <a:latin typeface="+mj-ea"/>
                <a:ea typeface="+mj-ea"/>
              </a:rPr>
              <a:t>(</a:t>
            </a:r>
            <a:r>
              <a:rPr lang="ja-JP" altLang="en-US" sz="1800" dirty="0">
                <a:uFill>
                  <a:solidFill>
                    <a:srgbClr val="0070C0"/>
                  </a:solidFill>
                </a:uFill>
                <a:latin typeface="+mj-ea"/>
                <a:ea typeface="+mj-ea"/>
              </a:rPr>
              <a:t>金</a:t>
            </a:r>
            <a:r>
              <a:rPr lang="en-US" altLang="ja-JP" sz="1800" dirty="0" smtClean="0">
                <a:uFill>
                  <a:solidFill>
                    <a:srgbClr val="0070C0"/>
                  </a:solidFill>
                </a:uFill>
                <a:latin typeface="+mj-ea"/>
                <a:ea typeface="+mj-ea"/>
              </a:rPr>
              <a:t>)</a:t>
            </a:r>
            <a:r>
              <a:rPr lang="ja-JP" altLang="en-US" sz="1800" dirty="0">
                <a:uFill>
                  <a:solidFill>
                    <a:srgbClr val="0070C0"/>
                  </a:solidFill>
                </a:uFill>
                <a:latin typeface="+mj-ea"/>
                <a:ea typeface="+mj-ea"/>
              </a:rPr>
              <a:t>開催）</a:t>
            </a:r>
            <a:endParaRPr lang="ja-JP" altLang="en-US" sz="2000" dirty="0">
              <a:latin typeface="+mj-ea"/>
              <a:ea typeface="+mj-ea"/>
            </a:endParaRPr>
          </a:p>
        </p:txBody>
      </p:sp>
      <p:graphicFrame>
        <p:nvGraphicFramePr>
          <p:cNvPr id="2" name="表 1"/>
          <p:cNvGraphicFramePr>
            <a:graphicFrameLocks noGrp="1"/>
          </p:cNvGraphicFramePr>
          <p:nvPr>
            <p:extLst>
              <p:ext uri="{D42A27DB-BD31-4B8C-83A1-F6EECF244321}">
                <p14:modId xmlns:p14="http://schemas.microsoft.com/office/powerpoint/2010/main" val="3018837378"/>
              </p:ext>
            </p:extLst>
          </p:nvPr>
        </p:nvGraphicFramePr>
        <p:xfrm>
          <a:off x="332963" y="4386216"/>
          <a:ext cx="6336704" cy="2794531"/>
        </p:xfrm>
        <a:graphic>
          <a:graphicData uri="http://schemas.openxmlformats.org/drawingml/2006/table">
            <a:tbl>
              <a:tblPr firstRow="1" bandRow="1">
                <a:tableStyleId>{5940675A-B579-460E-94D1-54222C63F5DA}</a:tableStyleId>
              </a:tblPr>
              <a:tblGrid>
                <a:gridCol w="1500758">
                  <a:extLst>
                    <a:ext uri="{9D8B030D-6E8A-4147-A177-3AD203B41FA5}">
                      <a16:colId xmlns:a16="http://schemas.microsoft.com/office/drawing/2014/main" val="20000"/>
                    </a:ext>
                  </a:extLst>
                </a:gridCol>
                <a:gridCol w="4835946">
                  <a:extLst>
                    <a:ext uri="{9D8B030D-6E8A-4147-A177-3AD203B41FA5}">
                      <a16:colId xmlns:a16="http://schemas.microsoft.com/office/drawing/2014/main" val="20001"/>
                    </a:ext>
                  </a:extLst>
                </a:gridCol>
              </a:tblGrid>
              <a:tr h="469919">
                <a:tc>
                  <a:txBody>
                    <a:bodyPr/>
                    <a:lstStyle/>
                    <a:p>
                      <a:r>
                        <a:rPr kumimoji="1" lang="ja-JP" altLang="en-US" sz="1200" dirty="0"/>
                        <a:t>住所</a:t>
                      </a:r>
                    </a:p>
                  </a:txBody>
                  <a:tcPr marT="50403" marB="50403"/>
                </a:tc>
                <a:tc>
                  <a:txBody>
                    <a:bodyPr/>
                    <a:lstStyle/>
                    <a:p>
                      <a:endParaRPr kumimoji="1" lang="ja-JP" altLang="en-US" sz="1200" i="1" dirty="0"/>
                    </a:p>
                  </a:txBody>
                  <a:tcPr marT="50403" marB="50403"/>
                </a:tc>
                <a:extLst>
                  <a:ext uri="{0D108BD9-81ED-4DB2-BD59-A6C34878D82A}">
                    <a16:rowId xmlns:a16="http://schemas.microsoft.com/office/drawing/2014/main" val="10000"/>
                  </a:ext>
                </a:extLst>
              </a:tr>
              <a:tr h="452404">
                <a:tc>
                  <a:txBody>
                    <a:bodyPr/>
                    <a:lstStyle/>
                    <a:p>
                      <a:r>
                        <a:rPr kumimoji="1" lang="ja-JP" altLang="en-US" sz="1200" dirty="0"/>
                        <a:t>企業名・団体名</a:t>
                      </a:r>
                    </a:p>
                  </a:txBody>
                  <a:tcPr marT="50403" marB="50403"/>
                </a:tc>
                <a:tc>
                  <a:txBody>
                    <a:bodyPr/>
                    <a:lstStyle/>
                    <a:p>
                      <a:endParaRPr kumimoji="1" lang="ja-JP" altLang="en-US" sz="1200" dirty="0"/>
                    </a:p>
                  </a:txBody>
                  <a:tcPr marT="50403" marB="50403"/>
                </a:tc>
                <a:extLst>
                  <a:ext uri="{0D108BD9-81ED-4DB2-BD59-A6C34878D82A}">
                    <a16:rowId xmlns:a16="http://schemas.microsoft.com/office/drawing/2014/main" val="10001"/>
                  </a:ext>
                </a:extLst>
              </a:tr>
              <a:tr h="504056">
                <a:tc>
                  <a:txBody>
                    <a:bodyPr/>
                    <a:lstStyle/>
                    <a:p>
                      <a:r>
                        <a:rPr kumimoji="1" lang="ja-JP" altLang="en-US" sz="1200" dirty="0" smtClean="0"/>
                        <a:t>参加者所属・役職</a:t>
                      </a:r>
                      <a:endParaRPr kumimoji="1" lang="en-US" altLang="ja-JP" sz="1200" dirty="0"/>
                    </a:p>
                    <a:p>
                      <a:r>
                        <a:rPr kumimoji="1" lang="ja-JP" altLang="en-US" sz="1200" dirty="0" smtClean="0"/>
                        <a:t>お名前</a:t>
                      </a:r>
                      <a:endParaRPr kumimoji="1" lang="ja-JP" altLang="en-US" sz="1200" dirty="0"/>
                    </a:p>
                  </a:txBody>
                  <a:tcPr marT="50403" marB="50403"/>
                </a:tc>
                <a:tc>
                  <a:txBody>
                    <a:bodyPr/>
                    <a:lstStyle/>
                    <a:p>
                      <a:r>
                        <a:rPr kumimoji="1" lang="ja-JP" altLang="en-US" sz="1200" dirty="0"/>
                        <a:t>　　　　　　　　　　　　　　　　　　　　　　</a:t>
                      </a:r>
                    </a:p>
                  </a:txBody>
                  <a:tcPr marT="50403" marB="50403"/>
                </a:tc>
                <a:extLst>
                  <a:ext uri="{0D108BD9-81ED-4DB2-BD59-A6C34878D82A}">
                    <a16:rowId xmlns:a16="http://schemas.microsoft.com/office/drawing/2014/main" val="10002"/>
                  </a:ext>
                </a:extLst>
              </a:tr>
              <a:tr h="504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Ｅ－ｍａｉｌ</a:t>
                      </a:r>
                    </a:p>
                    <a:p>
                      <a:r>
                        <a:rPr kumimoji="1" lang="ja-JP" altLang="en-US" sz="1200" dirty="0" smtClean="0"/>
                        <a:t>（必須）</a:t>
                      </a:r>
                      <a:endParaRPr kumimoji="1" lang="ja-JP" altLang="en-US" sz="1200" dirty="0"/>
                    </a:p>
                  </a:txBody>
                  <a:tcPr marT="50403" marB="50403"/>
                </a:tc>
                <a:tc>
                  <a:txBody>
                    <a:bodyPr/>
                    <a:lstStyle/>
                    <a:p>
                      <a:endParaRPr kumimoji="1" lang="ja-JP" altLang="en-US" sz="1200" dirty="0"/>
                    </a:p>
                  </a:txBody>
                  <a:tcPr marT="50403" marB="50403"/>
                </a:tc>
                <a:extLst>
                  <a:ext uri="{0D108BD9-81ED-4DB2-BD59-A6C34878D82A}">
                    <a16:rowId xmlns:a16="http://schemas.microsoft.com/office/drawing/2014/main" val="10003"/>
                  </a:ext>
                </a:extLst>
              </a:tr>
              <a:tr h="432048">
                <a:tc>
                  <a:txBody>
                    <a:bodyPr/>
                    <a:lstStyle/>
                    <a:p>
                      <a:r>
                        <a:rPr kumimoji="1" lang="ja-JP" altLang="en-US" sz="1200" dirty="0" smtClean="0"/>
                        <a:t>ＴＥＬ</a:t>
                      </a:r>
                      <a:endParaRPr kumimoji="1" lang="ja-JP" altLang="en-US" sz="1200" dirty="0"/>
                    </a:p>
                  </a:txBody>
                  <a:tcPr marT="50403" marB="50403"/>
                </a:tc>
                <a:tc>
                  <a:txBody>
                    <a:bodyPr/>
                    <a:lstStyle/>
                    <a:p>
                      <a:endParaRPr kumimoji="1" lang="ja-JP" altLang="en-US" sz="1200" dirty="0"/>
                    </a:p>
                  </a:txBody>
                  <a:tcPr marT="50403" marB="50403"/>
                </a:tc>
                <a:extLst>
                  <a:ext uri="{0D108BD9-81ED-4DB2-BD59-A6C34878D82A}">
                    <a16:rowId xmlns:a16="http://schemas.microsoft.com/office/drawing/2014/main" val="10004"/>
                  </a:ext>
                </a:extLst>
              </a:tr>
              <a:tr h="432048">
                <a:tc>
                  <a:txBody>
                    <a:bodyPr/>
                    <a:lstStyle/>
                    <a:p>
                      <a:r>
                        <a:rPr kumimoji="1" lang="ja-JP" altLang="en-US" sz="1200" dirty="0" smtClean="0"/>
                        <a:t>ＦＡＸ</a:t>
                      </a:r>
                      <a:endParaRPr kumimoji="1" lang="ja-JP" altLang="en-US" sz="1200" dirty="0"/>
                    </a:p>
                  </a:txBody>
                  <a:tcPr marT="50403" marB="50403"/>
                </a:tc>
                <a:tc>
                  <a:txBody>
                    <a:bodyPr/>
                    <a:lstStyle/>
                    <a:p>
                      <a:endParaRPr kumimoji="1" lang="ja-JP" altLang="en-US" sz="1200" dirty="0"/>
                    </a:p>
                  </a:txBody>
                  <a:tcPr marT="50403" marB="50403"/>
                </a:tc>
                <a:extLst>
                  <a:ext uri="{0D108BD9-81ED-4DB2-BD59-A6C34878D82A}">
                    <a16:rowId xmlns:a16="http://schemas.microsoft.com/office/drawing/2014/main" val="10005"/>
                  </a:ext>
                </a:extLst>
              </a:tr>
            </a:tbl>
          </a:graphicData>
        </a:graphic>
      </p:graphicFrame>
      <p:pic>
        <p:nvPicPr>
          <p:cNvPr id="16" name="Picture 3" descr="\\LS210D3F2\share\庶務事務\広報\ホームページＱＲコード.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3276" y="8424689"/>
            <a:ext cx="784830" cy="78483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LS210D3F2\share\庶務事務\印刷物（リーフレット・ロゴ等）\ロゴマーク（最終版）\A4_PDF_JPG\A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466" y="8647863"/>
            <a:ext cx="1233574" cy="52861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4"/>
          <p:cNvSpPr>
            <a:spLocks noChangeArrowheads="1"/>
          </p:cNvSpPr>
          <p:nvPr/>
        </p:nvSpPr>
        <p:spPr bwMode="auto">
          <a:xfrm>
            <a:off x="71000" y="62402"/>
            <a:ext cx="6858000" cy="2203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3" rIns="91402" bIns="190362" anchor="ctr">
            <a:spAutoFit/>
          </a:bodyPr>
          <a:lstStyle>
            <a:lvl1pPr>
              <a:spcBef>
                <a:spcPct val="20000"/>
              </a:spcBef>
              <a:buChar char="•"/>
              <a:tabLst>
                <a:tab pos="2754313" algn="l"/>
              </a:tabLst>
              <a:defRPr kumimoji="1" sz="3200">
                <a:solidFill>
                  <a:schemeClr val="tx1"/>
                </a:solidFill>
                <a:latin typeface="Times New Roman" pitchFamily="18" charset="0"/>
                <a:ea typeface="ＭＳ Ｐゴシック" pitchFamily="50" charset="-128"/>
              </a:defRPr>
            </a:lvl1pPr>
            <a:lvl2pPr marL="742950" indent="-285750">
              <a:spcBef>
                <a:spcPct val="20000"/>
              </a:spcBef>
              <a:buChar char="–"/>
              <a:tabLst>
                <a:tab pos="2754313" algn="l"/>
              </a:tabLst>
              <a:defRPr kumimoji="1" sz="2800">
                <a:solidFill>
                  <a:schemeClr val="tx1"/>
                </a:solidFill>
                <a:latin typeface="Times New Roman" pitchFamily="18" charset="0"/>
                <a:ea typeface="ＭＳ Ｐゴシック" pitchFamily="50" charset="-128"/>
              </a:defRPr>
            </a:lvl2pPr>
            <a:lvl3pPr marL="1143000" indent="-228600">
              <a:spcBef>
                <a:spcPct val="20000"/>
              </a:spcBef>
              <a:buChar char="•"/>
              <a:tabLst>
                <a:tab pos="2754313" algn="l"/>
              </a:tabLst>
              <a:defRPr kumimoji="1" sz="2400">
                <a:solidFill>
                  <a:schemeClr val="tx1"/>
                </a:solidFill>
                <a:latin typeface="Times New Roman" pitchFamily="18" charset="0"/>
                <a:ea typeface="ＭＳ Ｐゴシック" pitchFamily="50" charset="-128"/>
              </a:defRPr>
            </a:lvl3pPr>
            <a:lvl4pPr marL="1600200" indent="-228600">
              <a:spcBef>
                <a:spcPct val="20000"/>
              </a:spcBef>
              <a:buChar char="–"/>
              <a:tabLst>
                <a:tab pos="2754313" algn="l"/>
              </a:tabLst>
              <a:defRPr kumimoji="1" sz="2000">
                <a:solidFill>
                  <a:schemeClr val="tx1"/>
                </a:solidFill>
                <a:latin typeface="Times New Roman" pitchFamily="18" charset="0"/>
                <a:ea typeface="ＭＳ Ｐゴシック" pitchFamily="50" charset="-128"/>
              </a:defRPr>
            </a:lvl4pPr>
            <a:lvl5pPr marL="2057400" indent="-228600">
              <a:spcBef>
                <a:spcPct val="20000"/>
              </a:spcBef>
              <a:buChar char="»"/>
              <a:tabLst>
                <a:tab pos="2754313" algn="l"/>
              </a:tabLst>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tabLst>
                <a:tab pos="2754313" algn="l"/>
              </a:tabLst>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tabLst>
                <a:tab pos="2754313" algn="l"/>
              </a:tabLst>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tabLst>
                <a:tab pos="2754313" algn="l"/>
              </a:tabLst>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tabLst>
                <a:tab pos="2754313" algn="l"/>
              </a:tabLst>
              <a:defRPr kumimoji="1" sz="2000">
                <a:solidFill>
                  <a:schemeClr val="tx1"/>
                </a:solidFill>
                <a:latin typeface="Times New Roman" pitchFamily="18" charset="0"/>
                <a:ea typeface="ＭＳ Ｐゴシック" pitchFamily="50" charset="-128"/>
              </a:defRPr>
            </a:lvl9pPr>
          </a:lstStyle>
          <a:p>
            <a:pPr algn="ctr">
              <a:spcBef>
                <a:spcPct val="0"/>
              </a:spcBef>
              <a:buNone/>
            </a:pPr>
            <a:r>
              <a:rPr lang="ja-JP" altLang="en-US" sz="1600" b="1" i="1" u="sng" dirty="0">
                <a:latin typeface="+mj-ea"/>
                <a:ea typeface="+mj-ea"/>
              </a:rPr>
              <a:t>お申し込みは</a:t>
            </a:r>
            <a:r>
              <a:rPr lang="ja-JP" altLang="en-US" sz="1600" b="1" i="1" u="sng" dirty="0">
                <a:solidFill>
                  <a:srgbClr val="000000"/>
                </a:solidFill>
                <a:latin typeface="+mj-ea"/>
                <a:ea typeface="+mj-ea"/>
                <a:cs typeface="Times New Roman" pitchFamily="18" charset="0"/>
              </a:rPr>
              <a:t>、</a:t>
            </a:r>
            <a:r>
              <a:rPr lang="en-US" altLang="ja-JP" sz="1600" b="1" i="1" u="sng" dirty="0">
                <a:solidFill>
                  <a:srgbClr val="000000"/>
                </a:solidFill>
                <a:latin typeface="+mj-ea"/>
                <a:ea typeface="+mj-ea"/>
                <a:cs typeface="Times New Roman" pitchFamily="18" charset="0"/>
              </a:rPr>
              <a:t>HP</a:t>
            </a:r>
            <a:r>
              <a:rPr lang="ja-JP" altLang="en-US" sz="1600" b="1" i="1" u="sng" dirty="0">
                <a:solidFill>
                  <a:srgbClr val="000000"/>
                </a:solidFill>
                <a:latin typeface="+mj-ea"/>
                <a:ea typeface="+mj-ea"/>
                <a:cs typeface="Times New Roman" pitchFamily="18" charset="0"/>
              </a:rPr>
              <a:t>・</a:t>
            </a:r>
            <a:r>
              <a:rPr lang="en-US" altLang="ja-JP" sz="1600" b="1" i="1" u="sng" dirty="0">
                <a:solidFill>
                  <a:srgbClr val="000000"/>
                </a:solidFill>
                <a:latin typeface="+mj-ea"/>
                <a:ea typeface="+mj-ea"/>
                <a:cs typeface="Times New Roman" pitchFamily="18" charset="0"/>
              </a:rPr>
              <a:t>E</a:t>
            </a:r>
            <a:r>
              <a:rPr lang="ja-JP" altLang="en-US" sz="1600" b="1" i="1" u="sng" dirty="0">
                <a:solidFill>
                  <a:srgbClr val="000000"/>
                </a:solidFill>
                <a:latin typeface="+mj-ea"/>
                <a:ea typeface="+mj-ea"/>
                <a:cs typeface="Times New Roman" pitchFamily="18" charset="0"/>
              </a:rPr>
              <a:t>メール・</a:t>
            </a:r>
            <a:r>
              <a:rPr lang="en-US" altLang="ja-JP" sz="1600" b="1" i="1" u="sng" dirty="0">
                <a:solidFill>
                  <a:srgbClr val="000000"/>
                </a:solidFill>
                <a:latin typeface="+mj-ea"/>
                <a:ea typeface="+mj-ea"/>
                <a:cs typeface="Times New Roman" pitchFamily="18" charset="0"/>
              </a:rPr>
              <a:t>FAX</a:t>
            </a:r>
            <a:r>
              <a:rPr lang="ja-JP" altLang="en-US" sz="1600" b="1" i="1" u="sng" dirty="0">
                <a:solidFill>
                  <a:srgbClr val="000000"/>
                </a:solidFill>
                <a:latin typeface="+mj-ea"/>
                <a:ea typeface="+mj-ea"/>
                <a:cs typeface="Times New Roman" pitchFamily="18" charset="0"/>
              </a:rPr>
              <a:t>で</a:t>
            </a:r>
            <a:endParaRPr lang="en-US" altLang="ja-JP" sz="1600" b="1" i="1" u="sng" dirty="0">
              <a:solidFill>
                <a:srgbClr val="000000"/>
              </a:solidFill>
              <a:latin typeface="+mj-ea"/>
              <a:ea typeface="+mj-ea"/>
              <a:cs typeface="Times New Roman" pitchFamily="18" charset="0"/>
            </a:endParaRPr>
          </a:p>
          <a:p>
            <a:pPr fontAlgn="auto">
              <a:spcBef>
                <a:spcPct val="0"/>
              </a:spcBef>
              <a:spcAft>
                <a:spcPts val="0"/>
              </a:spcAft>
              <a:buFontTx/>
              <a:buNone/>
              <a:defRPr/>
            </a:pPr>
            <a:endParaRPr lang="en-US" altLang="ja-JP" sz="1200" dirty="0">
              <a:solidFill>
                <a:srgbClr val="000000"/>
              </a:solidFill>
              <a:latin typeface="+mj-ea"/>
              <a:ea typeface="+mj-ea"/>
              <a:cs typeface="Times New Roman" pitchFamily="18" charset="0"/>
            </a:endParaRPr>
          </a:p>
          <a:p>
            <a:pPr fontAlgn="auto">
              <a:lnSpc>
                <a:spcPts val="2200"/>
              </a:lnSpc>
              <a:spcBef>
                <a:spcPct val="0"/>
              </a:spcBef>
              <a:spcAft>
                <a:spcPts val="0"/>
              </a:spcAft>
              <a:buFontTx/>
              <a:buNone/>
              <a:defRPr/>
            </a:pPr>
            <a:r>
              <a:rPr lang="ja-JP" altLang="en-US" sz="1600" dirty="0">
                <a:solidFill>
                  <a:srgbClr val="000000"/>
                </a:solidFill>
                <a:latin typeface="+mj-ea"/>
                <a:ea typeface="+mj-ea"/>
                <a:cs typeface="Times New Roman" pitchFamily="18" charset="0"/>
              </a:rPr>
              <a:t>★お申し込み先</a:t>
            </a:r>
            <a:endParaRPr lang="en-US" altLang="ja-JP" sz="1600" dirty="0">
              <a:solidFill>
                <a:srgbClr val="000000"/>
              </a:solidFill>
              <a:latin typeface="+mj-ea"/>
              <a:ea typeface="+mj-ea"/>
              <a:cs typeface="Times New Roman" pitchFamily="18" charset="0"/>
            </a:endParaRPr>
          </a:p>
          <a:p>
            <a:pPr>
              <a:lnSpc>
                <a:spcPts val="2200"/>
              </a:lnSpc>
              <a:spcBef>
                <a:spcPct val="0"/>
              </a:spcBef>
              <a:buNone/>
              <a:defRPr/>
            </a:pPr>
            <a:r>
              <a:rPr lang="ja-JP" altLang="en-US" sz="1400" dirty="0">
                <a:solidFill>
                  <a:srgbClr val="000000"/>
                </a:solidFill>
                <a:latin typeface="+mj-ea"/>
                <a:ea typeface="+mj-ea"/>
                <a:cs typeface="Times New Roman" pitchFamily="18" charset="0"/>
              </a:rPr>
              <a:t>　</a:t>
            </a:r>
            <a:r>
              <a:rPr lang="en-US" altLang="ja-JP" sz="1400" dirty="0">
                <a:solidFill>
                  <a:srgbClr val="000000"/>
                </a:solidFill>
                <a:latin typeface="+mj-ea"/>
                <a:ea typeface="+mj-ea"/>
                <a:cs typeface="Times New Roman" pitchFamily="18" charset="0"/>
              </a:rPr>
              <a:t>HP</a:t>
            </a:r>
            <a:r>
              <a:rPr lang="ja-JP" altLang="en-US" sz="1400" dirty="0">
                <a:solidFill>
                  <a:srgbClr val="000000"/>
                </a:solidFill>
                <a:latin typeface="+mj-ea"/>
                <a:ea typeface="+mj-ea"/>
                <a:cs typeface="Times New Roman" pitchFamily="18" charset="0"/>
              </a:rPr>
              <a:t>：</a:t>
            </a:r>
            <a:r>
              <a:rPr lang="en-US" altLang="ja-JP" sz="1400" dirty="0">
                <a:solidFill>
                  <a:srgbClr val="000000"/>
                </a:solidFill>
                <a:latin typeface="+mj-ea"/>
                <a:ea typeface="+mj-ea"/>
                <a:cs typeface="Times New Roman" pitchFamily="18" charset="0"/>
                <a:hlinkClick r:id="rId4"/>
              </a:rPr>
              <a:t>https://</a:t>
            </a:r>
            <a:r>
              <a:rPr lang="en-US" altLang="ja-JP" sz="1400" dirty="0" smtClean="0">
                <a:solidFill>
                  <a:srgbClr val="000000"/>
                </a:solidFill>
                <a:latin typeface="+mj-ea"/>
                <a:ea typeface="+mj-ea"/>
                <a:cs typeface="Times New Roman" pitchFamily="18" charset="0"/>
                <a:hlinkClick r:id="rId4"/>
              </a:rPr>
              <a:t>www.kobe-obc.lg.jp/news/1430/</a:t>
            </a:r>
            <a:endParaRPr lang="en-US" altLang="ja-JP" sz="1400" dirty="0" smtClean="0">
              <a:solidFill>
                <a:srgbClr val="000000"/>
              </a:solidFill>
              <a:latin typeface="+mj-ea"/>
              <a:ea typeface="+mj-ea"/>
              <a:cs typeface="Times New Roman" pitchFamily="18" charset="0"/>
            </a:endParaRPr>
          </a:p>
          <a:p>
            <a:pPr fontAlgn="auto">
              <a:lnSpc>
                <a:spcPts val="2200"/>
              </a:lnSpc>
              <a:spcBef>
                <a:spcPct val="0"/>
              </a:spcBef>
              <a:spcAft>
                <a:spcPts val="0"/>
              </a:spcAft>
              <a:buFontTx/>
              <a:buNone/>
              <a:defRPr/>
            </a:pPr>
            <a:r>
              <a:rPr lang="ja-JP" altLang="en-US" sz="1400" dirty="0">
                <a:solidFill>
                  <a:srgbClr val="000000"/>
                </a:solidFill>
                <a:latin typeface="+mj-ea"/>
                <a:ea typeface="+mj-ea"/>
                <a:cs typeface="Times New Roman" pitchFamily="18" charset="0"/>
              </a:rPr>
              <a:t>　</a:t>
            </a:r>
            <a:r>
              <a:rPr lang="en-US" altLang="ja-JP" sz="1400" dirty="0">
                <a:solidFill>
                  <a:srgbClr val="000000"/>
                </a:solidFill>
                <a:latin typeface="+mj-ea"/>
                <a:ea typeface="+mj-ea"/>
                <a:cs typeface="Times New Roman" pitchFamily="18" charset="0"/>
              </a:rPr>
              <a:t>E</a:t>
            </a:r>
            <a:r>
              <a:rPr lang="ja-JP" altLang="en-US" sz="1400" dirty="0">
                <a:solidFill>
                  <a:srgbClr val="000000"/>
                </a:solidFill>
                <a:latin typeface="+mj-ea"/>
                <a:ea typeface="+mj-ea"/>
                <a:cs typeface="Times New Roman" pitchFamily="18" charset="0"/>
              </a:rPr>
              <a:t>メール：</a:t>
            </a:r>
            <a:r>
              <a:rPr lang="en-US" altLang="ja-JP" sz="1400" dirty="0">
                <a:solidFill>
                  <a:srgbClr val="000000"/>
                </a:solidFill>
                <a:latin typeface="+mj-ea"/>
                <a:ea typeface="+mj-ea"/>
                <a:cs typeface="Times New Roman" pitchFamily="18" charset="0"/>
                <a:hlinkClick r:id="rId5"/>
              </a:rPr>
              <a:t>asia-biz@office.city.kobe.lg.jp</a:t>
            </a:r>
            <a:endParaRPr lang="en-US" altLang="ja-JP" sz="1400" dirty="0">
              <a:solidFill>
                <a:srgbClr val="000000"/>
              </a:solidFill>
              <a:latin typeface="+mj-ea"/>
              <a:ea typeface="+mj-ea"/>
              <a:cs typeface="Times New Roman" pitchFamily="18" charset="0"/>
            </a:endParaRPr>
          </a:p>
          <a:p>
            <a:pPr fontAlgn="auto">
              <a:lnSpc>
                <a:spcPts val="2200"/>
              </a:lnSpc>
              <a:spcBef>
                <a:spcPct val="0"/>
              </a:spcBef>
              <a:spcAft>
                <a:spcPts val="0"/>
              </a:spcAft>
              <a:buFontTx/>
              <a:buNone/>
              <a:defRPr/>
            </a:pPr>
            <a:r>
              <a:rPr lang="ja-JP" altLang="en-US" sz="1400" dirty="0">
                <a:solidFill>
                  <a:srgbClr val="000000"/>
                </a:solidFill>
                <a:latin typeface="+mj-ea"/>
                <a:ea typeface="+mj-ea"/>
                <a:cs typeface="Times New Roman" pitchFamily="18" charset="0"/>
              </a:rPr>
              <a:t>　</a:t>
            </a:r>
            <a:r>
              <a:rPr lang="en-US" altLang="ja-JP" sz="1400" dirty="0">
                <a:solidFill>
                  <a:srgbClr val="000000"/>
                </a:solidFill>
                <a:latin typeface="+mj-ea"/>
                <a:ea typeface="+mj-ea"/>
                <a:cs typeface="Times New Roman" pitchFamily="18" charset="0"/>
              </a:rPr>
              <a:t>FAX</a:t>
            </a:r>
            <a:r>
              <a:rPr lang="ja-JP" altLang="en-US" sz="1400" dirty="0">
                <a:solidFill>
                  <a:srgbClr val="000000"/>
                </a:solidFill>
                <a:latin typeface="+mj-ea"/>
                <a:ea typeface="+mj-ea"/>
                <a:cs typeface="Times New Roman" pitchFamily="18" charset="0"/>
              </a:rPr>
              <a:t>：０７８－２３１－０２５６</a:t>
            </a:r>
            <a:endParaRPr lang="en-US" altLang="ja-JP" sz="1400" dirty="0">
              <a:solidFill>
                <a:srgbClr val="000000"/>
              </a:solidFill>
              <a:latin typeface="+mj-ea"/>
              <a:ea typeface="+mj-ea"/>
              <a:cs typeface="Times New Roman" pitchFamily="18" charset="0"/>
            </a:endParaRPr>
          </a:p>
          <a:p>
            <a:pPr fontAlgn="auto">
              <a:lnSpc>
                <a:spcPts val="1000"/>
              </a:lnSpc>
              <a:spcBef>
                <a:spcPct val="0"/>
              </a:spcBef>
              <a:spcAft>
                <a:spcPts val="0"/>
              </a:spcAft>
              <a:buFontTx/>
              <a:buNone/>
              <a:defRPr/>
            </a:pPr>
            <a:endParaRPr lang="en-US" altLang="ja-JP" sz="1400" dirty="0">
              <a:solidFill>
                <a:srgbClr val="000000"/>
              </a:solidFill>
              <a:latin typeface="+mj-ea"/>
              <a:ea typeface="+mj-ea"/>
              <a:cs typeface="Times New Roman" pitchFamily="18" charset="0"/>
            </a:endParaRPr>
          </a:p>
          <a:p>
            <a:pPr algn="ctr">
              <a:spcBef>
                <a:spcPct val="0"/>
              </a:spcBef>
              <a:buNone/>
            </a:pPr>
            <a:r>
              <a:rPr lang="en-US" altLang="ja-JP" sz="1800" u="sng" dirty="0">
                <a:solidFill>
                  <a:srgbClr val="000000"/>
                </a:solidFill>
                <a:latin typeface="+mj-ea"/>
                <a:ea typeface="+mj-ea"/>
                <a:cs typeface="Times New Roman" pitchFamily="18" charset="0"/>
              </a:rPr>
              <a:t>【</a:t>
            </a:r>
            <a:r>
              <a:rPr lang="ja-JP" altLang="en-US" sz="1800" u="sng" dirty="0" smtClean="0">
                <a:solidFill>
                  <a:srgbClr val="000000"/>
                </a:solidFill>
                <a:latin typeface="+mj-ea"/>
                <a:ea typeface="+mj-ea"/>
                <a:cs typeface="Times New Roman" pitchFamily="18" charset="0"/>
              </a:rPr>
              <a:t>申込み</a:t>
            </a:r>
            <a:r>
              <a:rPr lang="ja-JP" altLang="en-US" sz="1800" u="sng" dirty="0">
                <a:solidFill>
                  <a:srgbClr val="000000"/>
                </a:solidFill>
                <a:latin typeface="+mj-ea"/>
                <a:ea typeface="+mj-ea"/>
                <a:cs typeface="Times New Roman" pitchFamily="18" charset="0"/>
              </a:rPr>
              <a:t>締切：</a:t>
            </a:r>
            <a:r>
              <a:rPr lang="en-US" altLang="ja-JP" sz="1800" u="sng" dirty="0">
                <a:solidFill>
                  <a:srgbClr val="000000"/>
                </a:solidFill>
                <a:latin typeface="+mj-ea"/>
                <a:ea typeface="+mj-ea"/>
                <a:cs typeface="Times New Roman" pitchFamily="18" charset="0"/>
              </a:rPr>
              <a:t>2022</a:t>
            </a:r>
            <a:r>
              <a:rPr lang="ja-JP" altLang="en-US" sz="1800" u="sng" dirty="0" smtClean="0">
                <a:solidFill>
                  <a:srgbClr val="000000"/>
                </a:solidFill>
                <a:latin typeface="+mj-ea"/>
                <a:ea typeface="+mj-ea"/>
                <a:cs typeface="Times New Roman" pitchFamily="18" charset="0"/>
              </a:rPr>
              <a:t>年</a:t>
            </a:r>
            <a:r>
              <a:rPr lang="en-US" altLang="ja-JP" sz="1800" u="sng" dirty="0" smtClean="0">
                <a:solidFill>
                  <a:srgbClr val="000000"/>
                </a:solidFill>
                <a:latin typeface="+mj-ea"/>
                <a:ea typeface="+mj-ea"/>
                <a:cs typeface="Times New Roman" pitchFamily="18" charset="0"/>
              </a:rPr>
              <a:t>12</a:t>
            </a:r>
            <a:r>
              <a:rPr lang="ja-JP" altLang="en-US" sz="1800" u="sng" dirty="0" smtClean="0">
                <a:solidFill>
                  <a:srgbClr val="000000"/>
                </a:solidFill>
                <a:latin typeface="+mj-ea"/>
                <a:ea typeface="+mj-ea"/>
                <a:cs typeface="Times New Roman" pitchFamily="18" charset="0"/>
              </a:rPr>
              <a:t>月</a:t>
            </a:r>
            <a:r>
              <a:rPr lang="en-US" altLang="ja-JP" sz="1800" u="sng" dirty="0">
                <a:solidFill>
                  <a:srgbClr val="000000"/>
                </a:solidFill>
                <a:latin typeface="+mj-ea"/>
                <a:ea typeface="+mj-ea"/>
                <a:cs typeface="Times New Roman" pitchFamily="18" charset="0"/>
              </a:rPr>
              <a:t>8</a:t>
            </a:r>
            <a:r>
              <a:rPr lang="ja-JP" altLang="en-US" sz="1800" u="sng" dirty="0" smtClean="0">
                <a:solidFill>
                  <a:srgbClr val="000000"/>
                </a:solidFill>
                <a:latin typeface="+mj-ea"/>
                <a:ea typeface="+mj-ea"/>
                <a:cs typeface="Times New Roman" pitchFamily="18" charset="0"/>
              </a:rPr>
              <a:t>日（木）</a:t>
            </a:r>
            <a:r>
              <a:rPr lang="en-US" altLang="ja-JP" sz="1800" u="sng" dirty="0" smtClean="0">
                <a:solidFill>
                  <a:srgbClr val="000000"/>
                </a:solidFill>
                <a:latin typeface="+mj-ea"/>
                <a:ea typeface="+mj-ea"/>
                <a:cs typeface="Times New Roman" pitchFamily="18" charset="0"/>
              </a:rPr>
              <a:t>】</a:t>
            </a:r>
            <a:endParaRPr lang="ja-JP" altLang="en-US" sz="1800" u="sng" dirty="0">
              <a:solidFill>
                <a:srgbClr val="000000"/>
              </a:solidFill>
              <a:latin typeface="+mj-ea"/>
              <a:ea typeface="+mj-ea"/>
              <a:cs typeface="Times New Roman" pitchFamily="18" charset="0"/>
            </a:endParaRPr>
          </a:p>
        </p:txBody>
      </p:sp>
      <p:sp>
        <p:nvSpPr>
          <p:cNvPr id="19" name="正方形/長方形 18"/>
          <p:cNvSpPr/>
          <p:nvPr/>
        </p:nvSpPr>
        <p:spPr>
          <a:xfrm>
            <a:off x="302313" y="2481090"/>
            <a:ext cx="6858000" cy="990013"/>
          </a:xfrm>
          <a:prstGeom prst="rect">
            <a:avLst/>
          </a:prstGeom>
        </p:spPr>
        <p:txBody>
          <a:bodyPr wrap="square" lIns="91437" tIns="45719" rIns="91437" bIns="45719">
            <a:spAutoFit/>
          </a:bodyPr>
          <a:lstStyle/>
          <a:p>
            <a:pPr>
              <a:lnSpc>
                <a:spcPts val="1400"/>
              </a:lnSpc>
              <a:defRPr/>
            </a:pPr>
            <a:r>
              <a:rPr lang="ja-JP" altLang="en-US" sz="1100" dirty="0">
                <a:latin typeface="+mn-ea"/>
              </a:rPr>
              <a:t>○申込については、先着順とさせていただきます。</a:t>
            </a:r>
            <a:endParaRPr lang="en-US" altLang="ja-JP" sz="1100" dirty="0">
              <a:latin typeface="+mn-ea"/>
            </a:endParaRPr>
          </a:p>
          <a:p>
            <a:pPr>
              <a:lnSpc>
                <a:spcPts val="1400"/>
              </a:lnSpc>
              <a:defRPr/>
            </a:pPr>
            <a:r>
              <a:rPr lang="ja-JP" altLang="en-US" sz="1100" dirty="0">
                <a:latin typeface="+mn-ea"/>
              </a:rPr>
              <a:t>○お申込された方には、前日までに視聴用</a:t>
            </a:r>
            <a:r>
              <a:rPr lang="en-US" altLang="ja-JP" sz="1100" dirty="0">
                <a:latin typeface="+mn-ea"/>
              </a:rPr>
              <a:t>URL</a:t>
            </a:r>
            <a:r>
              <a:rPr lang="ja-JP" altLang="en-US" sz="1100" dirty="0">
                <a:latin typeface="+mn-ea"/>
              </a:rPr>
              <a:t>を</a:t>
            </a:r>
            <a:r>
              <a:rPr lang="en-US" altLang="ja-JP" sz="1100" dirty="0">
                <a:latin typeface="+mn-ea"/>
              </a:rPr>
              <a:t>E</a:t>
            </a:r>
            <a:r>
              <a:rPr lang="ja-JP" altLang="en-US" sz="1100" dirty="0">
                <a:latin typeface="+mn-ea"/>
              </a:rPr>
              <a:t>メールでお送りいたします。</a:t>
            </a:r>
            <a:endParaRPr lang="en-US" altLang="ja-JP" sz="1100" dirty="0">
              <a:latin typeface="+mn-ea"/>
            </a:endParaRPr>
          </a:p>
          <a:p>
            <a:pPr>
              <a:lnSpc>
                <a:spcPts val="1400"/>
              </a:lnSpc>
              <a:defRPr/>
            </a:pPr>
            <a:r>
              <a:rPr lang="ja-JP" altLang="en-US" sz="1100" dirty="0">
                <a:latin typeface="+mn-ea"/>
              </a:rPr>
              <a:t>○申込者数が定員を大幅に超えた場合はお断りさせていただくこともございますのでご容赦下さい。　　</a:t>
            </a:r>
            <a:endParaRPr lang="en-US" altLang="ja-JP" sz="1100" dirty="0">
              <a:latin typeface="+mn-ea"/>
            </a:endParaRPr>
          </a:p>
          <a:p>
            <a:pPr>
              <a:lnSpc>
                <a:spcPts val="1400"/>
              </a:lnSpc>
              <a:defRPr/>
            </a:pPr>
            <a:r>
              <a:rPr lang="ja-JP" altLang="en-US" sz="1100" b="1" dirty="0">
                <a:solidFill>
                  <a:srgbClr val="FF0000"/>
                </a:solidFill>
                <a:latin typeface="+mn-ea"/>
              </a:rPr>
              <a:t>　</a:t>
            </a:r>
            <a:r>
              <a:rPr lang="en-US" altLang="ja-JP" sz="1100" dirty="0">
                <a:latin typeface="+mn-ea"/>
              </a:rPr>
              <a:t>(</a:t>
            </a:r>
            <a:r>
              <a:rPr lang="ja-JP" altLang="en-US" sz="1100" dirty="0">
                <a:latin typeface="+mn-ea"/>
              </a:rPr>
              <a:t>参加証は発行いたしません。お断りさせていただく場合のみ、当方よりご連絡を致します。</a:t>
            </a:r>
            <a:r>
              <a:rPr lang="en-US" altLang="ja-JP" sz="1100" dirty="0">
                <a:latin typeface="+mn-ea"/>
              </a:rPr>
              <a:t>)</a:t>
            </a:r>
          </a:p>
          <a:p>
            <a:pPr>
              <a:lnSpc>
                <a:spcPts val="1400"/>
              </a:lnSpc>
              <a:defRPr/>
            </a:pPr>
            <a:r>
              <a:rPr lang="ja-JP" altLang="en-US" sz="1100" dirty="0">
                <a:latin typeface="+mn-ea"/>
              </a:rPr>
              <a:t>○申込時に</a:t>
            </a:r>
            <a:r>
              <a:rPr lang="ja-JP" altLang="ja-JP" sz="1100" dirty="0">
                <a:latin typeface="+mn-ea"/>
              </a:rPr>
              <a:t>ご記入いただいた情報は、セミナー運営・管理のために利用し、他の目的には使用</a:t>
            </a:r>
            <a:r>
              <a:rPr lang="ja-JP" altLang="en-US" sz="1100" dirty="0">
                <a:latin typeface="+mn-ea"/>
              </a:rPr>
              <a:t>致し</a:t>
            </a:r>
            <a:r>
              <a:rPr lang="ja-JP" altLang="ja-JP" sz="1100" dirty="0">
                <a:latin typeface="+mn-ea"/>
              </a:rPr>
              <a:t>ません。</a:t>
            </a:r>
            <a:endParaRPr lang="en-US" altLang="ja-JP" sz="1100" dirty="0">
              <a:latin typeface="+mn-ea"/>
            </a:endParaRPr>
          </a:p>
        </p:txBody>
      </p:sp>
      <p:pic>
        <p:nvPicPr>
          <p:cNvPr id="5" name="図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3276" y="431800"/>
            <a:ext cx="1361810" cy="1361810"/>
          </a:xfrm>
          <a:prstGeom prst="rect">
            <a:avLst/>
          </a:prstGeom>
        </p:spPr>
      </p:pic>
    </p:spTree>
    <p:extLst>
      <p:ext uri="{BB962C8B-B14F-4D97-AF65-F5344CB8AC3E}">
        <p14:creationId xmlns:p14="http://schemas.microsoft.com/office/powerpoint/2010/main" val="10098991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3466</TotalTime>
  <Words>791</Words>
  <Application>Microsoft Office PowerPoint</Application>
  <PresentationFormat>ユーザー設定</PresentationFormat>
  <Paragraphs>76</Paragraphs>
  <Slides>2</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ＭＳ Ｐゴシック</vt:lpstr>
      <vt:lpstr>Arial</vt:lpstr>
      <vt:lpstr>Calibri</vt:lpstr>
      <vt:lpstr>Times New Roman</vt:lpstr>
      <vt:lpstr>Wingdings</vt:lpstr>
      <vt:lpstr>Office ​​テーマ</vt:lpstr>
      <vt:lpstr>外国人材の活用・定着セミナー ～中小企業の外国人材の活用動向と定着に向けて押さえるべきポイント～</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外国人材セミナーチラシ</dc:title>
  <dc:creator>Administrator</dc:creator>
  <cp:lastModifiedBy>上鶴 久恵</cp:lastModifiedBy>
  <cp:revision>480</cp:revision>
  <cp:lastPrinted>2022-10-19T06:36:20Z</cp:lastPrinted>
  <dcterms:created xsi:type="dcterms:W3CDTF">2014-02-28T06:32:11Z</dcterms:created>
  <dcterms:modified xsi:type="dcterms:W3CDTF">2022-10-31T00:48:36Z</dcterms:modified>
</cp:coreProperties>
</file>