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8" r:id="rId3"/>
    <p:sldId id="257" r:id="rId4"/>
    <p:sldId id="260" r:id="rId5"/>
    <p:sldId id="259" r:id="rId6"/>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8603"/>
    <a:srgbClr val="2C8428"/>
    <a:srgbClr val="FFD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1" autoAdjust="0"/>
    <p:restoredTop sz="94660"/>
  </p:normalViewPr>
  <p:slideViewPr>
    <p:cSldViewPr snapToGrid="0">
      <p:cViewPr>
        <p:scale>
          <a:sx n="100" d="100"/>
          <a:sy n="100" d="100"/>
        </p:scale>
        <p:origin x="144" y="-6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神戸市 国際課" userId="1fdcde619d5b5217" providerId="LiveId" clId="{044C89D1-6551-44A2-9F72-C1498A9D9EE0}"/>
    <pc:docChg chg="modSld">
      <pc:chgData name="神戸市 国際課" userId="1fdcde619d5b5217" providerId="LiveId" clId="{044C89D1-6551-44A2-9F72-C1498A9D9EE0}" dt="2022-12-08T00:42:39.326" v="40" actId="20577"/>
      <pc:docMkLst>
        <pc:docMk/>
      </pc:docMkLst>
      <pc:sldChg chg="modSp mod">
        <pc:chgData name="神戸市 国際課" userId="1fdcde619d5b5217" providerId="LiveId" clId="{044C89D1-6551-44A2-9F72-C1498A9D9EE0}" dt="2022-12-08T00:40:53.051" v="31" actId="20577"/>
        <pc:sldMkLst>
          <pc:docMk/>
          <pc:sldMk cId="839637585" sldId="257"/>
        </pc:sldMkLst>
        <pc:spChg chg="mod">
          <ac:chgData name="神戸市 国際課" userId="1fdcde619d5b5217" providerId="LiveId" clId="{044C89D1-6551-44A2-9F72-C1498A9D9EE0}" dt="2022-12-08T00:40:53.051" v="31" actId="20577"/>
          <ac:spMkLst>
            <pc:docMk/>
            <pc:sldMk cId="839637585" sldId="257"/>
            <ac:spMk id="2" creationId="{00000000-0000-0000-0000-000000000000}"/>
          </ac:spMkLst>
        </pc:spChg>
        <pc:spChg chg="mod">
          <ac:chgData name="神戸市 国際課" userId="1fdcde619d5b5217" providerId="LiveId" clId="{044C89D1-6551-44A2-9F72-C1498A9D9EE0}" dt="2022-12-08T00:39:18.166" v="21" actId="20577"/>
          <ac:spMkLst>
            <pc:docMk/>
            <pc:sldMk cId="839637585" sldId="257"/>
            <ac:spMk id="4" creationId="{00000000-0000-0000-0000-000000000000}"/>
          </ac:spMkLst>
        </pc:spChg>
        <pc:spChg chg="mod">
          <ac:chgData name="神戸市 国際課" userId="1fdcde619d5b5217" providerId="LiveId" clId="{044C89D1-6551-44A2-9F72-C1498A9D9EE0}" dt="2022-12-08T00:38:58.453" v="10" actId="20577"/>
          <ac:spMkLst>
            <pc:docMk/>
            <pc:sldMk cId="839637585" sldId="257"/>
            <ac:spMk id="9" creationId="{00000000-0000-0000-0000-000000000000}"/>
          </ac:spMkLst>
        </pc:spChg>
      </pc:sldChg>
      <pc:sldChg chg="modSp mod">
        <pc:chgData name="神戸市 国際課" userId="1fdcde619d5b5217" providerId="LiveId" clId="{044C89D1-6551-44A2-9F72-C1498A9D9EE0}" dt="2022-12-08T00:29:38.553" v="8" actId="20577"/>
        <pc:sldMkLst>
          <pc:docMk/>
          <pc:sldMk cId="1288345107" sldId="258"/>
        </pc:sldMkLst>
        <pc:graphicFrameChg chg="modGraphic">
          <ac:chgData name="神戸市 国際課" userId="1fdcde619d5b5217" providerId="LiveId" clId="{044C89D1-6551-44A2-9F72-C1498A9D9EE0}" dt="2022-12-08T00:29:38.553" v="8" actId="20577"/>
          <ac:graphicFrameMkLst>
            <pc:docMk/>
            <pc:sldMk cId="1288345107" sldId="258"/>
            <ac:graphicFrameMk id="9" creationId="{00000000-0000-0000-0000-000000000000}"/>
          </ac:graphicFrameMkLst>
        </pc:graphicFrameChg>
      </pc:sldChg>
      <pc:sldChg chg="modSp mod">
        <pc:chgData name="神戸市 国際課" userId="1fdcde619d5b5217" providerId="LiveId" clId="{044C89D1-6551-44A2-9F72-C1498A9D9EE0}" dt="2022-12-08T00:42:39.326" v="40" actId="20577"/>
        <pc:sldMkLst>
          <pc:docMk/>
          <pc:sldMk cId="2790420185" sldId="260"/>
        </pc:sldMkLst>
        <pc:spChg chg="mod">
          <ac:chgData name="神戸市 国際課" userId="1fdcde619d5b5217" providerId="LiveId" clId="{044C89D1-6551-44A2-9F72-C1498A9D9EE0}" dt="2022-12-08T00:42:39.326" v="40" actId="20577"/>
          <ac:spMkLst>
            <pc:docMk/>
            <pc:sldMk cId="2790420185" sldId="260"/>
            <ac:spMk id="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01381DE-1990-4056-9DA9-71D01E2AF034}" type="datetimeFigureOut">
              <a:rPr kumimoji="1" lang="ja-JP" altLang="en-US" smtClean="0"/>
              <a:t>2022/12/13</a:t>
            </a:fld>
            <a:endParaRPr kumimoji="1" lang="ja-JP" altLang="en-US" dirty="0"/>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6329CB0-57EA-451A-B8DD-F03A00419EA6}" type="slidenum">
              <a:rPr kumimoji="1" lang="ja-JP" altLang="en-US" smtClean="0"/>
              <a:t>‹#›</a:t>
            </a:fld>
            <a:endParaRPr kumimoji="1" lang="ja-JP" altLang="en-US" dirty="0"/>
          </a:p>
        </p:txBody>
      </p:sp>
    </p:spTree>
    <p:extLst>
      <p:ext uri="{BB962C8B-B14F-4D97-AF65-F5344CB8AC3E}">
        <p14:creationId xmlns:p14="http://schemas.microsoft.com/office/powerpoint/2010/main" val="37711769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5E76A9A-B2A6-4132-A860-AF72B5C1EFCF}" type="datetimeFigureOut">
              <a:rPr kumimoji="1" lang="ja-JP" altLang="en-US" smtClean="0"/>
              <a:t>2022/12/13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3415795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E76A9A-B2A6-4132-A860-AF72B5C1EFCF}" type="datetimeFigureOut">
              <a:rPr kumimoji="1" lang="ja-JP" altLang="en-US" smtClean="0"/>
              <a:t>2022/12/13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326761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E76A9A-B2A6-4132-A860-AF72B5C1EFCF}" type="datetimeFigureOut">
              <a:rPr kumimoji="1" lang="ja-JP" altLang="en-US" smtClean="0"/>
              <a:t>2022/12/13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918374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E76A9A-B2A6-4132-A860-AF72B5C1EFCF}" type="datetimeFigureOut">
              <a:rPr kumimoji="1" lang="ja-JP" altLang="en-US" smtClean="0"/>
              <a:t>2022/12/13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1115215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5E76A9A-B2A6-4132-A860-AF72B5C1EFCF}" type="datetimeFigureOut">
              <a:rPr kumimoji="1" lang="ja-JP" altLang="en-US" smtClean="0"/>
              <a:t>2022/12/13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1348736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5E76A9A-B2A6-4132-A860-AF72B5C1EFCF}" type="datetimeFigureOut">
              <a:rPr kumimoji="1" lang="ja-JP" altLang="en-US" smtClean="0"/>
              <a:t>2022/12/13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4277238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5E76A9A-B2A6-4132-A860-AF72B5C1EFCF}" type="datetimeFigureOut">
              <a:rPr kumimoji="1" lang="ja-JP" altLang="en-US" smtClean="0"/>
              <a:t>2022/12/13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1592579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5E76A9A-B2A6-4132-A860-AF72B5C1EFCF}" type="datetimeFigureOut">
              <a:rPr kumimoji="1" lang="ja-JP" altLang="en-US" smtClean="0"/>
              <a:t>2022/12/13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3530174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76A9A-B2A6-4132-A860-AF72B5C1EFCF}" type="datetimeFigureOut">
              <a:rPr kumimoji="1" lang="ja-JP" altLang="en-US" smtClean="0"/>
              <a:t>2022/12/13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1069303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E76A9A-B2A6-4132-A860-AF72B5C1EFCF}" type="datetimeFigureOut">
              <a:rPr kumimoji="1" lang="ja-JP" altLang="en-US" smtClean="0"/>
              <a:t>2022/12/13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58195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E76A9A-B2A6-4132-A860-AF72B5C1EFCF}" type="datetimeFigureOut">
              <a:rPr kumimoji="1" lang="ja-JP" altLang="en-US" smtClean="0"/>
              <a:t>2022/12/13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640541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bg1">
                <a:lumMod val="100000"/>
              </a:schemeClr>
            </a:gs>
            <a:gs pos="0">
              <a:srgbClr val="FD8603">
                <a:lumMod val="30000"/>
                <a:lumOff val="70000"/>
              </a:srgbClr>
            </a:gs>
            <a:gs pos="59000">
              <a:schemeClr val="bg1"/>
            </a:gs>
            <a:gs pos="100000">
              <a:srgbClr val="2C8428">
                <a:lumMod val="20000"/>
                <a:lumOff val="80000"/>
              </a:srgb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5E76A9A-B2A6-4132-A860-AF72B5C1EFCF}" type="datetimeFigureOut">
              <a:rPr kumimoji="1" lang="ja-JP" altLang="en-US" smtClean="0"/>
              <a:t>2022/12/13</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46316AB-0460-4355-A6F9-BB6D75E17696}" type="slidenum">
              <a:rPr kumimoji="1" lang="ja-JP" altLang="en-US" smtClean="0"/>
              <a:t>‹#›</a:t>
            </a:fld>
            <a:endParaRPr kumimoji="1" lang="ja-JP" altLang="en-US" dirty="0"/>
          </a:p>
        </p:txBody>
      </p:sp>
    </p:spTree>
    <p:extLst>
      <p:ext uri="{BB962C8B-B14F-4D97-AF65-F5344CB8AC3E}">
        <p14:creationId xmlns:p14="http://schemas.microsoft.com/office/powerpoint/2010/main" val="31274395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kokusai@office.city.kobe.lg.j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jts-travel.jp/kobe-india-business-mi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jetro.go.jp/biz/areareports/2022/184b72a22637776c.html" TargetMode="External"/><Relationship Id="rId2" Type="http://schemas.openxmlformats.org/officeDocument/2006/relationships/hyperlink" Target="https://www.jetro.go.jp/biz/areareports/2022/b82e3ff04f82bd13.html" TargetMode="Externa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楕円 12">
            <a:extLst>
              <a:ext uri="{FF2B5EF4-FFF2-40B4-BE49-F238E27FC236}">
                <a16:creationId xmlns:a16="http://schemas.microsoft.com/office/drawing/2014/main" id="{BFC4078A-D266-4218-BD1A-B06B335BE018}"/>
              </a:ext>
            </a:extLst>
          </p:cNvPr>
          <p:cNvSpPr/>
          <p:nvPr/>
        </p:nvSpPr>
        <p:spPr>
          <a:xfrm>
            <a:off x="1449445" y="7119146"/>
            <a:ext cx="3757984" cy="248118"/>
          </a:xfrm>
          <a:prstGeom prst="ellipse">
            <a:avLst/>
          </a:prstGeom>
          <a:solidFill>
            <a:srgbClr val="FD8603">
              <a:alpha val="6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8" name="テキスト ボックス 7"/>
          <p:cNvSpPr txBox="1"/>
          <p:nvPr/>
        </p:nvSpPr>
        <p:spPr>
          <a:xfrm>
            <a:off x="-1304" y="7066507"/>
            <a:ext cx="6856697" cy="2159566"/>
          </a:xfrm>
          <a:prstGeom prst="rect">
            <a:avLst/>
          </a:prstGeom>
          <a:noFill/>
          <a:ln>
            <a:solidFill>
              <a:srgbClr val="FD8603"/>
            </a:solidFill>
          </a:ln>
        </p:spPr>
        <p:txBody>
          <a:bodyPr wrap="square" rtlCol="0">
            <a:spAutoFit/>
          </a:bodyPr>
          <a:lstStyle/>
          <a:p>
            <a:pPr lvl="0" algn="ctr"/>
            <a:r>
              <a:rPr lang="ja-JP" altLang="en-US" sz="1600" b="1" i="1" dirty="0">
                <a:latin typeface="BIZ UDPゴシック" panose="020B0400000000000000" pitchFamily="50" charset="-128"/>
                <a:ea typeface="BIZ UDPゴシック" panose="020B0400000000000000" pitchFamily="50" charset="-128"/>
              </a:rPr>
              <a:t>インドビ</a:t>
            </a:r>
            <a:r>
              <a:rPr lang="ja-JP" altLang="ja-JP" sz="1600" b="1" i="1" dirty="0">
                <a:latin typeface="BIZ UDPゴシック" panose="020B0400000000000000" pitchFamily="50" charset="-128"/>
                <a:ea typeface="BIZ UDPゴシック" panose="020B0400000000000000" pitchFamily="50" charset="-128"/>
              </a:rPr>
              <a:t>ジネスミッション</a:t>
            </a:r>
            <a:r>
              <a:rPr lang="ja-JP" altLang="en-US" sz="1600" b="1" i="1" dirty="0">
                <a:latin typeface="BIZ UDPゴシック" panose="020B0400000000000000" pitchFamily="50" charset="-128"/>
                <a:ea typeface="BIZ UDPゴシック" panose="020B0400000000000000" pitchFamily="50" charset="-128"/>
              </a:rPr>
              <a:t>の狙い　</a:t>
            </a:r>
            <a:endParaRPr lang="en-US" altLang="ja-JP" sz="1400" dirty="0">
              <a:latin typeface="BIZ UDPゴシック" panose="020B0400000000000000" pitchFamily="50" charset="-128"/>
              <a:ea typeface="BIZ UDPゴシック" panose="020B0400000000000000" pitchFamily="50" charset="-128"/>
            </a:endParaRPr>
          </a:p>
          <a:p>
            <a:pPr>
              <a:lnSpc>
                <a:spcPts val="1550"/>
              </a:lnSpc>
              <a:spcBef>
                <a:spcPts val="800"/>
              </a:spcBef>
            </a:pPr>
            <a:r>
              <a:rPr lang="ja-JP" altLang="en-US" sz="1200" dirty="0">
                <a:latin typeface="BIZ UDP明朝 Medium" panose="02020500000000000000" pitchFamily="18" charset="-128"/>
                <a:ea typeface="BIZ UDP明朝 Medium" panose="02020500000000000000" pitchFamily="18" charset="-128"/>
              </a:rPr>
              <a:t>　</a:t>
            </a:r>
            <a:r>
              <a:rPr lang="en-US" altLang="ja-JP" sz="1200" dirty="0">
                <a:latin typeface="BIZ UDP明朝 Medium" panose="02020500000000000000" pitchFamily="18" charset="-128"/>
                <a:ea typeface="BIZ UDP明朝 Medium" panose="02020500000000000000" pitchFamily="18" charset="-128"/>
              </a:rPr>
              <a:t>14</a:t>
            </a:r>
            <a:r>
              <a:rPr lang="ja-JP" altLang="ja-JP" sz="1200" dirty="0">
                <a:latin typeface="BIZ UDP明朝 Medium" panose="02020500000000000000" pitchFamily="18" charset="-128"/>
                <a:ea typeface="BIZ UDP明朝 Medium" panose="02020500000000000000" pitchFamily="18" charset="-128"/>
              </a:rPr>
              <a:t>億人の人口を擁するインドは、生産拠点、市場、高度人材供給国としての魅力を増してい</a:t>
            </a:r>
            <a:r>
              <a:rPr lang="ja-JP" altLang="en-US" sz="1200" dirty="0">
                <a:latin typeface="BIZ UDP明朝 Medium" panose="02020500000000000000" pitchFamily="18" charset="-128"/>
                <a:ea typeface="BIZ UDP明朝 Medium" panose="02020500000000000000" pitchFamily="18" charset="-128"/>
              </a:rPr>
              <a:t>ます</a:t>
            </a:r>
            <a:r>
              <a:rPr lang="ja-JP"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神戸市が</a:t>
            </a:r>
            <a:r>
              <a:rPr lang="en-US" altLang="ja-JP" sz="1200" dirty="0">
                <a:latin typeface="BIZ UDP明朝 Medium" panose="02020500000000000000" pitchFamily="18" charset="-128"/>
                <a:ea typeface="BIZ UDP明朝 Medium" panose="02020500000000000000" pitchFamily="18" charset="-128"/>
              </a:rPr>
              <a:t>2019</a:t>
            </a:r>
            <a:r>
              <a:rPr lang="ja-JP" altLang="en-US" sz="1200" dirty="0">
                <a:latin typeface="BIZ UDP明朝 Medium" panose="02020500000000000000" pitchFamily="18" charset="-128"/>
                <a:ea typeface="BIZ UDP明朝 Medium" panose="02020500000000000000" pitchFamily="18" charset="-128"/>
              </a:rPr>
              <a:t>年１月に「経済、学術、文化の交流の促進に係る意思確認書（</a:t>
            </a:r>
            <a:r>
              <a:rPr lang="en-US" altLang="ja-JP" sz="1200" dirty="0">
                <a:latin typeface="BIZ UDP明朝 Medium" panose="02020500000000000000" pitchFamily="18" charset="-128"/>
                <a:ea typeface="BIZ UDP明朝 Medium" panose="02020500000000000000" pitchFamily="18" charset="-128"/>
              </a:rPr>
              <a:t>MOU</a:t>
            </a:r>
            <a:r>
              <a:rPr lang="ja-JP" altLang="en-US" sz="1200" dirty="0">
                <a:latin typeface="BIZ UDP明朝 Medium" panose="02020500000000000000" pitchFamily="18" charset="-128"/>
                <a:ea typeface="BIZ UDP明朝 Medium" panose="02020500000000000000" pitchFamily="18" charset="-128"/>
              </a:rPr>
              <a:t>）を締結した</a:t>
            </a:r>
            <a:r>
              <a:rPr lang="ja-JP" altLang="ja-JP" sz="1200" dirty="0">
                <a:latin typeface="BIZ UDP明朝 Medium" panose="02020500000000000000" pitchFamily="18" charset="-128"/>
                <a:ea typeface="BIZ UDP明朝 Medium" panose="02020500000000000000" pitchFamily="18" charset="-128"/>
              </a:rPr>
              <a:t>アーメダバード市周辺</a:t>
            </a:r>
            <a:r>
              <a:rPr lang="ja-JP" altLang="en-US" sz="1200" dirty="0">
                <a:latin typeface="BIZ UDP明朝 Medium" panose="02020500000000000000" pitchFamily="18" charset="-128"/>
                <a:ea typeface="BIZ UDP明朝 Medium" panose="02020500000000000000" pitchFamily="18" charset="-128"/>
              </a:rPr>
              <a:t>には、多数の製造業が立地し、製造業の</a:t>
            </a:r>
            <a:r>
              <a:rPr lang="ja-JP" altLang="ja-JP" sz="1200" dirty="0">
                <a:latin typeface="BIZ UDP明朝 Medium" panose="02020500000000000000" pitchFamily="18" charset="-128"/>
                <a:ea typeface="BIZ UDP明朝 Medium" panose="02020500000000000000" pitchFamily="18" charset="-128"/>
              </a:rPr>
              <a:t>生産性向上</a:t>
            </a:r>
            <a:r>
              <a:rPr lang="ja-JP" altLang="en-US" sz="1200" dirty="0">
                <a:latin typeface="BIZ UDP明朝 Medium" panose="02020500000000000000" pitchFamily="18" charset="-128"/>
                <a:ea typeface="BIZ UDP明朝 Medium" panose="02020500000000000000" pitchFamily="18" charset="-128"/>
              </a:rPr>
              <a:t>をサポートするスタートアップ（マニュファクチュアリングテック）が集積しています。</a:t>
            </a:r>
            <a:endParaRPr lang="en-US" altLang="ja-JP" sz="1200" dirty="0">
              <a:latin typeface="BIZ UDP明朝 Medium" panose="02020500000000000000" pitchFamily="18" charset="-128"/>
              <a:ea typeface="BIZ UDP明朝 Medium" panose="02020500000000000000" pitchFamily="18" charset="-128"/>
            </a:endParaRPr>
          </a:p>
          <a:p>
            <a:pPr>
              <a:lnSpc>
                <a:spcPts val="1550"/>
              </a:lnSpc>
              <a:spcBef>
                <a:spcPts val="300"/>
              </a:spcBef>
            </a:pPr>
            <a:r>
              <a:rPr lang="ja-JP" altLang="en-US" sz="1200" dirty="0">
                <a:latin typeface="BIZ UDP明朝 Medium" panose="02020500000000000000" pitchFamily="18" charset="-128"/>
                <a:ea typeface="BIZ UDP明朝 Medium" panose="02020500000000000000" pitchFamily="18" charset="-128"/>
              </a:rPr>
              <a:t>　</a:t>
            </a:r>
            <a:r>
              <a:rPr lang="ja-JP" altLang="en-US" sz="1200" b="1" u="wavy" dirty="0">
                <a:latin typeface="BIZ UDP明朝 Medium" panose="02020500000000000000" pitchFamily="18" charset="-128"/>
                <a:ea typeface="BIZ UDP明朝 Medium" panose="02020500000000000000" pitchFamily="18" charset="-128"/>
              </a:rPr>
              <a:t>生産性向上を目指して</a:t>
            </a:r>
            <a:r>
              <a:rPr lang="en-US" altLang="ja-JP" sz="1200" b="1" u="wavy" dirty="0" smtClean="0">
                <a:latin typeface="BIZ UDP明朝 Medium" panose="02020500000000000000" pitchFamily="18" charset="-128"/>
                <a:ea typeface="BIZ UDP明朝 Medium" panose="02020500000000000000" pitchFamily="18" charset="-128"/>
              </a:rPr>
              <a:t>DX</a:t>
            </a:r>
            <a:r>
              <a:rPr lang="ja-JP" altLang="en-US" sz="1200" b="1" u="wavy" dirty="0" smtClean="0">
                <a:latin typeface="BIZ UDP明朝 Medium" panose="02020500000000000000" pitchFamily="18" charset="-128"/>
                <a:ea typeface="BIZ UDP明朝 Medium" panose="02020500000000000000" pitchFamily="18" charset="-128"/>
              </a:rPr>
              <a:t>を</a:t>
            </a:r>
            <a:r>
              <a:rPr lang="ja-JP" altLang="en-US" sz="1200" b="1" u="wavy" dirty="0">
                <a:latin typeface="BIZ UDP明朝 Medium" panose="02020500000000000000" pitchFamily="18" charset="-128"/>
                <a:ea typeface="BIZ UDP明朝 Medium" panose="02020500000000000000" pitchFamily="18" charset="-128"/>
              </a:rPr>
              <a:t>進める神戸の製造業や</a:t>
            </a:r>
            <a:r>
              <a:rPr lang="en-US" altLang="ja-JP" sz="1200" b="1" u="wavy" dirty="0">
                <a:latin typeface="BIZ UDP明朝 Medium" panose="02020500000000000000" pitchFamily="18" charset="-128"/>
                <a:ea typeface="BIZ UDP明朝 Medium" panose="02020500000000000000" pitchFamily="18" charset="-128"/>
              </a:rPr>
              <a:t>IT</a:t>
            </a:r>
            <a:r>
              <a:rPr lang="ja-JP" altLang="en-US" sz="1200" b="1" u="wavy" dirty="0">
                <a:latin typeface="BIZ UDP明朝 Medium" panose="02020500000000000000" pitchFamily="18" charset="-128"/>
                <a:ea typeface="BIZ UDP明朝 Medium" panose="02020500000000000000" pitchFamily="18" charset="-128"/>
              </a:rPr>
              <a:t>関連企業の方向けに、日系進出企業の生産現場やマニファクチュアリングテック関連</a:t>
            </a:r>
            <a:r>
              <a:rPr lang="en-US" altLang="ja-JP" sz="1200" b="1" u="wavy" dirty="0">
                <a:latin typeface="BIZ UDP明朝 Medium" panose="02020500000000000000" pitchFamily="18" charset="-128"/>
                <a:ea typeface="BIZ UDP明朝 Medium" panose="02020500000000000000" pitchFamily="18" charset="-128"/>
              </a:rPr>
              <a:t>SU</a:t>
            </a:r>
            <a:r>
              <a:rPr lang="ja-JP" altLang="en-US" sz="1200" b="1" u="wavy" dirty="0">
                <a:latin typeface="BIZ UDP明朝 Medium" panose="02020500000000000000" pitchFamily="18" charset="-128"/>
                <a:ea typeface="BIZ UDP明朝 Medium" panose="02020500000000000000" pitchFamily="18" charset="-128"/>
              </a:rPr>
              <a:t>企業の視察・交流を核とするビジネスミッション</a:t>
            </a:r>
            <a:r>
              <a:rPr lang="ja-JP" altLang="en-US" sz="1200" dirty="0">
                <a:latin typeface="BIZ UDP明朝 Medium" panose="02020500000000000000" pitchFamily="18" charset="-128"/>
                <a:ea typeface="BIZ UDP明朝 Medium" panose="02020500000000000000" pitchFamily="18" charset="-128"/>
              </a:rPr>
              <a:t>を実施します。</a:t>
            </a:r>
            <a:endParaRPr lang="ja-JP" altLang="ja-JP" sz="1200" dirty="0">
              <a:latin typeface="BIZ UDP明朝 Medium" panose="02020500000000000000" pitchFamily="18" charset="-128"/>
              <a:ea typeface="BIZ UDP明朝 Medium" panose="02020500000000000000" pitchFamily="18" charset="-128"/>
            </a:endParaRPr>
          </a:p>
          <a:p>
            <a:pPr>
              <a:lnSpc>
                <a:spcPts val="1550"/>
              </a:lnSpc>
              <a:spcBef>
                <a:spcPts val="300"/>
              </a:spcBef>
            </a:pPr>
            <a:r>
              <a:rPr lang="ja-JP" altLang="en-US" sz="1200" dirty="0">
                <a:latin typeface="BIZ UDP明朝 Medium" panose="02020500000000000000" pitchFamily="18" charset="-128"/>
                <a:ea typeface="BIZ UDP明朝 Medium" panose="02020500000000000000" pitchFamily="18" charset="-128"/>
              </a:rPr>
              <a:t>　また、</a:t>
            </a:r>
            <a:r>
              <a:rPr lang="ja-JP" altLang="ja-JP" sz="1200" dirty="0">
                <a:latin typeface="BIZ UDP明朝 Medium" panose="02020500000000000000" pitchFamily="18" charset="-128"/>
                <a:ea typeface="BIZ UDP明朝 Medium" panose="02020500000000000000" pitchFamily="18" charset="-128"/>
              </a:rPr>
              <a:t>インド</a:t>
            </a:r>
            <a:r>
              <a:rPr lang="ja-JP" altLang="en-US" sz="1200" dirty="0">
                <a:latin typeface="BIZ UDP明朝 Medium" panose="02020500000000000000" pitchFamily="18" charset="-128"/>
                <a:ea typeface="BIZ UDP明朝 Medium" panose="02020500000000000000" pitchFamily="18" charset="-128"/>
              </a:rPr>
              <a:t>での</a:t>
            </a:r>
            <a:r>
              <a:rPr lang="ja-JP" altLang="ja-JP" sz="1200" dirty="0">
                <a:latin typeface="BIZ UDP明朝 Medium" panose="02020500000000000000" pitchFamily="18" charset="-128"/>
                <a:ea typeface="BIZ UDP明朝 Medium" panose="02020500000000000000" pitchFamily="18" charset="-128"/>
              </a:rPr>
              <a:t>経済</a:t>
            </a:r>
            <a:r>
              <a:rPr lang="ja-JP" altLang="en-US" sz="1200" dirty="0">
                <a:latin typeface="BIZ UDP明朝 Medium" panose="02020500000000000000" pitchFamily="18" charset="-128"/>
                <a:ea typeface="BIZ UDP明朝 Medium" panose="02020500000000000000" pitchFamily="18" charset="-128"/>
              </a:rPr>
              <a:t>活動</a:t>
            </a:r>
            <a:r>
              <a:rPr lang="ja-JP" altLang="ja-JP" sz="1200" dirty="0">
                <a:latin typeface="BIZ UDP明朝 Medium" panose="02020500000000000000" pitchFamily="18" charset="-128"/>
                <a:ea typeface="BIZ UDP明朝 Medium" panose="02020500000000000000" pitchFamily="18" charset="-128"/>
              </a:rPr>
              <a:t>に当たっては、現地政府</a:t>
            </a:r>
            <a:r>
              <a:rPr lang="ja-JP" altLang="en-US" sz="1200" dirty="0">
                <a:latin typeface="BIZ UDP明朝 Medium" panose="02020500000000000000" pitchFamily="18" charset="-128"/>
                <a:ea typeface="BIZ UDP明朝 Medium" panose="02020500000000000000" pitchFamily="18" charset="-128"/>
              </a:rPr>
              <a:t>から</a:t>
            </a:r>
            <a:r>
              <a:rPr lang="ja-JP" altLang="ja-JP" sz="1200" dirty="0">
                <a:latin typeface="BIZ UDP明朝 Medium" panose="02020500000000000000" pitchFamily="18" charset="-128"/>
                <a:ea typeface="BIZ UDP明朝 Medium" panose="02020500000000000000" pitchFamily="18" charset="-128"/>
              </a:rPr>
              <a:t>の</a:t>
            </a:r>
            <a:r>
              <a:rPr lang="ja-JP" altLang="en-US" sz="1200" dirty="0">
                <a:latin typeface="BIZ UDP明朝 Medium" panose="02020500000000000000" pitchFamily="18" charset="-128"/>
                <a:ea typeface="BIZ UDP明朝 Medium" panose="02020500000000000000" pitchFamily="18" charset="-128"/>
              </a:rPr>
              <a:t>サポートも</a:t>
            </a:r>
            <a:r>
              <a:rPr lang="ja-JP" altLang="ja-JP" sz="1200" dirty="0">
                <a:latin typeface="BIZ UDP明朝 Medium" panose="02020500000000000000" pitchFamily="18" charset="-128"/>
                <a:ea typeface="BIZ UDP明朝 Medium" panose="02020500000000000000" pitchFamily="18" charset="-128"/>
              </a:rPr>
              <a:t>重要で</a:t>
            </a:r>
            <a:r>
              <a:rPr lang="ja-JP" altLang="en-US" sz="1200" dirty="0">
                <a:latin typeface="BIZ UDP明朝 Medium" panose="02020500000000000000" pitchFamily="18" charset="-128"/>
                <a:ea typeface="BIZ UDP明朝 Medium" panose="02020500000000000000" pitchFamily="18" charset="-128"/>
              </a:rPr>
              <a:t>す</a:t>
            </a:r>
            <a:r>
              <a:rPr lang="ja-JP" altLang="ja-JP" sz="1200" dirty="0">
                <a:latin typeface="BIZ UDP明朝 Medium" panose="02020500000000000000" pitchFamily="18" charset="-128"/>
                <a:ea typeface="BIZ UDP明朝 Medium" panose="02020500000000000000" pitchFamily="18" charset="-128"/>
              </a:rPr>
              <a:t>。新型コロナウイルス感染症拡大後、</a:t>
            </a:r>
            <a:r>
              <a:rPr lang="ja-JP" altLang="en-US" sz="1200" dirty="0">
                <a:latin typeface="BIZ UDP明朝 Medium" panose="02020500000000000000" pitchFamily="18" charset="-128"/>
                <a:ea typeface="BIZ UDP明朝 Medium" panose="02020500000000000000" pitchFamily="18" charset="-128"/>
              </a:rPr>
              <a:t>２年ぶりに、</a:t>
            </a:r>
            <a:r>
              <a:rPr lang="ja-JP" altLang="ja-JP" sz="1200" dirty="0">
                <a:latin typeface="BIZ UDP明朝 Medium" panose="02020500000000000000" pitchFamily="18" charset="-128"/>
                <a:ea typeface="BIZ UDP明朝 Medium" panose="02020500000000000000" pitchFamily="18" charset="-128"/>
              </a:rPr>
              <a:t>アーメダバード市へビジネスミッションを派遣し、経済交流再開の礎と</a:t>
            </a:r>
            <a:r>
              <a:rPr lang="ja-JP" altLang="en-US" sz="1200" dirty="0">
                <a:latin typeface="BIZ UDP明朝 Medium" panose="02020500000000000000" pitchFamily="18" charset="-128"/>
                <a:ea typeface="BIZ UDP明朝 Medium" panose="02020500000000000000" pitchFamily="18" charset="-128"/>
              </a:rPr>
              <a:t>します。</a:t>
            </a:r>
            <a:endParaRPr lang="en-US" altLang="ja-JP" sz="1200" dirty="0">
              <a:latin typeface="BIZ UDP明朝 Medium" panose="02020500000000000000" pitchFamily="18" charset="-128"/>
              <a:ea typeface="BIZ UDP明朝 Medium" panose="02020500000000000000" pitchFamily="18" charset="-128"/>
            </a:endParaRPr>
          </a:p>
        </p:txBody>
      </p:sp>
      <p:sp>
        <p:nvSpPr>
          <p:cNvPr id="7" name="テキスト ボックス 6"/>
          <p:cNvSpPr txBox="1"/>
          <p:nvPr/>
        </p:nvSpPr>
        <p:spPr>
          <a:xfrm>
            <a:off x="232660" y="4549480"/>
            <a:ext cx="6388768" cy="2400657"/>
          </a:xfrm>
          <a:prstGeom prst="rect">
            <a:avLst/>
          </a:prstGeom>
          <a:noFill/>
        </p:spPr>
        <p:txBody>
          <a:bodyPr wrap="square" rtlCol="0">
            <a:spAutoFit/>
          </a:bodyPr>
          <a:lstStyle/>
          <a:p>
            <a:pPr marL="285750" indent="-285750">
              <a:lnSpc>
                <a:spcPts val="2000"/>
              </a:lnSpc>
              <a:buFont typeface="Wingdings" panose="05000000000000000000" pitchFamily="2" charset="2"/>
              <a:buChar char="Ø"/>
            </a:pPr>
            <a:r>
              <a:rPr lang="ja-JP" altLang="ja-JP" sz="1200" dirty="0">
                <a:latin typeface="BIZ UDゴシック" panose="020B0400000000000000" pitchFamily="49" charset="-128"/>
                <a:ea typeface="BIZ UDゴシック" panose="020B0400000000000000" pitchFamily="49" charset="-128"/>
              </a:rPr>
              <a:t>参加対象</a:t>
            </a:r>
            <a:r>
              <a:rPr lang="en-US" altLang="ja-JP" sz="1200" dirty="0">
                <a:latin typeface="BIZ UDゴシック" panose="020B0400000000000000" pitchFamily="49" charset="-128"/>
                <a:ea typeface="BIZ UDゴシック" panose="020B0400000000000000" pitchFamily="49" charset="-128"/>
              </a:rPr>
              <a:t>	</a:t>
            </a:r>
            <a:r>
              <a:rPr lang="ja-JP" altLang="ja-JP" sz="1200" dirty="0">
                <a:latin typeface="BIZ UDゴシック" panose="020B0400000000000000" pitchFamily="49" charset="-128"/>
                <a:ea typeface="BIZ UDゴシック" panose="020B0400000000000000" pitchFamily="49" charset="-128"/>
              </a:rPr>
              <a:t>：神戸市内・兵庫県内の企業等</a:t>
            </a:r>
            <a:r>
              <a:rPr lang="ja-JP" altLang="en-US" sz="1200" dirty="0">
                <a:latin typeface="BIZ UDゴシック" panose="020B0400000000000000" pitchFamily="49" charset="-128"/>
                <a:ea typeface="BIZ UDゴシック" panose="020B0400000000000000" pitchFamily="49" charset="-128"/>
              </a:rPr>
              <a:t>（海外拠点からの現地参加も歓迎）</a:t>
            </a:r>
            <a:endParaRPr lang="en-US" altLang="ja-JP" sz="1200" dirty="0">
              <a:latin typeface="BIZ UDゴシック" panose="020B0400000000000000" pitchFamily="49" charset="-128"/>
              <a:ea typeface="BIZ UDゴシック" panose="020B0400000000000000" pitchFamily="49" charset="-128"/>
            </a:endParaRPr>
          </a:p>
          <a:p>
            <a:pPr marL="285750" indent="-285750">
              <a:lnSpc>
                <a:spcPts val="2000"/>
              </a:lnSpc>
              <a:buFont typeface="Wingdings" panose="05000000000000000000" pitchFamily="2" charset="2"/>
              <a:buChar char="Ø"/>
            </a:pPr>
            <a:r>
              <a:rPr lang="ja-JP" altLang="ja-JP" sz="1200" dirty="0">
                <a:latin typeface="BIZ UDゴシック" panose="020B0400000000000000" pitchFamily="49" charset="-128"/>
                <a:ea typeface="BIZ UDゴシック" panose="020B0400000000000000" pitchFamily="49" charset="-128"/>
              </a:rPr>
              <a:t>定</a:t>
            </a:r>
            <a:r>
              <a:rPr lang="ja-JP" altLang="en-US" sz="1200" dirty="0">
                <a:latin typeface="BIZ UDゴシック" panose="020B0400000000000000" pitchFamily="49" charset="-128"/>
                <a:ea typeface="BIZ UDゴシック" panose="020B0400000000000000" pitchFamily="49" charset="-128"/>
              </a:rPr>
              <a:t>　　</a:t>
            </a:r>
            <a:r>
              <a:rPr lang="ja-JP" altLang="ja-JP" sz="1200" dirty="0">
                <a:latin typeface="BIZ UDゴシック" panose="020B0400000000000000" pitchFamily="49" charset="-128"/>
                <a:ea typeface="BIZ UDゴシック" panose="020B0400000000000000" pitchFamily="49" charset="-128"/>
              </a:rPr>
              <a:t>員</a:t>
            </a:r>
            <a:r>
              <a:rPr lang="en-US" altLang="ja-JP" sz="1200" dirty="0">
                <a:latin typeface="BIZ UDゴシック" panose="020B0400000000000000" pitchFamily="49" charset="-128"/>
                <a:ea typeface="BIZ UDゴシック" panose="020B0400000000000000" pitchFamily="49" charset="-128"/>
              </a:rPr>
              <a:t>	</a:t>
            </a:r>
            <a:r>
              <a:rPr lang="ja-JP" altLang="ja-JP" sz="1200" dirty="0" smtClean="0">
                <a:latin typeface="BIZ UDゴシック" panose="020B0400000000000000" pitchFamily="49" charset="-128"/>
                <a:ea typeface="BIZ UDゴシック" panose="020B0400000000000000" pitchFamily="49" charset="-128"/>
              </a:rPr>
              <a:t>：</a:t>
            </a:r>
            <a:r>
              <a:rPr lang="en-US" altLang="ja-JP" sz="1200" dirty="0" smtClean="0">
                <a:latin typeface="BIZ UDゴシック" panose="020B0400000000000000" pitchFamily="49" charset="-128"/>
                <a:ea typeface="BIZ UDゴシック" panose="020B0400000000000000" pitchFamily="49" charset="-128"/>
              </a:rPr>
              <a:t>10</a:t>
            </a:r>
            <a:r>
              <a:rPr lang="ja-JP" altLang="ja-JP" sz="1200" dirty="0" smtClean="0">
                <a:latin typeface="BIZ UDゴシック" panose="020B0400000000000000" pitchFamily="49" charset="-128"/>
                <a:ea typeface="BIZ UDゴシック" panose="020B0400000000000000" pitchFamily="49" charset="-128"/>
              </a:rPr>
              <a:t>名</a:t>
            </a:r>
            <a:r>
              <a:rPr lang="ja-JP" altLang="ja-JP" sz="1200" dirty="0">
                <a:latin typeface="BIZ UDゴシック" panose="020B0400000000000000" pitchFamily="49" charset="-128"/>
                <a:ea typeface="BIZ UDゴシック" panose="020B0400000000000000" pitchFamily="49" charset="-128"/>
              </a:rPr>
              <a:t>程度</a:t>
            </a:r>
            <a:endParaRPr lang="en-US" altLang="ja-JP" sz="1200" dirty="0">
              <a:latin typeface="BIZ UDゴシック" panose="020B0400000000000000" pitchFamily="49" charset="-128"/>
              <a:ea typeface="BIZ UDゴシック" panose="020B0400000000000000" pitchFamily="49" charset="-128"/>
            </a:endParaRPr>
          </a:p>
          <a:p>
            <a:pPr marL="285750" indent="-285750">
              <a:lnSpc>
                <a:spcPts val="2000"/>
              </a:lnSpc>
              <a:buFont typeface="Wingdings" panose="05000000000000000000" pitchFamily="2" charset="2"/>
              <a:buChar char="Ø"/>
            </a:pPr>
            <a:r>
              <a:rPr lang="ja-JP" altLang="ja-JP" sz="1200" dirty="0">
                <a:latin typeface="BIZ UDゴシック" panose="020B0400000000000000" pitchFamily="49" charset="-128"/>
                <a:ea typeface="BIZ UDゴシック" panose="020B0400000000000000" pitchFamily="49" charset="-128"/>
              </a:rPr>
              <a:t>主</a:t>
            </a:r>
            <a:r>
              <a:rPr lang="ja-JP" altLang="en-US" sz="1200" dirty="0">
                <a:latin typeface="BIZ UDゴシック" panose="020B0400000000000000" pitchFamily="49" charset="-128"/>
                <a:ea typeface="BIZ UDゴシック" panose="020B0400000000000000" pitchFamily="49" charset="-128"/>
              </a:rPr>
              <a:t>　　</a:t>
            </a:r>
            <a:r>
              <a:rPr lang="ja-JP" altLang="ja-JP" sz="1200" dirty="0">
                <a:latin typeface="BIZ UDゴシック" panose="020B0400000000000000" pitchFamily="49" charset="-128"/>
                <a:ea typeface="BIZ UDゴシック" panose="020B0400000000000000" pitchFamily="49" charset="-128"/>
              </a:rPr>
              <a:t>催</a:t>
            </a:r>
            <a:r>
              <a:rPr lang="en-US" altLang="ja-JP" sz="1200" dirty="0">
                <a:latin typeface="BIZ UDゴシック" panose="020B0400000000000000" pitchFamily="49" charset="-128"/>
                <a:ea typeface="BIZ UDゴシック" panose="020B0400000000000000" pitchFamily="49" charset="-128"/>
              </a:rPr>
              <a:t>	</a:t>
            </a:r>
            <a:r>
              <a:rPr lang="ja-JP" altLang="ja-JP" sz="1200" dirty="0">
                <a:latin typeface="BIZ UDゴシック" panose="020B0400000000000000" pitchFamily="49" charset="-128"/>
                <a:ea typeface="BIZ UDゴシック" panose="020B0400000000000000" pitchFamily="49" charset="-128"/>
              </a:rPr>
              <a:t>：神戸市</a:t>
            </a:r>
          </a:p>
          <a:p>
            <a:pPr>
              <a:lnSpc>
                <a:spcPts val="2000"/>
              </a:lnSpc>
            </a:pPr>
            <a:r>
              <a:rPr lang="ja-JP" altLang="en-US" sz="1200" dirty="0">
                <a:latin typeface="BIZ UDゴシック" panose="020B0400000000000000" pitchFamily="49" charset="-128"/>
                <a:ea typeface="BIZ UDゴシック" panose="020B0400000000000000" pitchFamily="49" charset="-128"/>
              </a:rPr>
              <a:t>　　　　　　　</a:t>
            </a:r>
            <a:r>
              <a:rPr lang="ja-JP" altLang="ja-JP" sz="1200" dirty="0">
                <a:latin typeface="BIZ UDゴシック" panose="020B0400000000000000" pitchFamily="49" charset="-128"/>
                <a:ea typeface="BIZ UDゴシック" panose="020B0400000000000000" pitchFamily="49" charset="-128"/>
              </a:rPr>
              <a:t>ひょうご・神戸国際ビジネススクエア</a:t>
            </a:r>
          </a:p>
          <a:p>
            <a:pPr>
              <a:lnSpc>
                <a:spcPts val="2000"/>
              </a:lnSpc>
            </a:pPr>
            <a:r>
              <a:rPr lang="ja-JP" altLang="en-US" sz="1200" dirty="0">
                <a:latin typeface="BIZ UDゴシック" panose="020B0400000000000000" pitchFamily="49" charset="-128"/>
                <a:ea typeface="BIZ UDゴシック" panose="020B0400000000000000" pitchFamily="49" charset="-128"/>
              </a:rPr>
              <a:t>　　　　　　　</a:t>
            </a:r>
            <a:r>
              <a:rPr lang="en-US" altLang="ja-JP" sz="1100" dirty="0">
                <a:latin typeface="BIZ UDゴシック" panose="020B0400000000000000" pitchFamily="49" charset="-128"/>
                <a:ea typeface="BIZ UDゴシック" panose="020B0400000000000000" pitchFamily="49" charset="-128"/>
              </a:rPr>
              <a:t>(</a:t>
            </a:r>
            <a:r>
              <a:rPr lang="ja-JP" altLang="ja-JP" sz="1100" dirty="0">
                <a:latin typeface="BIZ UDゴシック" panose="020B0400000000000000" pitchFamily="49" charset="-128"/>
                <a:ea typeface="BIZ UDゴシック" panose="020B0400000000000000" pitchFamily="49" charset="-128"/>
              </a:rPr>
              <a:t>神戸市海外ビジネスセンター、ジェトロ神戸</a:t>
            </a:r>
            <a:r>
              <a:rPr lang="ja-JP" altLang="en-US" sz="1100" dirty="0">
                <a:latin typeface="BIZ UDゴシック" panose="020B0400000000000000" pitchFamily="49" charset="-128"/>
                <a:ea typeface="BIZ UDゴシック" panose="020B0400000000000000" pitchFamily="49" charset="-128"/>
              </a:rPr>
              <a:t>、</a:t>
            </a:r>
            <a:r>
              <a:rPr lang="ja-JP" altLang="ja-JP" sz="1100" dirty="0">
                <a:latin typeface="BIZ UDゴシック" panose="020B0400000000000000" pitchFamily="49" charset="-128"/>
                <a:ea typeface="BIZ UDゴシック" panose="020B0400000000000000" pitchFamily="49" charset="-128"/>
              </a:rPr>
              <a:t>ひょうご海外ビジネスセンター</a:t>
            </a:r>
            <a:r>
              <a:rPr lang="en-US" altLang="ja-JP" sz="1100" dirty="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a:p>
            <a:pPr marL="285750" indent="-285750">
              <a:lnSpc>
                <a:spcPts val="2000"/>
              </a:lnSpc>
              <a:buFont typeface="Wingdings" panose="05000000000000000000" pitchFamily="2" charset="2"/>
              <a:buChar char="Ø"/>
            </a:pPr>
            <a:r>
              <a:rPr lang="ja-JP" altLang="ja-JP" sz="1200" dirty="0">
                <a:latin typeface="BIZ UDゴシック" panose="020B0400000000000000" pitchFamily="49" charset="-128"/>
                <a:ea typeface="BIZ UDゴシック" panose="020B0400000000000000" pitchFamily="49" charset="-128"/>
              </a:rPr>
              <a:t>企　</a:t>
            </a:r>
            <a:r>
              <a:rPr lang="ja-JP" altLang="en-US" sz="1200" dirty="0">
                <a:latin typeface="BIZ UDゴシック" panose="020B0400000000000000" pitchFamily="49" charset="-128"/>
                <a:ea typeface="BIZ UDゴシック" panose="020B0400000000000000" pitchFamily="49" charset="-128"/>
              </a:rPr>
              <a:t>　</a:t>
            </a:r>
            <a:r>
              <a:rPr lang="ja-JP" altLang="ja-JP" sz="1200" dirty="0">
                <a:latin typeface="BIZ UDゴシック" panose="020B0400000000000000" pitchFamily="49" charset="-128"/>
                <a:ea typeface="BIZ UDゴシック" panose="020B0400000000000000" pitchFamily="49" charset="-128"/>
              </a:rPr>
              <a:t>画</a:t>
            </a:r>
            <a:r>
              <a:rPr lang="en-US" altLang="ja-JP" sz="1200" dirty="0">
                <a:latin typeface="BIZ UDゴシック" panose="020B0400000000000000" pitchFamily="49" charset="-128"/>
                <a:ea typeface="BIZ UDゴシック" panose="020B0400000000000000" pitchFamily="49" charset="-128"/>
              </a:rPr>
              <a:t>	</a:t>
            </a:r>
            <a:r>
              <a:rPr lang="ja-JP" altLang="ja-JP" sz="1200" dirty="0">
                <a:latin typeface="BIZ UDゴシック" panose="020B0400000000000000" pitchFamily="49" charset="-128"/>
                <a:ea typeface="BIZ UDゴシック" panose="020B0400000000000000" pitchFamily="49" charset="-128"/>
              </a:rPr>
              <a:t>：神戸市</a:t>
            </a:r>
            <a:r>
              <a:rPr lang="ja-JP" altLang="en-US" sz="1200" dirty="0">
                <a:latin typeface="BIZ UDゴシック" panose="020B0400000000000000" pitchFamily="49" charset="-128"/>
                <a:ea typeface="BIZ UDゴシック" panose="020B0400000000000000" pitchFamily="49" charset="-128"/>
              </a:rPr>
              <a:t>市長室</a:t>
            </a:r>
            <a:r>
              <a:rPr lang="ja-JP" altLang="en-US" sz="1200" dirty="0" smtClean="0">
                <a:latin typeface="BIZ UDゴシック" panose="020B0400000000000000" pitchFamily="49" charset="-128"/>
                <a:ea typeface="BIZ UDゴシック" panose="020B0400000000000000" pitchFamily="49" charset="-128"/>
              </a:rPr>
              <a:t>国際部国際課</a:t>
            </a:r>
            <a:r>
              <a:rPr lang="ja-JP" altLang="en-US" sz="1200" dirty="0">
                <a:latin typeface="BIZ UDゴシック" panose="020B0400000000000000" pitchFamily="49" charset="-128"/>
                <a:ea typeface="BIZ UDゴシック" panose="020B0400000000000000" pitchFamily="49" charset="-128"/>
              </a:rPr>
              <a:t>、神戸市海外ビジネスセンター</a:t>
            </a:r>
            <a:endParaRPr lang="en-US" altLang="ja-JP" sz="1200" dirty="0">
              <a:latin typeface="BIZ UDゴシック" panose="020B0400000000000000" pitchFamily="49" charset="-128"/>
              <a:ea typeface="BIZ UDゴシック" panose="020B0400000000000000" pitchFamily="49" charset="-128"/>
            </a:endParaRPr>
          </a:p>
          <a:p>
            <a:pPr marL="285750" indent="-285750">
              <a:lnSpc>
                <a:spcPts val="2000"/>
              </a:lnSpc>
              <a:buFont typeface="Wingdings" panose="05000000000000000000" pitchFamily="2" charset="2"/>
              <a:buChar char="Ø"/>
            </a:pPr>
            <a:r>
              <a:rPr lang="ja-JP" altLang="ja-JP" sz="1200" dirty="0">
                <a:latin typeface="BIZ UDゴシック" panose="020B0400000000000000" pitchFamily="49" charset="-128"/>
                <a:ea typeface="BIZ UDゴシック" panose="020B0400000000000000" pitchFamily="49" charset="-128"/>
              </a:rPr>
              <a:t>手配</a:t>
            </a:r>
            <a:r>
              <a:rPr lang="ja-JP" altLang="en-US" sz="1200" dirty="0">
                <a:latin typeface="BIZ UDゴシック" panose="020B0400000000000000" pitchFamily="49" charset="-128"/>
                <a:ea typeface="BIZ UDゴシック" panose="020B0400000000000000" pitchFamily="49" charset="-128"/>
              </a:rPr>
              <a:t>会社</a:t>
            </a:r>
            <a:r>
              <a:rPr lang="en-US" altLang="ja-JP" sz="1200" dirty="0">
                <a:latin typeface="BIZ UDゴシック" panose="020B0400000000000000" pitchFamily="49" charset="-128"/>
                <a:ea typeface="BIZ UDゴシック" panose="020B0400000000000000" pitchFamily="49" charset="-128"/>
              </a:rPr>
              <a:t>	</a:t>
            </a:r>
            <a:r>
              <a:rPr lang="ja-JP" altLang="ja-JP" sz="1200" dirty="0" smtClean="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株式会社日本ツアーサービス </a:t>
            </a:r>
            <a:endParaRPr lang="en-US" altLang="ja-JP" sz="1200" dirty="0">
              <a:latin typeface="BIZ UDゴシック" panose="020B0400000000000000" pitchFamily="49" charset="-128"/>
              <a:ea typeface="BIZ UDゴシック" panose="020B0400000000000000" pitchFamily="49" charset="-128"/>
            </a:endParaRPr>
          </a:p>
          <a:p>
            <a:pPr marL="285750" indent="-285750">
              <a:lnSpc>
                <a:spcPts val="2000"/>
              </a:lnSpc>
              <a:buFont typeface="Wingdings" panose="05000000000000000000" pitchFamily="2" charset="2"/>
              <a:buChar char="Ø"/>
            </a:pPr>
            <a:r>
              <a:rPr lang="ja-JP" altLang="ja-JP" sz="1200" dirty="0">
                <a:latin typeface="BIZ UDゴシック" panose="020B0400000000000000" pitchFamily="49" charset="-128"/>
                <a:ea typeface="BIZ UDゴシック" panose="020B0400000000000000" pitchFamily="49" charset="-128"/>
              </a:rPr>
              <a:t>申込締切</a:t>
            </a:r>
            <a:r>
              <a:rPr lang="en-US" altLang="ja-JP" sz="1200" dirty="0">
                <a:latin typeface="BIZ UDゴシック" panose="020B0400000000000000" pitchFamily="49" charset="-128"/>
                <a:ea typeface="BIZ UDゴシック" panose="020B0400000000000000" pitchFamily="49" charset="-128"/>
              </a:rPr>
              <a:t>	</a:t>
            </a:r>
            <a:r>
              <a:rPr lang="ja-JP" altLang="ja-JP" sz="1200" dirty="0">
                <a:latin typeface="BIZ UDゴシック" panose="020B0400000000000000" pitchFamily="49" charset="-128"/>
                <a:ea typeface="BIZ UDゴシック" panose="020B0400000000000000" pitchFamily="49" charset="-128"/>
              </a:rPr>
              <a:t>：</a:t>
            </a:r>
            <a:r>
              <a:rPr lang="en-US" altLang="ja-JP" sz="1200" dirty="0">
                <a:latin typeface="BIZ UDゴシック" panose="020B0400000000000000" pitchFamily="49" charset="-128"/>
                <a:ea typeface="BIZ UDゴシック" panose="020B0400000000000000" pitchFamily="49" charset="-128"/>
              </a:rPr>
              <a:t>2022</a:t>
            </a:r>
            <a:r>
              <a:rPr lang="ja-JP" altLang="ja-JP" sz="1200" dirty="0">
                <a:latin typeface="BIZ UDゴシック" panose="020B0400000000000000" pitchFamily="49" charset="-128"/>
                <a:ea typeface="BIZ UDゴシック" panose="020B0400000000000000" pitchFamily="49" charset="-128"/>
              </a:rPr>
              <a:t>年</a:t>
            </a:r>
            <a:r>
              <a:rPr lang="en-US" altLang="ja-JP" sz="1200" dirty="0">
                <a:latin typeface="BIZ UDゴシック" panose="020B0400000000000000" pitchFamily="49" charset="-128"/>
                <a:ea typeface="BIZ UDゴシック" panose="020B0400000000000000" pitchFamily="49" charset="-128"/>
              </a:rPr>
              <a:t>12</a:t>
            </a:r>
            <a:r>
              <a:rPr lang="ja-JP" altLang="ja-JP" sz="1200" dirty="0" smtClean="0">
                <a:latin typeface="BIZ UDゴシック" panose="020B0400000000000000" pitchFamily="49" charset="-128"/>
                <a:ea typeface="BIZ UDゴシック" panose="020B0400000000000000" pitchFamily="49" charset="-128"/>
              </a:rPr>
              <a:t>月</a:t>
            </a:r>
            <a:r>
              <a:rPr lang="en-US" altLang="ja-JP" sz="1200" dirty="0" smtClean="0">
                <a:latin typeface="BIZ UDゴシック" panose="020B0400000000000000" pitchFamily="49" charset="-128"/>
                <a:ea typeface="BIZ UDゴシック" panose="020B0400000000000000" pitchFamily="49" charset="-128"/>
              </a:rPr>
              <a:t>23</a:t>
            </a:r>
            <a:r>
              <a:rPr lang="ja-JP" altLang="ja-JP" sz="1200" dirty="0" smtClean="0">
                <a:latin typeface="BIZ UDゴシック" panose="020B0400000000000000" pitchFamily="49" charset="-128"/>
                <a:ea typeface="BIZ UDゴシック" panose="020B0400000000000000" pitchFamily="49" charset="-128"/>
              </a:rPr>
              <a:t>日（</a:t>
            </a:r>
            <a:r>
              <a:rPr lang="ja-JP" altLang="en-US" sz="1200" dirty="0" smtClean="0">
                <a:latin typeface="BIZ UDゴシック" panose="020B0400000000000000" pitchFamily="49" charset="-128"/>
                <a:ea typeface="BIZ UDゴシック" panose="020B0400000000000000" pitchFamily="49" charset="-128"/>
              </a:rPr>
              <a:t>金</a:t>
            </a:r>
            <a:r>
              <a:rPr lang="ja-JP" altLang="ja-JP" sz="1200" dirty="0" smtClean="0">
                <a:latin typeface="BIZ UDゴシック" panose="020B0400000000000000" pitchFamily="49" charset="-128"/>
                <a:ea typeface="BIZ UDゴシック" panose="020B0400000000000000" pitchFamily="49" charset="-128"/>
              </a:rPr>
              <a:t>）</a:t>
            </a:r>
            <a:endParaRPr lang="en-US" altLang="ja-JP" sz="1200" dirty="0">
              <a:latin typeface="BIZ UDゴシック" panose="020B0400000000000000" pitchFamily="49" charset="-128"/>
              <a:ea typeface="BIZ UDゴシック" panose="020B0400000000000000" pitchFamily="49" charset="-128"/>
            </a:endParaRPr>
          </a:p>
          <a:p>
            <a:pPr>
              <a:lnSpc>
                <a:spcPts val="2000"/>
              </a:lnSpc>
            </a:pPr>
            <a:r>
              <a:rPr lang="ja-JP" altLang="en-US" sz="1200" dirty="0">
                <a:latin typeface="BIZ UDゴシック" panose="020B0400000000000000" pitchFamily="49" charset="-128"/>
                <a:ea typeface="BIZ UDゴシック" panose="020B0400000000000000" pitchFamily="49" charset="-128"/>
              </a:rPr>
              <a:t>　</a:t>
            </a:r>
            <a:r>
              <a:rPr lang="en-US" altLang="ja-JP" sz="1100"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 </a:t>
            </a:r>
            <a:r>
              <a:rPr lang="ja-JP" altLang="ja-JP" sz="1100" dirty="0">
                <a:latin typeface="BIZ UDゴシック" panose="020B0400000000000000" pitchFamily="49" charset="-128"/>
                <a:ea typeface="BIZ UDゴシック" panose="020B0400000000000000" pitchFamily="49" charset="-128"/>
              </a:rPr>
              <a:t>航空便の空き席数によって、募集期間内でも受付を終了させていただく場合があります</a:t>
            </a:r>
            <a:r>
              <a:rPr lang="ja-JP" altLang="ja-JP" sz="1100" dirty="0" smtClean="0">
                <a:latin typeface="BIZ UDゴシック" panose="020B0400000000000000" pitchFamily="49" charset="-128"/>
                <a:ea typeface="BIZ UDゴシック" panose="020B0400000000000000" pitchFamily="49" charset="-128"/>
              </a:rPr>
              <a:t>。</a:t>
            </a:r>
            <a:endParaRPr lang="ja-JP" altLang="ja-JP" sz="1100" dirty="0">
              <a:latin typeface="BIZ UDゴシック" panose="020B0400000000000000" pitchFamily="49" charset="-128"/>
              <a:ea typeface="BIZ UDゴシック" panose="020B0400000000000000" pitchFamily="49" charset="-128"/>
            </a:endParaRPr>
          </a:p>
        </p:txBody>
      </p:sp>
      <p:cxnSp>
        <p:nvCxnSpPr>
          <p:cNvPr id="14" name="直線コネクタ 13"/>
          <p:cNvCxnSpPr/>
          <p:nvPr/>
        </p:nvCxnSpPr>
        <p:spPr>
          <a:xfrm>
            <a:off x="-1303" y="1682688"/>
            <a:ext cx="6858000" cy="0"/>
          </a:xfrm>
          <a:prstGeom prst="line">
            <a:avLst/>
          </a:prstGeom>
          <a:ln w="82550">
            <a:solidFill>
              <a:srgbClr val="2C8428"/>
            </a:solidFill>
          </a:ln>
        </p:spPr>
        <p:style>
          <a:lnRef idx="1">
            <a:schemeClr val="accent1"/>
          </a:lnRef>
          <a:fillRef idx="0">
            <a:schemeClr val="accent1"/>
          </a:fillRef>
          <a:effectRef idx="0">
            <a:schemeClr val="accent1"/>
          </a:effectRef>
          <a:fontRef idx="minor">
            <a:schemeClr val="tx1"/>
          </a:fontRef>
        </p:style>
      </p:cxnSp>
      <p:pic>
        <p:nvPicPr>
          <p:cNvPr id="15" name="図 14"/>
          <p:cNvPicPr>
            <a:picLocks noChangeAspect="1"/>
          </p:cNvPicPr>
          <p:nvPr/>
        </p:nvPicPr>
        <p:blipFill>
          <a:blip r:embed="rId2"/>
          <a:stretch>
            <a:fillRect/>
          </a:stretch>
        </p:blipFill>
        <p:spPr>
          <a:xfrm>
            <a:off x="5465451" y="0"/>
            <a:ext cx="1402488" cy="451802"/>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9379" y="1833690"/>
            <a:ext cx="5375330" cy="2661205"/>
          </a:xfrm>
          <a:prstGeom prst="rect">
            <a:avLst/>
          </a:prstGeom>
        </p:spPr>
      </p:pic>
      <p:sp>
        <p:nvSpPr>
          <p:cNvPr id="9" name="正方形/長方形 8"/>
          <p:cNvSpPr/>
          <p:nvPr/>
        </p:nvSpPr>
        <p:spPr>
          <a:xfrm>
            <a:off x="9939" y="9332410"/>
            <a:ext cx="6858000" cy="546303"/>
          </a:xfrm>
          <a:prstGeom prst="rect">
            <a:avLst/>
          </a:prstGeom>
        </p:spPr>
        <p:txBody>
          <a:bodyPr wrap="square">
            <a:spAutoFit/>
          </a:bodyPr>
          <a:lstStyle/>
          <a:p>
            <a:pPr algn="ctr"/>
            <a:r>
              <a:rPr lang="ja-JP" altLang="en-US" sz="1500" kern="100" dirty="0" smtClean="0">
                <a:solidFill>
                  <a:srgbClr val="002060"/>
                </a:solidFill>
                <a:latin typeface="BIZ UDゴシック" panose="020B0400000000000000" pitchFamily="49" charset="-128"/>
                <a:ea typeface="BIZ UDゴシック" panose="020B0400000000000000" pitchFamily="49" charset="-128"/>
                <a:cs typeface="Times New Roman" panose="02020603050405020304" pitchFamily="18" charset="0"/>
              </a:rPr>
              <a:t>本ミッション参加者を対象に事前勉強会及び渡航説明会の開催を予定。</a:t>
            </a:r>
            <a:endParaRPr lang="en-US" altLang="ja-JP" sz="1500" kern="100" dirty="0" smtClean="0">
              <a:solidFill>
                <a:srgbClr val="002060"/>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spcBef>
                <a:spcPts val="300"/>
              </a:spcBef>
            </a:pPr>
            <a:r>
              <a:rPr lang="ja-JP" altLang="en-US" sz="1200" kern="100" dirty="0">
                <a:solidFill>
                  <a:srgbClr val="002060"/>
                </a:solidFill>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200" kern="100" dirty="0" smtClean="0">
                <a:solidFill>
                  <a:srgbClr val="002060"/>
                </a:solidFill>
                <a:latin typeface="BIZ UDゴシック" panose="020B0400000000000000" pitchFamily="49" charset="-128"/>
                <a:ea typeface="BIZ UDゴシック" panose="020B0400000000000000" pitchFamily="49" charset="-128"/>
                <a:cs typeface="Times New Roman" panose="02020603050405020304" pitchFamily="18" charset="0"/>
              </a:rPr>
              <a:t>    </a:t>
            </a:r>
            <a:r>
              <a:rPr lang="en-US" altLang="ja-JP" sz="1200" kern="100" dirty="0" smtClean="0">
                <a:solidFill>
                  <a:srgbClr val="002060"/>
                </a:solidFill>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200" kern="100" dirty="0" smtClean="0">
                <a:solidFill>
                  <a:srgbClr val="002060"/>
                </a:solidFill>
                <a:latin typeface="BIZ UDゴシック" panose="020B0400000000000000" pitchFamily="49" charset="-128"/>
                <a:ea typeface="BIZ UDゴシック" panose="020B0400000000000000" pitchFamily="49" charset="-128"/>
                <a:cs typeface="Times New Roman" panose="02020603050405020304" pitchFamily="18" charset="0"/>
              </a:rPr>
              <a:t>詳細はお申し込み後に別途案内いたします。</a:t>
            </a:r>
            <a:endParaRPr lang="ja-JP" altLang="ja-JP" sz="1200" kern="100" dirty="0">
              <a:solidFill>
                <a:srgbClr val="002060"/>
              </a:solidFill>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11" name="テキスト ボックス 10"/>
          <p:cNvSpPr txBox="1"/>
          <p:nvPr/>
        </p:nvSpPr>
        <p:spPr>
          <a:xfrm>
            <a:off x="-1303" y="1"/>
            <a:ext cx="6884270" cy="1779104"/>
          </a:xfrm>
          <a:prstGeom prst="rect">
            <a:avLst/>
          </a:prstGeom>
          <a:noFill/>
        </p:spPr>
        <p:txBody>
          <a:bodyPr wrap="square" rtlCol="0" anchor="ctr" anchorCtr="0">
            <a:noAutofit/>
          </a:bodyPr>
          <a:lstStyle/>
          <a:p>
            <a:pPr algn="ctr"/>
            <a:r>
              <a:rPr kumimoji="1" lang="ja-JP" altLang="en-US" sz="2000" spc="50" dirty="0">
                <a:latin typeface="BIZ UDゴシック" panose="020B0400000000000000" pitchFamily="49" charset="-128"/>
                <a:ea typeface="BIZ UDゴシック" panose="020B0400000000000000" pitchFamily="49" charset="-128"/>
              </a:rPr>
              <a:t>インド・ビジネスミッション</a:t>
            </a:r>
            <a:endParaRPr kumimoji="1" lang="en-US" altLang="ja-JP" sz="2000" spc="50" dirty="0">
              <a:latin typeface="BIZ UDゴシック" panose="020B0400000000000000" pitchFamily="49" charset="-128"/>
              <a:ea typeface="BIZ UDゴシック" panose="020B0400000000000000" pitchFamily="49" charset="-128"/>
            </a:endParaRPr>
          </a:p>
          <a:p>
            <a:pPr algn="ctr"/>
            <a:r>
              <a:rPr kumimoji="1" lang="ja-JP" altLang="en-US" sz="2000" spc="50" dirty="0">
                <a:latin typeface="BIZ UDゴシック" panose="020B0400000000000000" pitchFamily="49" charset="-128"/>
                <a:ea typeface="BIZ UDゴシック" panose="020B0400000000000000" pitchFamily="49" charset="-128"/>
              </a:rPr>
              <a:t>参加案内書</a:t>
            </a:r>
            <a:endParaRPr kumimoji="1" lang="en-US" altLang="ja-JP" sz="2000" spc="50" dirty="0">
              <a:latin typeface="BIZ UDゴシック" panose="020B0400000000000000" pitchFamily="49" charset="-128"/>
              <a:ea typeface="BIZ UDゴシック" panose="020B0400000000000000" pitchFamily="49" charset="-128"/>
            </a:endParaRPr>
          </a:p>
          <a:p>
            <a:pPr algn="ctr">
              <a:lnSpc>
                <a:spcPct val="150000"/>
              </a:lnSpc>
              <a:spcBef>
                <a:spcPts val="600"/>
              </a:spcBef>
            </a:pPr>
            <a:r>
              <a:rPr lang="ja-JP"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【期間】</a:t>
            </a:r>
            <a:r>
              <a:rPr lang="en-US"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2023</a:t>
            </a:r>
            <a:r>
              <a:rPr lang="ja-JP"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年</a:t>
            </a:r>
            <a:r>
              <a:rPr lang="en-US"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1</a:t>
            </a:r>
            <a:r>
              <a:rPr lang="ja-JP"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月</a:t>
            </a:r>
            <a:r>
              <a:rPr lang="en-US"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29</a:t>
            </a:r>
            <a:r>
              <a:rPr lang="ja-JP"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日（</a:t>
            </a:r>
            <a:r>
              <a:rPr lang="ja-JP" altLang="en-US"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日</a:t>
            </a:r>
            <a:r>
              <a:rPr lang="ja-JP"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a:t>
            </a:r>
            <a:r>
              <a:rPr lang="en-US"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2</a:t>
            </a:r>
            <a:r>
              <a:rPr lang="ja-JP" altLang="en-US"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月</a:t>
            </a:r>
            <a:r>
              <a:rPr lang="en-US"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2</a:t>
            </a:r>
            <a:r>
              <a:rPr lang="ja-JP" altLang="en-US"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日</a:t>
            </a:r>
            <a:r>
              <a:rPr lang="ja-JP"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日（</a:t>
            </a:r>
            <a:r>
              <a:rPr lang="ja-JP" altLang="en-US"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木</a:t>
            </a:r>
            <a:r>
              <a:rPr lang="ja-JP"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a:t>
            </a:r>
          </a:p>
          <a:p>
            <a:pPr algn="ctr">
              <a:lnSpc>
                <a:spcPct val="150000"/>
              </a:lnSpc>
            </a:pPr>
            <a:r>
              <a:rPr lang="ja-JP"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【場所】</a:t>
            </a:r>
            <a:r>
              <a:rPr lang="ja-JP" altLang="en-US"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インド</a:t>
            </a:r>
            <a:r>
              <a:rPr lang="ja-JP"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a:t>
            </a:r>
            <a:r>
              <a:rPr lang="ja-JP" altLang="en-US"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グジャラート州アーメダバード市周辺</a:t>
            </a:r>
            <a:r>
              <a:rPr lang="ja-JP" altLang="ja-JP" sz="1600" b="1" i="1" spc="150"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a:t>
            </a:r>
            <a:endParaRPr kumimoji="1" lang="ja-JP" altLang="en-US" sz="1600" b="1" spc="150" dirty="0">
              <a:latin typeface="BIZ UDP明朝 Medium" panose="02020500000000000000" pitchFamily="18" charset="-128"/>
              <a:ea typeface="BIZ UDP明朝 Medium" panose="02020500000000000000" pitchFamily="18" charset="-128"/>
            </a:endParaRPr>
          </a:p>
        </p:txBody>
      </p:sp>
    </p:spTree>
    <p:extLst>
      <p:ext uri="{BB962C8B-B14F-4D97-AF65-F5344CB8AC3E}">
        <p14:creationId xmlns:p14="http://schemas.microsoft.com/office/powerpoint/2010/main" val="144260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7605" y="5955203"/>
            <a:ext cx="6662921" cy="2778349"/>
          </a:xfrm>
          <a:prstGeom prst="rect">
            <a:avLst/>
          </a:prstGeom>
          <a:noFill/>
          <a:ln w="28575">
            <a:solidFill>
              <a:schemeClr val="tx1">
                <a:lumMod val="75000"/>
                <a:lumOff val="25000"/>
              </a:schemeClr>
            </a:solidFill>
          </a:ln>
        </p:spPr>
        <p:style>
          <a:lnRef idx="3">
            <a:schemeClr val="lt1"/>
          </a:lnRef>
          <a:fillRef idx="1">
            <a:schemeClr val="accent2"/>
          </a:fillRef>
          <a:effectRef idx="1">
            <a:schemeClr val="accent2"/>
          </a:effectRef>
          <a:fontRef idx="minor">
            <a:schemeClr val="lt1"/>
          </a:fontRef>
        </p:style>
        <p:txBody>
          <a:bodyPr wrap="square" lIns="72000">
            <a:noAutofit/>
          </a:bodyPr>
          <a:lstStyle/>
          <a:p>
            <a:pPr>
              <a:lnSpc>
                <a:spcPts val="2000"/>
              </a:lnSpc>
            </a:pPr>
            <a:r>
              <a:rPr lang="ja-JP" altLang="en-US" sz="1400" b="1"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① </a:t>
            </a:r>
            <a:r>
              <a:rPr lang="ja-JP" altLang="en-US" sz="14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企業単独では難しいインドへのアクセスの機会を提供</a:t>
            </a:r>
            <a:endParaRPr lang="en-US" altLang="ja-JP" sz="14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a:lnSpc>
                <a:spcPts val="2000"/>
              </a:lnSpc>
              <a:spcBef>
                <a:spcPts val="300"/>
              </a:spcBef>
            </a:pPr>
            <a:r>
              <a:rPr lang="ja-JP" altLang="en-US"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・神戸市の</a:t>
            </a:r>
            <a:r>
              <a:rPr lang="en-US" altLang="ja-JP"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MOU</a:t>
            </a:r>
            <a:r>
              <a:rPr lang="ja-JP" altLang="en-US"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締結都市、アーメダバード市</a:t>
            </a:r>
            <a:r>
              <a:rPr lang="ja-JP" altLang="en-US" sz="1200" kern="100" dirty="0" smtClean="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政府等を訪問</a:t>
            </a:r>
            <a:endParaRPr lang="en-US" altLang="ja-JP" sz="1200" kern="100" dirty="0" smtClean="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a:lnSpc>
                <a:spcPts val="2000"/>
              </a:lnSpc>
              <a:spcBef>
                <a:spcPts val="300"/>
              </a:spcBef>
            </a:pPr>
            <a:r>
              <a:rPr lang="en-US" altLang="ja-JP"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a:t>
            </a:r>
            <a:r>
              <a:rPr lang="en-US" altLang="ja-JP" sz="1200" kern="100" dirty="0" smtClean="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200" kern="100" dirty="0" smtClean="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（在大阪・神戸インド総領事館にサポートいただいています。）</a:t>
            </a:r>
            <a:endParaRPr lang="en-US" altLang="ja-JP" sz="1200" kern="100" dirty="0" smtClean="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a:lnSpc>
                <a:spcPts val="2000"/>
              </a:lnSpc>
              <a:spcBef>
                <a:spcPts val="300"/>
              </a:spcBef>
            </a:pPr>
            <a:r>
              <a:rPr lang="ja-JP" altLang="en-US" sz="1200" kern="100" dirty="0" smtClean="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a:t>
            </a:r>
            <a:r>
              <a:rPr lang="en-US" altLang="ja-JP"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JETRO</a:t>
            </a:r>
            <a:r>
              <a:rPr lang="ja-JP" altLang="en-US"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アーメダバード事務所によるプログラム</a:t>
            </a:r>
            <a:r>
              <a:rPr lang="ja-JP" altLang="en-US" sz="1200" kern="100" dirty="0" smtClean="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支援</a:t>
            </a:r>
            <a:endParaRPr lang="en-US" altLang="ja-JP" sz="1200" kern="100" dirty="0" smtClean="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a:lnSpc>
                <a:spcPts val="2000"/>
              </a:lnSpc>
              <a:spcBef>
                <a:spcPts val="300"/>
              </a:spcBef>
            </a:pPr>
            <a:r>
              <a:rPr lang="ja-JP" altLang="en-US"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・アーメダバード経営者協会と兵庫・神戸と縁のある日本庭園で交流</a:t>
            </a:r>
            <a:endParaRPr lang="en-US" altLang="ja-JP"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a:lnSpc>
                <a:spcPts val="2000"/>
              </a:lnSpc>
              <a:spcBef>
                <a:spcPts val="300"/>
              </a:spcBef>
            </a:pPr>
            <a:r>
              <a:rPr lang="ja-JP" altLang="en-US"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・ひょうご・神戸国際ビジネススクエアによる継続的なフォローアップ</a:t>
            </a:r>
            <a:endParaRPr lang="en-US" altLang="ja-JP"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a:lnSpc>
                <a:spcPts val="1000"/>
              </a:lnSpc>
            </a:pPr>
            <a:r>
              <a:rPr lang="ja-JP" altLang="en-US" sz="1400"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a:t>
            </a:r>
            <a:endParaRPr lang="en-US" altLang="ja-JP" sz="1400"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a:lnSpc>
                <a:spcPts val="1800"/>
              </a:lnSpc>
            </a:pPr>
            <a:r>
              <a:rPr lang="ja-JP" altLang="en-US" sz="1400" b="1"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② </a:t>
            </a:r>
            <a:r>
              <a:rPr lang="ja-JP" altLang="en-US" sz="14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激変するインドを体感し、イノベーションの契機に</a:t>
            </a:r>
            <a:endParaRPr lang="en-US" altLang="ja-JP" sz="14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a:lnSpc>
                <a:spcPts val="2000"/>
              </a:lnSpc>
              <a:spcBef>
                <a:spcPts val="300"/>
              </a:spcBef>
            </a:pPr>
            <a:r>
              <a:rPr lang="ja-JP" altLang="en-US"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・製造業とマニファクチュアリングテックが連携する街を知る。</a:t>
            </a:r>
            <a:endParaRPr lang="en-US" altLang="ja-JP"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a:lnSpc>
                <a:spcPts val="2000"/>
              </a:lnSpc>
              <a:spcBef>
                <a:spcPts val="300"/>
              </a:spcBef>
            </a:pPr>
            <a:r>
              <a:rPr lang="ja-JP" altLang="en-US"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200" kern="100" dirty="0" smtClean="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・工業団地、マニュファクチュアリングテック</a:t>
            </a:r>
            <a:r>
              <a:rPr lang="ja-JP" altLang="en-US"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や</a:t>
            </a:r>
            <a:r>
              <a:rPr lang="en-US" altLang="ja-JP"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IT</a:t>
            </a:r>
            <a:r>
              <a:rPr lang="ja-JP" altLang="en-US" sz="120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業界団体を訪問し、交流する</a:t>
            </a:r>
            <a:r>
              <a:rPr lang="ja-JP" altLang="en-US" sz="1200" kern="100" dirty="0">
                <a:solidFill>
                  <a:schemeClr val="tx1"/>
                </a:solidFill>
                <a:latin typeface="+mn-ea"/>
                <a:cs typeface="Times New Roman" panose="02020603050405020304" pitchFamily="18" charset="0"/>
              </a:rPr>
              <a:t>。</a:t>
            </a:r>
            <a:endParaRPr lang="ja-JP" altLang="ja-JP" sz="1200" kern="100" dirty="0">
              <a:solidFill>
                <a:schemeClr val="tx1"/>
              </a:solidFill>
              <a:latin typeface="+mn-ea"/>
              <a:cs typeface="Times New Roman" panose="02020603050405020304" pitchFamily="18" charset="0"/>
            </a:endParaRPr>
          </a:p>
        </p:txBody>
      </p:sp>
      <p:sp>
        <p:nvSpPr>
          <p:cNvPr id="2" name="テキスト ボックス 1"/>
          <p:cNvSpPr txBox="1"/>
          <p:nvPr/>
        </p:nvSpPr>
        <p:spPr>
          <a:xfrm>
            <a:off x="-120656" y="5606390"/>
            <a:ext cx="3647152" cy="348813"/>
          </a:xfrm>
          <a:prstGeom prst="rect">
            <a:avLst/>
          </a:prstGeom>
          <a:noFill/>
        </p:spPr>
        <p:txBody>
          <a:bodyPr wrap="none" rtlCol="0">
            <a:spAutoFit/>
          </a:bodyPr>
          <a:lstStyle/>
          <a:p>
            <a:pPr indent="139700">
              <a:lnSpc>
                <a:spcPts val="2000"/>
              </a:lnSpc>
            </a:pPr>
            <a:r>
              <a:rPr lang="ja-JP" altLang="en-US" sz="1400" b="1" u="sng" kern="100" dirty="0">
                <a:latin typeface="BIZ UDゴシック" panose="020B0400000000000000" pitchFamily="49" charset="-128"/>
                <a:ea typeface="BIZ UDゴシック" panose="020B0400000000000000" pitchFamily="49" charset="-128"/>
                <a:cs typeface="Times New Roman" panose="02020603050405020304" pitchFamily="18" charset="0"/>
              </a:rPr>
              <a:t>２</a:t>
            </a:r>
            <a:r>
              <a:rPr lang="en-US" altLang="ja-JP" sz="1400" b="1" u="sng"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400" b="1" u="sng" kern="100" dirty="0">
                <a:latin typeface="BIZ UDゴシック" panose="020B0400000000000000" pitchFamily="49" charset="-128"/>
                <a:ea typeface="BIZ UDゴシック" panose="020B0400000000000000" pitchFamily="49" charset="-128"/>
                <a:cs typeface="Times New Roman" panose="02020603050405020304" pitchFamily="18" charset="0"/>
              </a:rPr>
              <a:t>インド</a:t>
            </a:r>
            <a:r>
              <a:rPr lang="ja-JP" altLang="ja-JP" sz="1400" b="1" u="sng" kern="100" dirty="0">
                <a:latin typeface="BIZ UDゴシック" panose="020B0400000000000000" pitchFamily="49" charset="-128"/>
                <a:ea typeface="BIZ UDゴシック" panose="020B0400000000000000" pitchFamily="49" charset="-128"/>
                <a:cs typeface="Times New Roman" panose="02020603050405020304" pitchFamily="18" charset="0"/>
              </a:rPr>
              <a:t>ミッションに参加するメリット</a:t>
            </a:r>
          </a:p>
        </p:txBody>
      </p:sp>
      <p:graphicFrame>
        <p:nvGraphicFramePr>
          <p:cNvPr id="9" name="表 8"/>
          <p:cNvGraphicFramePr>
            <a:graphicFrameLocks noGrp="1"/>
          </p:cNvGraphicFramePr>
          <p:nvPr>
            <p:extLst>
              <p:ext uri="{D42A27DB-BD31-4B8C-83A1-F6EECF244321}">
                <p14:modId xmlns:p14="http://schemas.microsoft.com/office/powerpoint/2010/main" val="1113730096"/>
              </p:ext>
            </p:extLst>
          </p:nvPr>
        </p:nvGraphicFramePr>
        <p:xfrm>
          <a:off x="97605" y="643115"/>
          <a:ext cx="6620375" cy="4919703"/>
        </p:xfrm>
        <a:graphic>
          <a:graphicData uri="http://schemas.openxmlformats.org/drawingml/2006/table">
            <a:tbl>
              <a:tblPr firstRow="1" firstCol="1" bandRow="1">
                <a:tableStyleId>{F5AB1C69-6EDB-4FF4-983F-18BD219EF322}</a:tableStyleId>
              </a:tblPr>
              <a:tblGrid>
                <a:gridCol w="896005">
                  <a:extLst>
                    <a:ext uri="{9D8B030D-6E8A-4147-A177-3AD203B41FA5}">
                      <a16:colId xmlns:a16="http://schemas.microsoft.com/office/drawing/2014/main" val="56618239"/>
                    </a:ext>
                  </a:extLst>
                </a:gridCol>
                <a:gridCol w="934496">
                  <a:extLst>
                    <a:ext uri="{9D8B030D-6E8A-4147-A177-3AD203B41FA5}">
                      <a16:colId xmlns:a16="http://schemas.microsoft.com/office/drawing/2014/main" val="1214899526"/>
                    </a:ext>
                  </a:extLst>
                </a:gridCol>
                <a:gridCol w="3881489">
                  <a:extLst>
                    <a:ext uri="{9D8B030D-6E8A-4147-A177-3AD203B41FA5}">
                      <a16:colId xmlns:a16="http://schemas.microsoft.com/office/drawing/2014/main" val="3146648204"/>
                    </a:ext>
                  </a:extLst>
                </a:gridCol>
                <a:gridCol w="908385">
                  <a:extLst>
                    <a:ext uri="{9D8B030D-6E8A-4147-A177-3AD203B41FA5}">
                      <a16:colId xmlns:a16="http://schemas.microsoft.com/office/drawing/2014/main" val="1756064004"/>
                    </a:ext>
                  </a:extLst>
                </a:gridCol>
              </a:tblGrid>
              <a:tr h="231889">
                <a:tc>
                  <a:txBody>
                    <a:bodyPr/>
                    <a:lstStyle/>
                    <a:p>
                      <a:pPr algn="ctr">
                        <a:lnSpc>
                          <a:spcPts val="1800"/>
                        </a:lnSpc>
                        <a:spcAft>
                          <a:spcPts val="0"/>
                        </a:spcAft>
                      </a:pPr>
                      <a:r>
                        <a:rPr lang="ja-JP" sz="1200" kern="100" dirty="0">
                          <a:effectLst/>
                          <a:latin typeface="BIZ UDPゴシック" panose="020B0400000000000000" pitchFamily="50" charset="-128"/>
                          <a:ea typeface="BIZ UDPゴシック" panose="020B0400000000000000" pitchFamily="50" charset="-128"/>
                        </a:rPr>
                        <a:t>日付</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7693" marR="67693" marT="0" marB="0" anchor="ctr">
                    <a:solidFill>
                      <a:schemeClr val="tx1">
                        <a:lumMod val="65000"/>
                        <a:lumOff val="35000"/>
                      </a:schemeClr>
                    </a:solidFill>
                  </a:tcPr>
                </a:tc>
                <a:tc>
                  <a:txBody>
                    <a:bodyPr/>
                    <a:lstStyle/>
                    <a:p>
                      <a:pPr algn="ctr">
                        <a:lnSpc>
                          <a:spcPts val="1800"/>
                        </a:lnSpc>
                        <a:spcAft>
                          <a:spcPts val="0"/>
                        </a:spcAft>
                      </a:pPr>
                      <a:r>
                        <a:rPr lang="ja-JP" sz="1200" kern="100" dirty="0">
                          <a:effectLst/>
                          <a:latin typeface="BIZ UDPゴシック" panose="020B0400000000000000" pitchFamily="50" charset="-128"/>
                          <a:ea typeface="BIZ UDPゴシック" panose="020B0400000000000000" pitchFamily="50" charset="-128"/>
                        </a:rPr>
                        <a:t>都市</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7693" marR="67693" marT="0" marB="0" anchor="ctr">
                    <a:solidFill>
                      <a:schemeClr val="tx1">
                        <a:lumMod val="65000"/>
                        <a:lumOff val="35000"/>
                      </a:schemeClr>
                    </a:solidFill>
                  </a:tcPr>
                </a:tc>
                <a:tc>
                  <a:txBody>
                    <a:bodyPr/>
                    <a:lstStyle/>
                    <a:p>
                      <a:pPr algn="ctr">
                        <a:lnSpc>
                          <a:spcPts val="1800"/>
                        </a:lnSpc>
                        <a:spcAft>
                          <a:spcPts val="0"/>
                        </a:spcAft>
                      </a:pPr>
                      <a:r>
                        <a:rPr lang="ja-JP" sz="1200" kern="100" dirty="0">
                          <a:effectLst/>
                          <a:latin typeface="BIZ UDPゴシック" panose="020B0400000000000000" pitchFamily="50" charset="-128"/>
                          <a:ea typeface="BIZ UDPゴシック" panose="020B0400000000000000" pitchFamily="50" charset="-128"/>
                        </a:rPr>
                        <a:t>予定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7693" marR="67693" marT="0" marB="0" anchor="ctr">
                    <a:solidFill>
                      <a:schemeClr val="tx1">
                        <a:lumMod val="65000"/>
                        <a:lumOff val="35000"/>
                      </a:schemeClr>
                    </a:solidFill>
                  </a:tcPr>
                </a:tc>
                <a:tc>
                  <a:txBody>
                    <a:bodyPr/>
                    <a:lstStyle/>
                    <a:p>
                      <a:pPr algn="ctr">
                        <a:lnSpc>
                          <a:spcPts val="1800"/>
                        </a:lnSpc>
                        <a:spcAft>
                          <a:spcPts val="0"/>
                        </a:spcAft>
                      </a:pPr>
                      <a:r>
                        <a:rPr lang="ja-JP" sz="1200" kern="100" dirty="0">
                          <a:effectLst/>
                          <a:latin typeface="BIZ UDPゴシック" panose="020B0400000000000000" pitchFamily="50" charset="-128"/>
                          <a:ea typeface="BIZ UDPゴシック" panose="020B0400000000000000" pitchFamily="50" charset="-128"/>
                        </a:rPr>
                        <a:t>食事</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7693" marR="67693" marT="0" marB="0" anchor="ctr">
                    <a:solidFill>
                      <a:schemeClr val="tx1">
                        <a:lumMod val="65000"/>
                        <a:lumOff val="35000"/>
                      </a:schemeClr>
                    </a:solidFill>
                  </a:tcPr>
                </a:tc>
                <a:extLst>
                  <a:ext uri="{0D108BD9-81ED-4DB2-BD59-A6C34878D82A}">
                    <a16:rowId xmlns:a16="http://schemas.microsoft.com/office/drawing/2014/main" val="803570062"/>
                  </a:ext>
                </a:extLst>
              </a:tr>
              <a:tr h="1000593">
                <a:tc>
                  <a:txBody>
                    <a:bodyPr/>
                    <a:lstStyle/>
                    <a:p>
                      <a:pPr algn="ctr">
                        <a:lnSpc>
                          <a:spcPts val="18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a:t>
                      </a:r>
                      <a:r>
                        <a:rPr lang="en-US" sz="1200" kern="100" dirty="0">
                          <a:effectLst/>
                          <a:latin typeface="BIZ UDPゴシック" panose="020B0400000000000000" pitchFamily="50" charset="-128"/>
                          <a:ea typeface="BIZ UDPゴシック" panose="020B0400000000000000" pitchFamily="50" charset="-128"/>
                        </a:rPr>
                        <a:t>/</a:t>
                      </a:r>
                      <a:r>
                        <a:rPr lang="en-US" altLang="ja-JP" sz="1200" kern="100" dirty="0">
                          <a:effectLst/>
                          <a:latin typeface="BIZ UDPゴシック" panose="020B0400000000000000" pitchFamily="50" charset="-128"/>
                          <a:ea typeface="BIZ UDPゴシック" panose="020B0400000000000000" pitchFamily="50" charset="-128"/>
                        </a:rPr>
                        <a:t>29</a:t>
                      </a:r>
                      <a:r>
                        <a:rPr lang="en-US" sz="1200" kern="100" baseline="0" dirty="0">
                          <a:effectLst/>
                          <a:latin typeface="BIZ UDPゴシック" panose="020B0400000000000000" pitchFamily="50" charset="-128"/>
                          <a:ea typeface="BIZ UDPゴシック" panose="020B0400000000000000" pitchFamily="50" charset="-128"/>
                        </a:rPr>
                        <a:t> </a:t>
                      </a:r>
                      <a:r>
                        <a:rPr lang="en-US"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日</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7693" marR="67693" marT="72000" marB="0" anchor="ctr">
                    <a:solidFill>
                      <a:schemeClr val="tx1">
                        <a:lumMod val="65000"/>
                        <a:lumOff val="35000"/>
                      </a:schemeClr>
                    </a:solidFill>
                  </a:tcPr>
                </a:tc>
                <a:tc>
                  <a:txBody>
                    <a:bodyPr/>
                    <a:lstStyle/>
                    <a:p>
                      <a:pPr algn="ctr">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大阪</a:t>
                      </a:r>
                      <a:endParaRPr lang="en-US" altLang="ja-JP" sz="1200" kern="100" dirty="0">
                        <a:effectLst/>
                        <a:latin typeface="BIZ UDゴシック" panose="020B0400000000000000" pitchFamily="49" charset="-128"/>
                        <a:ea typeface="BIZ UDゴシック" panose="020B0400000000000000" pitchFamily="49" charset="-128"/>
                      </a:endParaRPr>
                    </a:p>
                    <a:p>
                      <a:pPr algn="ctr">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アーメダ</a:t>
                      </a:r>
                      <a:endParaRPr lang="en-US" altLang="ja-JP" sz="1200" kern="100" dirty="0">
                        <a:effectLst/>
                        <a:latin typeface="BIZ UDゴシック" panose="020B0400000000000000" pitchFamily="49" charset="-128"/>
                        <a:ea typeface="BIZ UDゴシック" panose="020B0400000000000000" pitchFamily="49" charset="-128"/>
                      </a:endParaRPr>
                    </a:p>
                    <a:p>
                      <a:pPr algn="ctr">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バード</a:t>
                      </a:r>
                      <a:r>
                        <a:rPr lang="en-US" sz="1200" kern="100" dirty="0">
                          <a:effectLst/>
                          <a:latin typeface="BIZ UDゴシック" panose="020B0400000000000000" pitchFamily="49" charset="-128"/>
                          <a:ea typeface="BIZ UDゴシック" panose="020B0400000000000000" pitchFamily="49" charset="-128"/>
                        </a:rPr>
                        <a:t> </a:t>
                      </a:r>
                      <a:endParaRPr lang="ja-JP" sz="1200" kern="100" dirty="0">
                        <a:effectLst/>
                        <a:latin typeface="BIZ UDゴシック" panose="020B0400000000000000" pitchFamily="49" charset="-128"/>
                        <a:ea typeface="BIZ UDゴシック" panose="020B0400000000000000" pitchFamily="49" charset="-128"/>
                      </a:endParaRPr>
                    </a:p>
                  </a:txBody>
                  <a:tcPr marL="67693" marR="67693" marT="72000" marB="0" anchor="ctr"/>
                </a:tc>
                <a:tc>
                  <a:txBody>
                    <a:bodyPr/>
                    <a:lstStyle/>
                    <a:p>
                      <a:pPr marL="0" marR="0" lvl="0" indent="0" algn="l" defTabSz="685800" rtl="0" eaLnBrk="1" fontAlgn="auto" latinLnBrk="0" hangingPunct="1">
                        <a:lnSpc>
                          <a:spcPts val="1800"/>
                        </a:lnSpc>
                        <a:spcBef>
                          <a:spcPts val="0"/>
                        </a:spcBef>
                        <a:spcAft>
                          <a:spcPts val="0"/>
                        </a:spcAft>
                        <a:buClrTx/>
                        <a:buSzTx/>
                        <a:buFontTx/>
                        <a:buNone/>
                        <a:tabLst>
                          <a:tab pos="538163" algn="l"/>
                          <a:tab pos="1790700" algn="r"/>
                          <a:tab pos="1971675" algn="l"/>
                          <a:tab pos="2333625" algn="l"/>
                          <a:tab pos="3590925" algn="r"/>
                        </a:tabLst>
                        <a:defRPr/>
                      </a:pP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JL106</a:t>
                      </a:r>
                      <a:r>
                        <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伊丹</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8:30	</a:t>
                      </a:r>
                      <a:r>
                        <a:rPr lang="ja-JP" altLang="en-US" sz="1200" kern="100" baseline="0" dirty="0" smtClean="0">
                          <a:solidFill>
                            <a:schemeClr val="tx1"/>
                          </a:solidFill>
                          <a:effectLst/>
                          <a:latin typeface="BIZ UDゴシック" panose="020B0400000000000000" pitchFamily="49" charset="-128"/>
                          <a:ea typeface="BIZ UDゴシック" panose="020B0400000000000000" pitchFamily="49" charset="-128"/>
                        </a:rPr>
                        <a:t>→</a:t>
                      </a:r>
                      <a:r>
                        <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羽田</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9:35</a:t>
                      </a:r>
                      <a:endPar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685800" rtl="0" eaLnBrk="1" fontAlgn="auto" latinLnBrk="0" hangingPunct="1">
                        <a:lnSpc>
                          <a:spcPts val="1800"/>
                        </a:lnSpc>
                        <a:spcBef>
                          <a:spcPts val="0"/>
                        </a:spcBef>
                        <a:spcAft>
                          <a:spcPts val="0"/>
                        </a:spcAft>
                        <a:buClrTx/>
                        <a:buSzTx/>
                        <a:buFontTx/>
                        <a:buNone/>
                        <a:tabLst>
                          <a:tab pos="538163" algn="l"/>
                          <a:tab pos="1790700" algn="r"/>
                          <a:tab pos="1971675" algn="l"/>
                          <a:tab pos="2333625" algn="l"/>
                          <a:tab pos="3590925" algn="r"/>
                        </a:tabLst>
                        <a:defRPr/>
                      </a:pP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JL039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羽田</a:t>
                      </a:r>
                      <a:r>
                        <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rPr>
                        <a:t>	11:35</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デリー</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18:20</a:t>
                      </a:r>
                    </a:p>
                    <a:p>
                      <a:pPr marL="0" marR="0" lvl="0" indent="0" algn="l" defTabSz="685800" rtl="0" eaLnBrk="1" fontAlgn="auto" latinLnBrk="0" hangingPunct="1">
                        <a:lnSpc>
                          <a:spcPts val="1800"/>
                        </a:lnSpc>
                        <a:spcBef>
                          <a:spcPts val="0"/>
                        </a:spcBef>
                        <a:spcAft>
                          <a:spcPts val="0"/>
                        </a:spcAft>
                        <a:buClrTx/>
                        <a:buSzTx/>
                        <a:buFontTx/>
                        <a:buNone/>
                        <a:tabLst>
                          <a:tab pos="538163" algn="l"/>
                          <a:tab pos="1790700" algn="r"/>
                          <a:tab pos="1971675" algn="l"/>
                          <a:tab pos="2333625" algn="l"/>
                          <a:tab pos="3590925" algn="r"/>
                        </a:tabLst>
                        <a:defRPr/>
                      </a:pP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UK929</a:t>
                      </a:r>
                      <a:r>
                        <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baseline="0" dirty="0" smtClean="0">
                          <a:solidFill>
                            <a:schemeClr val="tx1"/>
                          </a:solidFill>
                          <a:effectLst/>
                          <a:latin typeface="BIZ UDゴシック" panose="020B0400000000000000" pitchFamily="49" charset="-128"/>
                          <a:ea typeface="BIZ UDゴシック" panose="020B0400000000000000" pitchFamily="49" charset="-128"/>
                        </a:rPr>
                        <a:t>デリー</a:t>
                      </a:r>
                      <a:r>
                        <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rPr>
                        <a:t>	21:20	</a:t>
                      </a:r>
                      <a:r>
                        <a:rPr lang="ja-JP" altLang="en-US" sz="1200" kern="100" baseline="0" dirty="0" smtClean="0">
                          <a:solidFill>
                            <a:schemeClr val="tx1"/>
                          </a:solidFill>
                          <a:effectLst/>
                          <a:latin typeface="BIZ UDゴシック" panose="020B0400000000000000" pitchFamily="49" charset="-128"/>
                          <a:ea typeface="BIZ UDゴシック" panose="020B0400000000000000" pitchFamily="49" charset="-128"/>
                        </a:rPr>
                        <a:t>→</a:t>
                      </a:r>
                      <a:r>
                        <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baseline="0" dirty="0" smtClean="0">
                          <a:solidFill>
                            <a:schemeClr val="tx1"/>
                          </a:solidFill>
                          <a:effectLst/>
                          <a:latin typeface="BIZ UDゴシック" panose="020B0400000000000000" pitchFamily="49" charset="-128"/>
                          <a:ea typeface="BIZ UDゴシック" panose="020B0400000000000000" pitchFamily="49" charset="-128"/>
                        </a:rPr>
                        <a:t>ｱｰﾒﾀﾞﾊﾞｰﾄﾞ</a:t>
                      </a:r>
                      <a:r>
                        <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rPr>
                        <a:t>	22:55</a:t>
                      </a:r>
                      <a:endParaRPr lang="en-US" altLang="ja-JP" sz="1200" kern="100" dirty="0" smtClean="0">
                        <a:solidFill>
                          <a:schemeClr val="tx1"/>
                        </a:solidFill>
                        <a:effectLst/>
                        <a:latin typeface="BIZ UDゴシック" panose="020B0400000000000000" pitchFamily="49" charset="-128"/>
                        <a:ea typeface="BIZ UDゴシック" panose="020B0400000000000000" pitchFamily="49" charset="-128"/>
                      </a:endParaRPr>
                    </a:p>
                    <a:p>
                      <a:pPr algn="r">
                        <a:lnSpc>
                          <a:spcPts val="1800"/>
                        </a:lnSpc>
                        <a:spcAft>
                          <a:spcPts val="0"/>
                        </a:spcAft>
                      </a:pPr>
                      <a:r>
                        <a:rPr lang="ja-JP" altLang="en-US" sz="1200" kern="100" dirty="0">
                          <a:solidFill>
                            <a:schemeClr val="tx1"/>
                          </a:solidFill>
                          <a:effectLst/>
                          <a:latin typeface="BIZ UDゴシック" panose="020B0400000000000000" pitchFamily="49" charset="-128"/>
                          <a:ea typeface="BIZ UDゴシック" panose="020B0400000000000000" pitchFamily="49" charset="-128"/>
                        </a:rPr>
                        <a:t>　</a:t>
                      </a:r>
                      <a:r>
                        <a:rPr lang="ja-JP" sz="1200" kern="100" dirty="0">
                          <a:solidFill>
                            <a:schemeClr val="tx1"/>
                          </a:solidFill>
                          <a:effectLst/>
                          <a:latin typeface="BIZ UDゴシック" panose="020B0400000000000000" pitchFamily="49" charset="-128"/>
                          <a:ea typeface="BIZ UDゴシック" panose="020B0400000000000000" pitchFamily="49" charset="-128"/>
                        </a:rPr>
                        <a:t>【</a:t>
                      </a:r>
                      <a:r>
                        <a:rPr lang="ja-JP" altLang="en-US" sz="1200" kern="100" dirty="0">
                          <a:solidFill>
                            <a:schemeClr val="tx1"/>
                          </a:solidFill>
                          <a:effectLst/>
                          <a:latin typeface="BIZ UDゴシック" panose="020B0400000000000000" pitchFamily="49" charset="-128"/>
                          <a:ea typeface="BIZ UDゴシック" panose="020B0400000000000000" pitchFamily="49" charset="-128"/>
                        </a:rPr>
                        <a:t>アーメダバード</a:t>
                      </a:r>
                      <a:r>
                        <a:rPr lang="ja-JP" sz="1200" kern="100" dirty="0">
                          <a:solidFill>
                            <a:schemeClr val="tx1"/>
                          </a:solidFill>
                          <a:effectLst/>
                          <a:latin typeface="BIZ UDゴシック" panose="020B0400000000000000" pitchFamily="49" charset="-128"/>
                          <a:ea typeface="BIZ UDゴシック" panose="020B0400000000000000" pitchFamily="49" charset="-128"/>
                        </a:rPr>
                        <a:t>泊】</a:t>
                      </a:r>
                      <a:endParaRPr 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tc>
                  <a:txBody>
                    <a:bodyPr/>
                    <a:lstStyle/>
                    <a:p>
                      <a:pPr algn="ctr">
                        <a:lnSpc>
                          <a:spcPts val="1800"/>
                        </a:lnSpc>
                        <a:spcAft>
                          <a:spcPts val="0"/>
                        </a:spcAft>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extLst>
                  <a:ext uri="{0D108BD9-81ED-4DB2-BD59-A6C34878D82A}">
                    <a16:rowId xmlns:a16="http://schemas.microsoft.com/office/drawing/2014/main" val="3045333465"/>
                  </a:ext>
                </a:extLst>
              </a:tr>
              <a:tr h="1000593">
                <a:tc>
                  <a:txBody>
                    <a:bodyPr/>
                    <a:lstStyle/>
                    <a:p>
                      <a:pPr algn="ctr">
                        <a:lnSpc>
                          <a:spcPts val="1800"/>
                        </a:lnSpc>
                        <a:spcAft>
                          <a:spcPts val="0"/>
                        </a:spcAft>
                      </a:pPr>
                      <a:r>
                        <a:rPr lang="en-US" sz="1200" kern="100" dirty="0">
                          <a:effectLst/>
                          <a:latin typeface="BIZ UDPゴシック" panose="020B0400000000000000" pitchFamily="50" charset="-128"/>
                          <a:ea typeface="BIZ UDPゴシック" panose="020B0400000000000000" pitchFamily="50" charset="-128"/>
                        </a:rPr>
                        <a:t>1/</a:t>
                      </a:r>
                      <a:r>
                        <a:rPr lang="en-US" altLang="ja-JP" sz="1200" kern="100" dirty="0">
                          <a:effectLst/>
                          <a:latin typeface="BIZ UDPゴシック" panose="020B0400000000000000" pitchFamily="50" charset="-128"/>
                          <a:ea typeface="BIZ UDPゴシック" panose="020B0400000000000000" pitchFamily="50" charset="-128"/>
                        </a:rPr>
                        <a:t>30</a:t>
                      </a:r>
                      <a:r>
                        <a:rPr lang="en-US" sz="1200" kern="100" baseline="0" dirty="0">
                          <a:effectLst/>
                          <a:latin typeface="BIZ UDPゴシック" panose="020B0400000000000000" pitchFamily="50" charset="-128"/>
                          <a:ea typeface="BIZ UDPゴシック" panose="020B0400000000000000" pitchFamily="50" charset="-128"/>
                        </a:rPr>
                        <a:t> </a:t>
                      </a:r>
                      <a:r>
                        <a:rPr lang="en-US"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月</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7693" marR="67693" marT="72000" marB="0" anchor="ctr">
                    <a:solidFill>
                      <a:schemeClr val="tx1">
                        <a:lumMod val="65000"/>
                        <a:lumOff val="35000"/>
                      </a:schemeClr>
                    </a:solidFill>
                  </a:tcPr>
                </a:tc>
                <a:tc>
                  <a:txBody>
                    <a:bodyPr/>
                    <a:lstStyle/>
                    <a:p>
                      <a:pPr algn="ctr">
                        <a:lnSpc>
                          <a:spcPts val="1800"/>
                        </a:lnSpc>
                        <a:spcAft>
                          <a:spcPts val="0"/>
                        </a:spcAft>
                      </a:pPr>
                      <a:endParaRPr lang="en-US" altLang="ja-JP" sz="1200" kern="100" dirty="0">
                        <a:effectLst/>
                        <a:latin typeface="BIZ UDゴシック" panose="020B0400000000000000" pitchFamily="49" charset="-128"/>
                        <a:ea typeface="BIZ UDゴシック" panose="020B0400000000000000" pitchFamily="49" charset="-128"/>
                      </a:endParaRPr>
                    </a:p>
                    <a:p>
                      <a:pPr algn="ctr">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アーメダ</a:t>
                      </a:r>
                      <a:endParaRPr lang="en-US" altLang="ja-JP" sz="1200" kern="100" dirty="0">
                        <a:effectLst/>
                        <a:latin typeface="BIZ UDゴシック" panose="020B0400000000000000" pitchFamily="49" charset="-128"/>
                        <a:ea typeface="BIZ UDゴシック" panose="020B0400000000000000" pitchFamily="49" charset="-128"/>
                      </a:endParaRPr>
                    </a:p>
                    <a:p>
                      <a:pPr algn="ctr">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バード</a:t>
                      </a:r>
                      <a:endParaRPr lang="ja-JP" sz="1200" kern="100" dirty="0">
                        <a:effectLst/>
                        <a:latin typeface="BIZ UDゴシック" panose="020B0400000000000000" pitchFamily="49" charset="-128"/>
                        <a:ea typeface="BIZ UDゴシック" panose="020B0400000000000000" pitchFamily="49" charset="-128"/>
                      </a:endParaRPr>
                    </a:p>
                    <a:p>
                      <a:pPr algn="ctr">
                        <a:lnSpc>
                          <a:spcPts val="1800"/>
                        </a:lnSpc>
                        <a:spcAft>
                          <a:spcPts val="0"/>
                        </a:spcAft>
                      </a:pPr>
                      <a:r>
                        <a:rPr lang="en-US" sz="1200" kern="100" dirty="0">
                          <a:effectLst/>
                          <a:latin typeface="BIZ UDゴシック" panose="020B0400000000000000" pitchFamily="49" charset="-128"/>
                          <a:ea typeface="BIZ UDゴシック" panose="020B0400000000000000" pitchFamily="49" charset="-128"/>
                        </a:rPr>
                        <a:t> </a:t>
                      </a: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tc>
                  <a:txBody>
                    <a:bodyPr/>
                    <a:lstStyle/>
                    <a:p>
                      <a:pPr algn="l">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・アーメダバード市 表敬</a:t>
                      </a:r>
                      <a:endParaRPr lang="en-US" altLang="ja-JP" sz="1200" kern="100" dirty="0">
                        <a:effectLst/>
                        <a:latin typeface="BIZ UDゴシック" panose="020B0400000000000000" pitchFamily="49" charset="-128"/>
                        <a:ea typeface="BIZ UDゴシック" panose="020B0400000000000000" pitchFamily="49" charset="-128"/>
                      </a:endParaRPr>
                    </a:p>
                    <a:p>
                      <a:pPr algn="l">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・グジャラート開発</a:t>
                      </a:r>
                      <a:r>
                        <a:rPr lang="ja-JP" altLang="en-US" sz="1200" kern="100" dirty="0" smtClean="0">
                          <a:effectLst/>
                          <a:latin typeface="BIZ UDゴシック" panose="020B0400000000000000" pitchFamily="49" charset="-128"/>
                          <a:ea typeface="BIZ UDゴシック" panose="020B0400000000000000" pitchFamily="49" charset="-128"/>
                        </a:rPr>
                        <a:t>公社、工業団地 </a:t>
                      </a:r>
                      <a:r>
                        <a:rPr lang="ja-JP" altLang="en-US" sz="1200" kern="100" dirty="0">
                          <a:effectLst/>
                          <a:latin typeface="BIZ UDゴシック" panose="020B0400000000000000" pitchFamily="49" charset="-128"/>
                          <a:ea typeface="BIZ UDゴシック" panose="020B0400000000000000" pitchFamily="49" charset="-128"/>
                        </a:rPr>
                        <a:t>訪問</a:t>
                      </a:r>
                      <a:endParaRPr lang="en-US" altLang="ja-JP" sz="1200" kern="100" dirty="0">
                        <a:effectLst/>
                        <a:latin typeface="BIZ UDゴシック" panose="020B0400000000000000" pitchFamily="49" charset="-128"/>
                        <a:ea typeface="BIZ UDゴシック" panose="020B0400000000000000" pitchFamily="49" charset="-128"/>
                      </a:endParaRPr>
                    </a:p>
                    <a:p>
                      <a:pPr algn="l">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・アーメダバード市主催 レセプション</a:t>
                      </a:r>
                      <a:endParaRPr lang="en-US" altLang="ja-JP" sz="1200" kern="100" dirty="0">
                        <a:effectLst/>
                        <a:latin typeface="BIZ UDゴシック" panose="020B0400000000000000" pitchFamily="49" charset="-128"/>
                        <a:ea typeface="BIZ UDゴシック" panose="020B0400000000000000" pitchFamily="49" charset="-128"/>
                      </a:endParaRPr>
                    </a:p>
                    <a:p>
                      <a:pPr algn="r">
                        <a:lnSpc>
                          <a:spcPts val="1800"/>
                        </a:lnSpc>
                        <a:spcAft>
                          <a:spcPts val="0"/>
                        </a:spcAft>
                      </a:pPr>
                      <a:r>
                        <a:rPr 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アーメダバード</a:t>
                      </a:r>
                      <a:r>
                        <a:rPr lang="ja-JP" sz="1200" kern="100" dirty="0">
                          <a:effectLst/>
                          <a:latin typeface="BIZ UDゴシック" panose="020B0400000000000000" pitchFamily="49" charset="-128"/>
                          <a:ea typeface="BIZ UDゴシック" panose="020B0400000000000000" pitchFamily="49" charset="-128"/>
                        </a:rPr>
                        <a:t>泊】</a:t>
                      </a: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tc>
                  <a:txBody>
                    <a:bodyPr/>
                    <a:lstStyle/>
                    <a:p>
                      <a:pPr algn="ctr">
                        <a:lnSpc>
                          <a:spcPts val="1800"/>
                        </a:lnSpc>
                        <a:spcAft>
                          <a:spcPts val="0"/>
                        </a:spcAft>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extLst>
                  <a:ext uri="{0D108BD9-81ED-4DB2-BD59-A6C34878D82A}">
                    <a16:rowId xmlns:a16="http://schemas.microsoft.com/office/drawing/2014/main" val="1033653504"/>
                  </a:ext>
                </a:extLst>
              </a:tr>
              <a:tr h="1232482">
                <a:tc>
                  <a:txBody>
                    <a:bodyPr/>
                    <a:lstStyle/>
                    <a:p>
                      <a:pPr algn="ctr">
                        <a:lnSpc>
                          <a:spcPts val="1800"/>
                        </a:lnSpc>
                        <a:spcAft>
                          <a:spcPts val="0"/>
                        </a:spcAft>
                      </a:pPr>
                      <a:r>
                        <a:rPr lang="en-US" sz="1200" kern="100" dirty="0">
                          <a:effectLst/>
                          <a:latin typeface="BIZ UDPゴシック" panose="020B0400000000000000" pitchFamily="50" charset="-128"/>
                          <a:ea typeface="BIZ UDPゴシック" panose="020B0400000000000000" pitchFamily="50" charset="-128"/>
                        </a:rPr>
                        <a:t>1/</a:t>
                      </a:r>
                      <a:r>
                        <a:rPr lang="en-US" altLang="ja-JP" sz="1200" kern="100" dirty="0">
                          <a:effectLst/>
                          <a:latin typeface="BIZ UDPゴシック" panose="020B0400000000000000" pitchFamily="50" charset="-128"/>
                          <a:ea typeface="BIZ UDPゴシック" panose="020B0400000000000000" pitchFamily="50" charset="-128"/>
                        </a:rPr>
                        <a:t>31</a:t>
                      </a:r>
                      <a:r>
                        <a:rPr lang="en-US" sz="1200" kern="100" baseline="0" dirty="0">
                          <a:effectLst/>
                          <a:latin typeface="BIZ UDPゴシック" panose="020B0400000000000000" pitchFamily="50" charset="-128"/>
                          <a:ea typeface="BIZ UDPゴシック" panose="020B0400000000000000" pitchFamily="50" charset="-128"/>
                        </a:rPr>
                        <a:t> </a:t>
                      </a:r>
                      <a:r>
                        <a:rPr lang="en-US"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火</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7693" marR="67693" marT="72000" marB="0" anchor="ctr">
                    <a:solidFill>
                      <a:schemeClr val="tx1">
                        <a:lumMod val="65000"/>
                        <a:lumOff val="35000"/>
                      </a:schemeClr>
                    </a:solidFill>
                  </a:tcPr>
                </a:tc>
                <a:tc>
                  <a:txBody>
                    <a:bodyPr/>
                    <a:lstStyle/>
                    <a:p>
                      <a:pPr algn="ctr">
                        <a:lnSpc>
                          <a:spcPts val="1800"/>
                        </a:lnSpc>
                        <a:spcAft>
                          <a:spcPts val="0"/>
                        </a:spcAft>
                      </a:pPr>
                      <a:endParaRPr lang="en-US" altLang="ja-JP" sz="1200" kern="100" dirty="0">
                        <a:effectLst/>
                        <a:latin typeface="BIZ UDゴシック" panose="020B0400000000000000" pitchFamily="49" charset="-128"/>
                        <a:ea typeface="BIZ UDゴシック" panose="020B0400000000000000" pitchFamily="49" charset="-128"/>
                      </a:endParaRPr>
                    </a:p>
                    <a:p>
                      <a:pPr algn="ctr">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アーメダ</a:t>
                      </a:r>
                      <a:endParaRPr lang="en-US" altLang="ja-JP" sz="1200" kern="100" dirty="0">
                        <a:effectLst/>
                        <a:latin typeface="BIZ UDゴシック" panose="020B0400000000000000" pitchFamily="49" charset="-128"/>
                        <a:ea typeface="BIZ UDゴシック" panose="020B0400000000000000" pitchFamily="49" charset="-128"/>
                      </a:endParaRPr>
                    </a:p>
                    <a:p>
                      <a:pPr algn="ctr">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バード</a:t>
                      </a:r>
                      <a:r>
                        <a:rPr lang="en-US" sz="1200" kern="100" dirty="0">
                          <a:effectLst/>
                          <a:latin typeface="BIZ UDゴシック" panose="020B0400000000000000" pitchFamily="49" charset="-128"/>
                          <a:ea typeface="BIZ UDゴシック" panose="020B0400000000000000" pitchFamily="49" charset="-128"/>
                        </a:rPr>
                        <a:t> </a:t>
                      </a: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tc>
                  <a:txBody>
                    <a:bodyPr/>
                    <a:lstStyle/>
                    <a:p>
                      <a:pPr algn="l">
                        <a:lnSpc>
                          <a:spcPts val="1800"/>
                        </a:lnSpc>
                        <a:spcAft>
                          <a:spcPts val="0"/>
                        </a:spcAft>
                      </a:pPr>
                      <a:r>
                        <a:rPr lang="ja-JP" altLang="en-US" sz="1200" kern="100" dirty="0" smtClean="0">
                          <a:effectLst/>
                          <a:latin typeface="BIZ UDゴシック" panose="020B0400000000000000" pitchFamily="49" charset="-128"/>
                          <a:ea typeface="BIZ UDゴシック" panose="020B0400000000000000" pitchFamily="49" charset="-128"/>
                        </a:rPr>
                        <a:t>・</a:t>
                      </a:r>
                      <a:r>
                        <a:rPr lang="en-US" altLang="ja-JP" sz="1200" kern="100" dirty="0" smtClean="0">
                          <a:effectLst/>
                          <a:latin typeface="BIZ UDゴシック" panose="020B0400000000000000" pitchFamily="49" charset="-128"/>
                          <a:ea typeface="BIZ UDゴシック" panose="020B0400000000000000" pitchFamily="49" charset="-128"/>
                        </a:rPr>
                        <a:t>JETRO</a:t>
                      </a:r>
                      <a:r>
                        <a:rPr lang="ja-JP" altLang="en-US" sz="1200" kern="100" dirty="0" smtClean="0">
                          <a:effectLst/>
                          <a:latin typeface="BIZ UDゴシック" panose="020B0400000000000000" pitchFamily="49" charset="-128"/>
                          <a:ea typeface="BIZ UDゴシック" panose="020B0400000000000000" pitchFamily="49" charset="-128"/>
                        </a:rPr>
                        <a:t>アーメダバード事務所、</a:t>
                      </a:r>
                      <a:r>
                        <a:rPr lang="en-US" altLang="ja-JP" sz="1200" kern="100" dirty="0" smtClean="0">
                          <a:effectLst/>
                          <a:latin typeface="BIZ UDゴシック" panose="020B0400000000000000" pitchFamily="49" charset="-128"/>
                          <a:ea typeface="BIZ UDゴシック" panose="020B0400000000000000" pitchFamily="49" charset="-128"/>
                        </a:rPr>
                        <a:t>IT</a:t>
                      </a:r>
                      <a:r>
                        <a:rPr lang="ja-JP" altLang="en-US" sz="1200" kern="100" dirty="0" smtClean="0">
                          <a:effectLst/>
                          <a:latin typeface="BIZ UDゴシック" panose="020B0400000000000000" pitchFamily="49" charset="-128"/>
                          <a:ea typeface="BIZ UDゴシック" panose="020B0400000000000000" pitchFamily="49" charset="-128"/>
                        </a:rPr>
                        <a:t>業界団体等訪問</a:t>
                      </a:r>
                      <a:endParaRPr lang="en-US" altLang="ja-JP" sz="1200" kern="100" dirty="0" smtClean="0">
                        <a:effectLst/>
                        <a:latin typeface="BIZ UDゴシック" panose="020B0400000000000000" pitchFamily="49" charset="-128"/>
                        <a:ea typeface="BIZ UDゴシック" panose="020B0400000000000000" pitchFamily="49" charset="-128"/>
                      </a:endParaRPr>
                    </a:p>
                    <a:p>
                      <a:pPr algn="l">
                        <a:lnSpc>
                          <a:spcPts val="1800"/>
                        </a:lnSpc>
                        <a:spcAft>
                          <a:spcPts val="0"/>
                        </a:spcAft>
                      </a:pPr>
                      <a:r>
                        <a:rPr lang="ja-JP" altLang="en-US" sz="1200" kern="100" dirty="0" smtClean="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アーメダバード経営者協会 訪問</a:t>
                      </a:r>
                      <a:endParaRPr lang="en-US" altLang="ja-JP" sz="1200" kern="100" dirty="0">
                        <a:effectLst/>
                        <a:latin typeface="BIZ UDゴシック" panose="020B0400000000000000" pitchFamily="49" charset="-128"/>
                        <a:ea typeface="BIZ UDゴシック" panose="020B0400000000000000" pitchFamily="49" charset="-128"/>
                      </a:endParaRPr>
                    </a:p>
                    <a:p>
                      <a:pPr algn="l">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　日本庭園 </a:t>
                      </a:r>
                      <a:r>
                        <a:rPr lang="en-US" altLang="ja-JP" sz="1200" kern="100" dirty="0">
                          <a:effectLst/>
                          <a:latin typeface="BIZ UDゴシック" panose="020B0400000000000000" pitchFamily="49" charset="-128"/>
                          <a:ea typeface="BIZ UDゴシック" panose="020B0400000000000000" pitchFamily="49" charset="-128"/>
                        </a:rPr>
                        <a:t>“Zen-Kaizen” </a:t>
                      </a:r>
                      <a:r>
                        <a:rPr lang="ja-JP" altLang="en-US" sz="1200" kern="100" dirty="0">
                          <a:effectLst/>
                          <a:latin typeface="BIZ UDゴシック" panose="020B0400000000000000" pitchFamily="49" charset="-128"/>
                          <a:ea typeface="BIZ UDゴシック" panose="020B0400000000000000" pitchFamily="49" charset="-128"/>
                        </a:rPr>
                        <a:t>視察</a:t>
                      </a:r>
                      <a:endParaRPr lang="en-US" altLang="ja-JP" sz="1200" kern="100" dirty="0">
                        <a:effectLst/>
                        <a:latin typeface="BIZ UDゴシック" panose="020B0400000000000000" pitchFamily="49" charset="-128"/>
                        <a:ea typeface="BIZ UDゴシック" panose="020B0400000000000000" pitchFamily="49" charset="-128"/>
                      </a:endParaRPr>
                    </a:p>
                    <a:p>
                      <a:pPr algn="l">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・グジャラート印日友好協会</a:t>
                      </a:r>
                      <a:r>
                        <a:rPr lang="ja-JP" altLang="en-US" sz="1200" kern="100" dirty="0" smtClean="0">
                          <a:effectLst/>
                          <a:latin typeface="BIZ UDゴシック" panose="020B0400000000000000" pitchFamily="49" charset="-128"/>
                          <a:ea typeface="BIZ UDゴシック" panose="020B0400000000000000" pitchFamily="49" charset="-128"/>
                        </a:rPr>
                        <a:t>主催 レセプション</a:t>
                      </a:r>
                      <a:endParaRPr lang="en-US" altLang="ja-JP" sz="1200" kern="100" dirty="0">
                        <a:effectLst/>
                        <a:latin typeface="BIZ UDゴシック" panose="020B0400000000000000" pitchFamily="49" charset="-128"/>
                        <a:ea typeface="BIZ UDゴシック" panose="020B0400000000000000" pitchFamily="49" charset="-128"/>
                      </a:endParaRPr>
                    </a:p>
                    <a:p>
                      <a:pPr algn="r">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　</a:t>
                      </a:r>
                      <a:r>
                        <a:rPr 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アーメダバード</a:t>
                      </a:r>
                      <a:r>
                        <a:rPr lang="ja-JP" sz="1200" kern="100" dirty="0">
                          <a:effectLst/>
                          <a:latin typeface="BIZ UDゴシック" panose="020B0400000000000000" pitchFamily="49" charset="-128"/>
                          <a:ea typeface="BIZ UDゴシック" panose="020B0400000000000000" pitchFamily="49" charset="-128"/>
                        </a:rPr>
                        <a:t>泊】</a:t>
                      </a:r>
                    </a:p>
                  </a:txBody>
                  <a:tcPr marL="67693" marR="67693" marT="72000" marB="0" anchor="ctr"/>
                </a:tc>
                <a:tc>
                  <a:txBody>
                    <a:bodyPr/>
                    <a:lstStyle/>
                    <a:p>
                      <a:pPr algn="ctr">
                        <a:lnSpc>
                          <a:spcPts val="1800"/>
                        </a:lnSpc>
                        <a:spcAft>
                          <a:spcPts val="0"/>
                        </a:spcAft>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extLst>
                  <a:ext uri="{0D108BD9-81ED-4DB2-BD59-A6C34878D82A}">
                    <a16:rowId xmlns:a16="http://schemas.microsoft.com/office/drawing/2014/main" val="292181763"/>
                  </a:ext>
                </a:extLst>
              </a:tr>
              <a:tr h="1000593">
                <a:tc>
                  <a:txBody>
                    <a:bodyPr/>
                    <a:lstStyle/>
                    <a:p>
                      <a:pPr indent="66675" algn="ctr">
                        <a:lnSpc>
                          <a:spcPts val="18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2</a:t>
                      </a:r>
                      <a:r>
                        <a:rPr lang="en-US" sz="1200" kern="100" dirty="0">
                          <a:effectLst/>
                          <a:latin typeface="BIZ UDPゴシック" panose="020B0400000000000000" pitchFamily="50" charset="-128"/>
                          <a:ea typeface="BIZ UDPゴシック" panose="020B0400000000000000" pitchFamily="50" charset="-128"/>
                        </a:rPr>
                        <a:t>/1</a:t>
                      </a:r>
                      <a:r>
                        <a:rPr lang="en-US" sz="1200" kern="100" baseline="0" dirty="0">
                          <a:effectLst/>
                          <a:latin typeface="BIZ UDPゴシック" panose="020B0400000000000000" pitchFamily="50" charset="-128"/>
                          <a:ea typeface="BIZ UDPゴシック" panose="020B0400000000000000" pitchFamily="50" charset="-128"/>
                        </a:rPr>
                        <a:t> </a:t>
                      </a:r>
                      <a:r>
                        <a:rPr lang="en-US"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水</a:t>
                      </a:r>
                      <a:r>
                        <a:rPr lang="en-US" alt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7693" marR="67693" marT="72000" marB="0" anchor="ctr">
                    <a:solidFill>
                      <a:schemeClr val="tx1">
                        <a:lumMod val="65000"/>
                        <a:lumOff val="35000"/>
                      </a:schemeClr>
                    </a:solidFill>
                  </a:tcPr>
                </a:tc>
                <a:tc>
                  <a:txBody>
                    <a:bodyPr/>
                    <a:lstStyle/>
                    <a:p>
                      <a:pPr algn="ctr">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アーメダ</a:t>
                      </a:r>
                      <a:endParaRPr lang="en-US" altLang="ja-JP" sz="1200" kern="100" dirty="0">
                        <a:effectLst/>
                        <a:latin typeface="BIZ UDゴシック" panose="020B0400000000000000" pitchFamily="49" charset="-128"/>
                        <a:ea typeface="BIZ UDゴシック" panose="020B0400000000000000" pitchFamily="49" charset="-128"/>
                      </a:endParaRPr>
                    </a:p>
                    <a:p>
                      <a:pPr algn="ctr">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バード</a:t>
                      </a: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tc>
                  <a:txBody>
                    <a:bodyPr/>
                    <a:lstStyle/>
                    <a:p>
                      <a:pPr algn="l">
                        <a:lnSpc>
                          <a:spcPts val="1800"/>
                        </a:lnSpc>
                        <a:spcAft>
                          <a:spcPts val="0"/>
                        </a:spcAft>
                      </a:pP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・午前中：企業訪問</a:t>
                      </a:r>
                      <a:r>
                        <a:rPr lang="ja-JP" sz="1200" kern="100" dirty="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dirty="0">
                          <a:solidFill>
                            <a:schemeClr val="tx1"/>
                          </a:solidFill>
                          <a:effectLst/>
                          <a:latin typeface="BIZ UDゴシック" panose="020B0400000000000000" pitchFamily="49" charset="-128"/>
                          <a:ea typeface="BIZ UDゴシック" panose="020B0400000000000000" pitchFamily="49" charset="-128"/>
                        </a:rPr>
                        <a:t>　</a:t>
                      </a:r>
                      <a:endParaRPr lang="en-US" altLang="ja-JP" sz="1200" kern="100" dirty="0" smtClean="0">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685800" rtl="0" eaLnBrk="1" fontAlgn="auto" latinLnBrk="0" hangingPunct="1">
                        <a:lnSpc>
                          <a:spcPts val="1800"/>
                        </a:lnSpc>
                        <a:spcBef>
                          <a:spcPts val="0"/>
                        </a:spcBef>
                        <a:spcAft>
                          <a:spcPts val="0"/>
                        </a:spcAft>
                        <a:buClrTx/>
                        <a:buSzTx/>
                        <a:buFontTx/>
                        <a:buNone/>
                        <a:tabLst>
                          <a:tab pos="538163" algn="l"/>
                          <a:tab pos="1790700" algn="r"/>
                          <a:tab pos="1971675" algn="l"/>
                          <a:tab pos="2333625" algn="l"/>
                          <a:tab pos="2781300" algn="r"/>
                          <a:tab pos="3590925" algn="r"/>
                        </a:tabLst>
                        <a:defRPr/>
                      </a:pP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UK976</a:t>
                      </a:r>
                      <a:r>
                        <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baseline="0" dirty="0" smtClean="0">
                          <a:solidFill>
                            <a:schemeClr val="tx1"/>
                          </a:solidFill>
                          <a:effectLst/>
                          <a:latin typeface="BIZ UDゴシック" panose="020B0400000000000000" pitchFamily="49" charset="-128"/>
                          <a:ea typeface="BIZ UDゴシック" panose="020B0400000000000000" pitchFamily="49" charset="-128"/>
                        </a:rPr>
                        <a:t>ｱｰﾒﾀﾞﾊﾞｰﾄﾞ</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15:35	</a:t>
                      </a:r>
                      <a:r>
                        <a:rPr lang="ja-JP" altLang="en-US" sz="1200" kern="100" baseline="0" dirty="0" smtClean="0">
                          <a:solidFill>
                            <a:schemeClr val="tx1"/>
                          </a:solidFill>
                          <a:effectLst/>
                          <a:latin typeface="BIZ UDゴシック" panose="020B0400000000000000" pitchFamily="49" charset="-128"/>
                          <a:ea typeface="BIZ UDゴシック" panose="020B0400000000000000" pitchFamily="49" charset="-128"/>
                        </a:rPr>
                        <a:t>→</a:t>
                      </a:r>
                      <a:r>
                        <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baseline="0" dirty="0" smtClean="0">
                          <a:solidFill>
                            <a:schemeClr val="tx1"/>
                          </a:solidFill>
                          <a:effectLst/>
                          <a:latin typeface="BIZ UDゴシック" panose="020B0400000000000000" pitchFamily="49" charset="-128"/>
                          <a:ea typeface="BIZ UDゴシック" panose="020B0400000000000000" pitchFamily="49" charset="-128"/>
                        </a:rPr>
                        <a:t>デリー</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17:10</a:t>
                      </a:r>
                      <a:endPar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685800" rtl="0" eaLnBrk="1" fontAlgn="auto" latinLnBrk="0" hangingPunct="1">
                        <a:lnSpc>
                          <a:spcPts val="1800"/>
                        </a:lnSpc>
                        <a:spcBef>
                          <a:spcPts val="0"/>
                        </a:spcBef>
                        <a:spcAft>
                          <a:spcPts val="0"/>
                        </a:spcAft>
                        <a:buClrTx/>
                        <a:buSzTx/>
                        <a:buFontTx/>
                        <a:buNone/>
                        <a:tabLst>
                          <a:tab pos="538163" algn="l"/>
                          <a:tab pos="1790700" algn="r"/>
                          <a:tab pos="1971675" algn="l"/>
                          <a:tab pos="2333625" algn="l"/>
                          <a:tab pos="2781300" algn="r"/>
                          <a:tab pos="3676650" algn="r"/>
                        </a:tabLst>
                        <a:defRPr/>
                      </a:pP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JL030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デリー</a:t>
                      </a:r>
                      <a:r>
                        <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rPr>
                        <a:t>	19:55</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羽田</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(6:45) </a:t>
                      </a:r>
                      <a:r>
                        <a:rPr lang="ja-JP" altLang="en-US" sz="1200" kern="100" dirty="0">
                          <a:solidFill>
                            <a:schemeClr val="tx1"/>
                          </a:solidFill>
                          <a:effectLst/>
                          <a:latin typeface="BIZ UDゴシック" panose="020B0400000000000000" pitchFamily="49" charset="-128"/>
                          <a:ea typeface="BIZ UDゴシック" panose="020B0400000000000000" pitchFamily="49" charset="-128"/>
                        </a:rPr>
                        <a:t>　</a:t>
                      </a:r>
                      <a:endParaRPr lang="en-US" altLang="ja-JP" sz="1200" kern="100" dirty="0" smtClean="0">
                        <a:solidFill>
                          <a:schemeClr val="tx1"/>
                        </a:solidFill>
                        <a:effectLst/>
                        <a:latin typeface="BIZ UDゴシック" panose="020B0400000000000000" pitchFamily="49" charset="-128"/>
                        <a:ea typeface="BIZ UDゴシック" panose="020B0400000000000000" pitchFamily="49" charset="-128"/>
                      </a:endParaRPr>
                    </a:p>
                    <a:p>
                      <a:pPr marL="0" marR="0" lvl="0" indent="0" algn="r" defTabSz="685800" rtl="0" eaLnBrk="1" fontAlgn="auto" latinLnBrk="0" hangingPunct="1">
                        <a:lnSpc>
                          <a:spcPts val="1800"/>
                        </a:lnSpc>
                        <a:spcBef>
                          <a:spcPts val="0"/>
                        </a:spcBef>
                        <a:spcAft>
                          <a:spcPts val="0"/>
                        </a:spcAft>
                        <a:buClrTx/>
                        <a:buSzTx/>
                        <a:buFontTx/>
                        <a:buNone/>
                        <a:tabLst>
                          <a:tab pos="538163" algn="l"/>
                          <a:tab pos="1524000" algn="r"/>
                          <a:tab pos="1704975" algn="l"/>
                          <a:tab pos="2062163" algn="l"/>
                          <a:tab pos="3586163" algn="r"/>
                        </a:tabLst>
                        <a:defRPr/>
                      </a:pPr>
                      <a:r>
                        <a:rPr lang="ja-JP" sz="1200" kern="100" dirty="0" smtClean="0">
                          <a:solidFill>
                            <a:schemeClr val="tx1"/>
                          </a:solidFill>
                          <a:effectLst/>
                          <a:latin typeface="BIZ UDゴシック" panose="020B0400000000000000" pitchFamily="49" charset="-128"/>
                          <a:ea typeface="BIZ UDゴシック" panose="020B0400000000000000" pitchFamily="49" charset="-128"/>
                        </a:rPr>
                        <a:t>【</a:t>
                      </a:r>
                      <a:r>
                        <a:rPr lang="ja-JP" altLang="en-US" sz="1200" kern="100" dirty="0">
                          <a:solidFill>
                            <a:schemeClr val="tx1"/>
                          </a:solidFill>
                          <a:effectLst/>
                          <a:latin typeface="BIZ UDゴシック" panose="020B0400000000000000" pitchFamily="49" charset="-128"/>
                          <a:ea typeface="BIZ UDゴシック" panose="020B0400000000000000" pitchFamily="49" charset="-128"/>
                        </a:rPr>
                        <a:t>機中泊</a:t>
                      </a:r>
                      <a:r>
                        <a:rPr lang="ja-JP" sz="1200" kern="100" dirty="0">
                          <a:solidFill>
                            <a:schemeClr val="tx1"/>
                          </a:solidFill>
                          <a:effectLst/>
                          <a:latin typeface="BIZ UDゴシック" panose="020B0400000000000000" pitchFamily="49" charset="-128"/>
                          <a:ea typeface="BIZ UDゴシック" panose="020B0400000000000000" pitchFamily="49" charset="-128"/>
                        </a:rPr>
                        <a:t>】</a:t>
                      </a:r>
                      <a:endParaRPr 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tc>
                  <a:txBody>
                    <a:bodyPr/>
                    <a:lstStyle/>
                    <a:p>
                      <a:pPr algn="ctr">
                        <a:lnSpc>
                          <a:spcPts val="1800"/>
                        </a:lnSpc>
                        <a:spcAft>
                          <a:spcPts val="0"/>
                        </a:spcAft>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extLst>
                  <a:ext uri="{0D108BD9-81ED-4DB2-BD59-A6C34878D82A}">
                    <a16:rowId xmlns:a16="http://schemas.microsoft.com/office/drawing/2014/main" val="1206260743"/>
                  </a:ext>
                </a:extLst>
              </a:tr>
              <a:tr h="453553">
                <a:tc>
                  <a:txBody>
                    <a:bodyPr/>
                    <a:lstStyle/>
                    <a:p>
                      <a:pPr algn="ctr">
                        <a:lnSpc>
                          <a:spcPts val="18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2</a:t>
                      </a:r>
                      <a:r>
                        <a:rPr lang="en-US" sz="1200" kern="100" dirty="0">
                          <a:effectLst/>
                          <a:latin typeface="BIZ UDPゴシック" panose="020B0400000000000000" pitchFamily="50" charset="-128"/>
                          <a:ea typeface="BIZ UDPゴシック" panose="020B0400000000000000" pitchFamily="50" charset="-128"/>
                        </a:rPr>
                        <a:t>/</a:t>
                      </a:r>
                      <a:r>
                        <a:rPr lang="en-US" altLang="ja-JP" sz="1200" kern="100" dirty="0">
                          <a:effectLst/>
                          <a:latin typeface="BIZ UDPゴシック" panose="020B0400000000000000" pitchFamily="50" charset="-128"/>
                          <a:ea typeface="BIZ UDPゴシック" panose="020B0400000000000000" pitchFamily="50" charset="-128"/>
                        </a:rPr>
                        <a:t>2</a:t>
                      </a:r>
                      <a:r>
                        <a:rPr lang="en-US" sz="1200" kern="100" baseline="0" dirty="0">
                          <a:effectLst/>
                          <a:latin typeface="BIZ UDPゴシック" panose="020B0400000000000000" pitchFamily="50" charset="-128"/>
                          <a:ea typeface="BIZ UDPゴシック" panose="020B0400000000000000" pitchFamily="50" charset="-128"/>
                        </a:rPr>
                        <a:t> </a:t>
                      </a:r>
                      <a:r>
                        <a:rPr lang="en-US"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木</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7693" marR="67693" marT="72000" marB="0" anchor="ctr">
                    <a:solidFill>
                      <a:schemeClr val="tx1">
                        <a:lumMod val="65000"/>
                        <a:lumOff val="35000"/>
                      </a:schemeClr>
                    </a:solidFill>
                  </a:tcPr>
                </a:tc>
                <a:tc>
                  <a:txBody>
                    <a:bodyPr/>
                    <a:lstStyle/>
                    <a:p>
                      <a:pPr algn="ctr">
                        <a:lnSpc>
                          <a:spcPts val="1800"/>
                        </a:lnSpc>
                        <a:spcAft>
                          <a:spcPts val="0"/>
                        </a:spcAft>
                      </a:pPr>
                      <a:r>
                        <a:rPr lang="ja-JP" altLang="en-US" sz="1200" kern="100" dirty="0">
                          <a:effectLst/>
                          <a:latin typeface="BIZ UDゴシック" panose="020B0400000000000000" pitchFamily="49" charset="-128"/>
                          <a:ea typeface="BIZ UDゴシック" panose="020B0400000000000000" pitchFamily="49" charset="-128"/>
                        </a:rPr>
                        <a:t>大阪</a:t>
                      </a: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tc>
                  <a:txBody>
                    <a:bodyPr/>
                    <a:lstStyle/>
                    <a:p>
                      <a:pPr marL="0" marR="0" lvl="0" indent="0" algn="l" defTabSz="685800" rtl="0" eaLnBrk="1" fontAlgn="auto" latinLnBrk="0" hangingPunct="1">
                        <a:lnSpc>
                          <a:spcPts val="1800"/>
                        </a:lnSpc>
                        <a:spcBef>
                          <a:spcPts val="0"/>
                        </a:spcBef>
                        <a:spcAft>
                          <a:spcPts val="0"/>
                        </a:spcAft>
                        <a:buClrTx/>
                        <a:buSzTx/>
                        <a:buFontTx/>
                        <a:buNone/>
                        <a:tabLst>
                          <a:tab pos="538163" algn="l"/>
                          <a:tab pos="1790700" algn="r"/>
                          <a:tab pos="1971675" algn="l"/>
                          <a:tab pos="2333625" algn="l"/>
                          <a:tab pos="2781300" algn="r"/>
                          <a:tab pos="3676650" algn="r"/>
                        </a:tabLst>
                        <a:defRPr/>
                      </a:pP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JL030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羽田</a:t>
                      </a:r>
                      <a:r>
                        <a:rPr lang="en-US" altLang="ja-JP" sz="1200" kern="100" baseline="0" dirty="0" smtClean="0">
                          <a:solidFill>
                            <a:schemeClr val="tx1"/>
                          </a:solidFill>
                          <a:effectLst/>
                          <a:latin typeface="BIZ UDゴシック" panose="020B0400000000000000" pitchFamily="49" charset="-128"/>
                          <a:ea typeface="BIZ UDゴシック" panose="020B0400000000000000" pitchFamily="49" charset="-128"/>
                        </a:rPr>
                        <a:t>	8:30</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伊丹</a:t>
                      </a:r>
                      <a:r>
                        <a:rPr lang="en-US" altLang="ja-JP" sz="1200" kern="100" dirty="0" smtClean="0">
                          <a:solidFill>
                            <a:schemeClr val="tx1"/>
                          </a:solidFill>
                          <a:effectLst/>
                          <a:latin typeface="BIZ UDゴシック" panose="020B0400000000000000" pitchFamily="49" charset="-128"/>
                          <a:ea typeface="BIZ UDゴシック" panose="020B0400000000000000" pitchFamily="49" charset="-128"/>
                        </a:rPr>
                        <a:t>		9:40 </a:t>
                      </a:r>
                      <a:r>
                        <a:rPr lang="ja-JP" altLang="en-US" sz="1200" kern="100" dirty="0" smtClean="0">
                          <a:solidFill>
                            <a:schemeClr val="tx1"/>
                          </a:solidFill>
                          <a:effectLst/>
                          <a:latin typeface="BIZ UDゴシック" panose="020B0400000000000000" pitchFamily="49" charset="-128"/>
                          <a:ea typeface="BIZ UDゴシック" panose="020B0400000000000000" pitchFamily="49" charset="-128"/>
                        </a:rPr>
                        <a:t>　　</a:t>
                      </a:r>
                      <a:endParaRPr lang="en-US" altLang="ja-JP" sz="1200" kern="100" dirty="0" smtClean="0">
                        <a:solidFill>
                          <a:schemeClr val="tx1"/>
                        </a:solidFill>
                        <a:effectLst/>
                        <a:latin typeface="BIZ UDゴシック" panose="020B0400000000000000" pitchFamily="49" charset="-128"/>
                        <a:ea typeface="BIZ UDゴシック" panose="020B0400000000000000" pitchFamily="49" charset="-128"/>
                      </a:endParaRPr>
                    </a:p>
                  </a:txBody>
                  <a:tcPr marL="67693" marR="67693" marT="72000" marB="0" anchor="ctr"/>
                </a:tc>
                <a:tc>
                  <a:txBody>
                    <a:bodyPr/>
                    <a:lstStyle/>
                    <a:p>
                      <a:pPr marL="400050" indent="-400050" algn="ctr">
                        <a:lnSpc>
                          <a:spcPts val="1800"/>
                        </a:lnSpc>
                        <a:spcAft>
                          <a:spcPts val="0"/>
                        </a:spcAft>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7693" marR="67693" marT="72000" marB="0" anchor="ctr"/>
                </a:tc>
                <a:extLst>
                  <a:ext uri="{0D108BD9-81ED-4DB2-BD59-A6C34878D82A}">
                    <a16:rowId xmlns:a16="http://schemas.microsoft.com/office/drawing/2014/main" val="1930147284"/>
                  </a:ext>
                </a:extLst>
              </a:tr>
            </a:tbl>
          </a:graphicData>
        </a:graphic>
      </p:graphicFrame>
      <p:sp>
        <p:nvSpPr>
          <p:cNvPr id="10" name="正方形/長方形 9"/>
          <p:cNvSpPr/>
          <p:nvPr/>
        </p:nvSpPr>
        <p:spPr>
          <a:xfrm>
            <a:off x="0" y="291766"/>
            <a:ext cx="6593305" cy="307777"/>
          </a:xfrm>
          <a:prstGeom prst="rect">
            <a:avLst/>
          </a:prstGeom>
        </p:spPr>
        <p:txBody>
          <a:bodyPr wrap="square">
            <a:spAutoFit/>
          </a:bodyPr>
          <a:lstStyle/>
          <a:p>
            <a:pPr algn="just"/>
            <a:r>
              <a:rPr lang="ja-JP" altLang="en-US" sz="1400" b="1" u="sng" kern="100" dirty="0">
                <a:latin typeface="BIZ UDゴシック" panose="020B0400000000000000" pitchFamily="49" charset="-128"/>
                <a:ea typeface="BIZ UDゴシック" panose="020B0400000000000000" pitchFamily="49" charset="-128"/>
                <a:cs typeface="Times New Roman" panose="02020603050405020304" pitchFamily="18" charset="0"/>
              </a:rPr>
              <a:t>１</a:t>
            </a:r>
            <a:r>
              <a:rPr lang="en-US" altLang="ja-JP" sz="1400" b="1" u="sng"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400" b="1" u="sng" kern="100" dirty="0">
                <a:latin typeface="BIZ UDゴシック" panose="020B0400000000000000" pitchFamily="49" charset="-128"/>
                <a:ea typeface="BIZ UDゴシック" panose="020B0400000000000000" pitchFamily="49" charset="-128"/>
                <a:cs typeface="Times New Roman" panose="02020603050405020304" pitchFamily="18" charset="0"/>
              </a:rPr>
              <a:t>スケジュール</a:t>
            </a:r>
            <a:r>
              <a:rPr lang="ja-JP" altLang="ja-JP" sz="1400" b="1"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rPr>
              <a:t>※訪問先は、アポイント取得の状況により変更となる場合があります。</a:t>
            </a:r>
          </a:p>
        </p:txBody>
      </p:sp>
      <p:sp>
        <p:nvSpPr>
          <p:cNvPr id="11" name="AutoShape 10"/>
          <p:cNvSpPr>
            <a:spLocks noChangeArrowheads="1"/>
          </p:cNvSpPr>
          <p:nvPr/>
        </p:nvSpPr>
        <p:spPr bwMode="auto">
          <a:xfrm>
            <a:off x="102473" y="8832245"/>
            <a:ext cx="6653055" cy="984186"/>
          </a:xfrm>
          <a:prstGeom prst="roundRect">
            <a:avLst>
              <a:gd name="adj" fmla="val 13185"/>
            </a:avLst>
          </a:prstGeom>
          <a:solidFill>
            <a:srgbClr val="FFFFFF"/>
          </a:solidFill>
          <a:ln w="19050">
            <a:solidFill>
              <a:srgbClr val="FD8603"/>
            </a:solidFill>
            <a:round/>
            <a:headEnd/>
            <a:tailEnd/>
          </a:ln>
          <a:effectLst/>
        </p:spPr>
        <p:txBody>
          <a:bodyPr rot="0" vert="horz" wrap="square" lIns="74295" tIns="8890" rIns="74295" bIns="8890" anchor="ctr" anchorCtr="0" upright="1">
            <a:noAutofit/>
          </a:bodyPr>
          <a:lstStyle/>
          <a:p>
            <a:pPr>
              <a:spcBef>
                <a:spcPts val="200"/>
              </a:spcBef>
            </a:pPr>
            <a:r>
              <a:rPr lang="en-US" altLang="ja-JP"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お問い合わせ先</a:t>
            </a:r>
            <a:r>
              <a:rPr lang="en-US" altLang="ja-JP"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　神戸市市長室国際部国際課</a:t>
            </a:r>
            <a:endPar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spcBef>
                <a:spcPts val="200"/>
              </a:spcBef>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TEL</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078-</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332</a:t>
            </a:r>
            <a:r>
              <a:rPr 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5010</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FAX</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078-322-2382</a:t>
            </a:r>
            <a:endPar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spcBef>
                <a:spcPts val="200"/>
              </a:spcBef>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E-mail</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hlinkClick r:id="rId2"/>
              </a:rPr>
              <a:t>kokusai@office.city.kobe.lg.jp</a:t>
            </a:r>
            <a:endParaRPr 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spcBef>
                <a:spcPts val="200"/>
              </a:spcBef>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651-0083 </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神戸市中央区加納町６－５－１　神戸市役所１号館１６</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F</a:t>
            </a:r>
            <a:endPar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1288345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3914" y="287948"/>
            <a:ext cx="6858000" cy="307777"/>
          </a:xfrm>
          <a:prstGeom prst="rect">
            <a:avLst/>
          </a:prstGeom>
          <a:noFill/>
        </p:spPr>
        <p:txBody>
          <a:bodyPr wrap="square" rtlCol="0">
            <a:spAutoFit/>
          </a:bodyPr>
          <a:lstStyle/>
          <a:p>
            <a:r>
              <a:rPr lang="ja-JP" altLang="en-US" sz="1400" b="1" u="sng" dirty="0">
                <a:latin typeface="BIZ UDゴシック" panose="020B0400000000000000" pitchFamily="49" charset="-128"/>
                <a:ea typeface="BIZ UDゴシック" panose="020B0400000000000000" pitchFamily="49" charset="-128"/>
              </a:rPr>
              <a:t>３</a:t>
            </a:r>
            <a:r>
              <a:rPr lang="en-US" altLang="ja-JP" sz="1400" b="1" u="sng" dirty="0">
                <a:latin typeface="BIZ UDゴシック" panose="020B0400000000000000" pitchFamily="49" charset="-128"/>
                <a:ea typeface="BIZ UDゴシック" panose="020B0400000000000000" pitchFamily="49" charset="-128"/>
              </a:rPr>
              <a:t>.</a:t>
            </a:r>
            <a:r>
              <a:rPr lang="ja-JP" altLang="en-US" sz="1400" b="1" u="sng" dirty="0">
                <a:latin typeface="BIZ UDゴシック" panose="020B0400000000000000" pitchFamily="49" charset="-128"/>
                <a:ea typeface="BIZ UDゴシック" panose="020B0400000000000000" pitchFamily="49" charset="-128"/>
              </a:rPr>
              <a:t>参加費（目安</a:t>
            </a:r>
            <a:r>
              <a:rPr lang="ja-JP" altLang="en-US" sz="1400" u="sng" dirty="0">
                <a:latin typeface="BIZ UDゴシック" panose="020B0400000000000000" pitchFamily="49" charset="-128"/>
                <a:ea typeface="BIZ UDゴシック" panose="020B0400000000000000" pitchFamily="49" charset="-128"/>
              </a:rPr>
              <a:t>）</a:t>
            </a:r>
            <a:r>
              <a:rPr lang="ja-JP" altLang="en-US" sz="1400" dirty="0">
                <a:latin typeface="BIZ UDゴシック" panose="020B0400000000000000" pitchFamily="49" charset="-128"/>
                <a:ea typeface="BIZ UDゴシック" panose="020B0400000000000000" pitchFamily="49" charset="-128"/>
              </a:rPr>
              <a:t>　　　　３００，０００</a:t>
            </a:r>
            <a:r>
              <a:rPr lang="ja-JP" altLang="ja-JP" sz="1400" dirty="0">
                <a:latin typeface="BIZ UDゴシック" panose="020B0400000000000000" pitchFamily="49" charset="-128"/>
                <a:ea typeface="BIZ UDゴシック" panose="020B0400000000000000" pitchFamily="49" charset="-128"/>
              </a:rPr>
              <a:t>円</a:t>
            </a:r>
            <a:r>
              <a:rPr lang="ja-JP" altLang="en-US" sz="1400" dirty="0">
                <a:latin typeface="BIZ UDゴシック" panose="020B0400000000000000" pitchFamily="49" charset="-128"/>
                <a:ea typeface="BIZ UDゴシック" panose="020B0400000000000000" pitchFamily="49" charset="-128"/>
              </a:rPr>
              <a:t>／</a:t>
            </a:r>
            <a:r>
              <a:rPr lang="ja-JP" altLang="ja-JP" sz="1400" dirty="0">
                <a:latin typeface="BIZ UDゴシック" panose="020B0400000000000000" pitchFamily="49" charset="-128"/>
                <a:ea typeface="BIZ UDゴシック" panose="020B0400000000000000" pitchFamily="49" charset="-128"/>
              </a:rPr>
              <a:t>名</a:t>
            </a:r>
          </a:p>
        </p:txBody>
      </p:sp>
      <p:sp>
        <p:nvSpPr>
          <p:cNvPr id="5" name="テキスト ボックス 4"/>
          <p:cNvSpPr txBox="1"/>
          <p:nvPr/>
        </p:nvSpPr>
        <p:spPr>
          <a:xfrm>
            <a:off x="146337" y="7625940"/>
            <a:ext cx="1347537" cy="276999"/>
          </a:xfrm>
          <a:prstGeom prst="rect">
            <a:avLst/>
          </a:prstGeom>
          <a:noFill/>
        </p:spPr>
        <p:txBody>
          <a:bodyPr wrap="square" rtlCol="0">
            <a:spAutoFit/>
          </a:bodyPr>
          <a:lstStyle/>
          <a:p>
            <a:r>
              <a:rPr lang="ja-JP" altLang="ja-JP" sz="1200" dirty="0">
                <a:latin typeface="BIZ UDゴシック" panose="020B0400000000000000" pitchFamily="49" charset="-128"/>
                <a:ea typeface="BIZ UDゴシック" panose="020B0400000000000000" pitchFamily="49" charset="-128"/>
              </a:rPr>
              <a:t>キャンセル料</a:t>
            </a:r>
          </a:p>
        </p:txBody>
      </p:sp>
      <p:sp>
        <p:nvSpPr>
          <p:cNvPr id="2" name="テキスト ボックス 1"/>
          <p:cNvSpPr txBox="1"/>
          <p:nvPr/>
        </p:nvSpPr>
        <p:spPr>
          <a:xfrm>
            <a:off x="88148" y="3373358"/>
            <a:ext cx="6678697" cy="1446550"/>
          </a:xfrm>
          <a:prstGeom prst="rect">
            <a:avLst/>
          </a:prstGeom>
          <a:noFill/>
        </p:spPr>
        <p:txBody>
          <a:bodyPr wrap="square" rtlCol="0">
            <a:spAutoFit/>
          </a:bodyPr>
          <a:lstStyle/>
          <a:p>
            <a:r>
              <a:rPr lang="ja-JP" altLang="en-US" sz="1100" dirty="0">
                <a:latin typeface="BIZ UD明朝 Medium" panose="02020500000000000000" pitchFamily="17" charset="-128"/>
                <a:ea typeface="BIZ UD明朝 Medium" panose="02020500000000000000" pitchFamily="17" charset="-128"/>
              </a:rPr>
              <a:t>✓</a:t>
            </a:r>
            <a:r>
              <a:rPr lang="ja-JP" altLang="ja-JP" sz="1100" dirty="0">
                <a:latin typeface="BIZ UD明朝 Medium" panose="02020500000000000000" pitchFamily="17" charset="-128"/>
                <a:ea typeface="BIZ UD明朝 Medium" panose="02020500000000000000" pitchFamily="17" charset="-128"/>
              </a:rPr>
              <a:t>全行程参加から一部変更を希望される場合は、お問い合わせください。</a:t>
            </a:r>
            <a:endParaRPr lang="en-US" altLang="ja-JP" sz="1100" dirty="0">
              <a:latin typeface="BIZ UD明朝 Medium" panose="02020500000000000000" pitchFamily="17" charset="-128"/>
              <a:ea typeface="BIZ UD明朝 Medium" panose="02020500000000000000" pitchFamily="17" charset="-128"/>
            </a:endParaRPr>
          </a:p>
          <a:p>
            <a:r>
              <a:rPr lang="ja-JP" altLang="en-US" sz="1100" dirty="0">
                <a:latin typeface="BIZ UD明朝 Medium" panose="02020500000000000000" pitchFamily="17" charset="-128"/>
                <a:ea typeface="BIZ UD明朝 Medium" panose="02020500000000000000" pitchFamily="17" charset="-128"/>
              </a:rPr>
              <a:t>　</a:t>
            </a:r>
            <a:r>
              <a:rPr lang="en-US" altLang="ja-JP" sz="1100" dirty="0">
                <a:latin typeface="BIZ UD明朝 Medium" panose="02020500000000000000" pitchFamily="17" charset="-128"/>
                <a:ea typeface="BIZ UD明朝 Medium" panose="02020500000000000000" pitchFamily="17" charset="-128"/>
              </a:rPr>
              <a:t>※ </a:t>
            </a:r>
            <a:r>
              <a:rPr lang="ja-JP" altLang="en-US" sz="1100" dirty="0">
                <a:latin typeface="BIZ UD明朝 Medium" panose="02020500000000000000" pitchFamily="17" charset="-128"/>
                <a:ea typeface="BIZ UD明朝 Medium" panose="02020500000000000000" pitchFamily="17" charset="-128"/>
              </a:rPr>
              <a:t>現地参加の場合の参加費（目安）は</a:t>
            </a:r>
            <a:r>
              <a:rPr lang="en-US" altLang="ja-JP" sz="1100" dirty="0">
                <a:latin typeface="BIZ UD明朝 Medium" panose="02020500000000000000" pitchFamily="17" charset="-128"/>
                <a:ea typeface="BIZ UD明朝 Medium" panose="02020500000000000000" pitchFamily="17" charset="-128"/>
              </a:rPr>
              <a:t>80,000</a:t>
            </a:r>
            <a:r>
              <a:rPr lang="ja-JP" altLang="en-US" sz="1100" dirty="0">
                <a:latin typeface="BIZ UD明朝 Medium" panose="02020500000000000000" pitchFamily="17" charset="-128"/>
                <a:ea typeface="BIZ UD明朝 Medium" panose="02020500000000000000" pitchFamily="17" charset="-128"/>
              </a:rPr>
              <a:t>円／名（宿泊・食事・貸切バス）</a:t>
            </a:r>
            <a:endParaRPr lang="en-US" altLang="ja-JP" sz="1100" dirty="0">
              <a:latin typeface="BIZ UD明朝 Medium" panose="02020500000000000000" pitchFamily="17" charset="-128"/>
              <a:ea typeface="BIZ UD明朝 Medium" panose="02020500000000000000" pitchFamily="17" charset="-128"/>
            </a:endParaRPr>
          </a:p>
          <a:p>
            <a:r>
              <a:rPr lang="ja-JP" altLang="en-US" sz="1100" dirty="0">
                <a:latin typeface="BIZ UD明朝 Medium" panose="02020500000000000000" pitchFamily="17" charset="-128"/>
                <a:ea typeface="BIZ UD明朝 Medium" panose="02020500000000000000" pitchFamily="17" charset="-128"/>
              </a:rPr>
              <a:t>✓</a:t>
            </a:r>
            <a:r>
              <a:rPr lang="ja-JP" altLang="ja-JP" sz="1100" dirty="0">
                <a:latin typeface="BIZ UD明朝 Medium" panose="02020500000000000000" pitchFamily="17" charset="-128"/>
                <a:ea typeface="BIZ UD明朝 Medium" panose="02020500000000000000" pitchFamily="17" charset="-128"/>
              </a:rPr>
              <a:t>航空機がエコノミークラス、ホテル</a:t>
            </a:r>
            <a:r>
              <a:rPr lang="en-US" altLang="ja-JP" sz="1100" dirty="0">
                <a:latin typeface="BIZ UD明朝 Medium" panose="02020500000000000000" pitchFamily="17" charset="-128"/>
                <a:ea typeface="BIZ UD明朝 Medium" panose="02020500000000000000" pitchFamily="17" charset="-128"/>
              </a:rPr>
              <a:t>1</a:t>
            </a:r>
            <a:r>
              <a:rPr lang="ja-JP" altLang="ja-JP" sz="1100" dirty="0">
                <a:latin typeface="BIZ UD明朝 Medium" panose="02020500000000000000" pitchFamily="17" charset="-128"/>
                <a:ea typeface="BIZ UD明朝 Medium" panose="02020500000000000000" pitchFamily="17" charset="-128"/>
              </a:rPr>
              <a:t>人</a:t>
            </a:r>
            <a:r>
              <a:rPr lang="en-US" altLang="ja-JP" sz="1100" dirty="0">
                <a:latin typeface="BIZ UD明朝 Medium" panose="02020500000000000000" pitchFamily="17" charset="-128"/>
                <a:ea typeface="BIZ UD明朝 Medium" panose="02020500000000000000" pitchFamily="17" charset="-128"/>
              </a:rPr>
              <a:t>1</a:t>
            </a:r>
            <a:r>
              <a:rPr lang="ja-JP" altLang="ja-JP" sz="1100" dirty="0">
                <a:latin typeface="BIZ UD明朝 Medium" panose="02020500000000000000" pitchFamily="17" charset="-128"/>
                <a:ea typeface="BIZ UD明朝 Medium" panose="02020500000000000000" pitchFamily="17" charset="-128"/>
              </a:rPr>
              <a:t>部屋利用の場合です。</a:t>
            </a:r>
            <a:endParaRPr lang="en-US" altLang="ja-JP" sz="1100" dirty="0">
              <a:latin typeface="BIZ UD明朝 Medium" panose="02020500000000000000" pitchFamily="17" charset="-128"/>
              <a:ea typeface="BIZ UD明朝 Medium" panose="02020500000000000000" pitchFamily="17" charset="-128"/>
            </a:endParaRPr>
          </a:p>
          <a:p>
            <a:r>
              <a:rPr lang="ja-JP" altLang="en-US" sz="1100" dirty="0">
                <a:latin typeface="BIZ UD明朝 Medium" panose="02020500000000000000" pitchFamily="17" charset="-128"/>
                <a:ea typeface="BIZ UD明朝 Medium" panose="02020500000000000000" pitchFamily="17" charset="-128"/>
              </a:rPr>
              <a:t>✓</a:t>
            </a:r>
            <a:r>
              <a:rPr lang="ja-JP" altLang="ja-JP" sz="1100" dirty="0">
                <a:latin typeface="BIZ UD明朝 Medium" panose="02020500000000000000" pitchFamily="17" charset="-128"/>
                <a:ea typeface="BIZ UD明朝 Medium" panose="02020500000000000000" pitchFamily="17" charset="-128"/>
              </a:rPr>
              <a:t>ビジネスクラスをご希望の場合は、追加料金</a:t>
            </a:r>
            <a:r>
              <a:rPr lang="ja-JP" altLang="en-US" sz="1100" dirty="0">
                <a:latin typeface="BIZ UD明朝 Medium" panose="02020500000000000000" pitchFamily="17" charset="-128"/>
                <a:ea typeface="BIZ UD明朝 Medium" panose="02020500000000000000" pitchFamily="17" charset="-128"/>
              </a:rPr>
              <a:t>（約</a:t>
            </a:r>
            <a:r>
              <a:rPr lang="en-US" altLang="ja-JP" sz="1100" dirty="0">
                <a:latin typeface="BIZ UD明朝 Medium" panose="02020500000000000000" pitchFamily="17" charset="-128"/>
                <a:ea typeface="BIZ UD明朝 Medium" panose="02020500000000000000" pitchFamily="17" charset="-128"/>
              </a:rPr>
              <a:t>800,000</a:t>
            </a:r>
            <a:r>
              <a:rPr lang="ja-JP" altLang="ja-JP" sz="1100" dirty="0">
                <a:latin typeface="BIZ UD明朝 Medium" panose="02020500000000000000" pitchFamily="17" charset="-128"/>
                <a:ea typeface="BIZ UD明朝 Medium" panose="02020500000000000000" pitchFamily="17" charset="-128"/>
              </a:rPr>
              <a:t>円</a:t>
            </a:r>
            <a:r>
              <a:rPr lang="ja-JP" altLang="en-US" sz="1100" dirty="0">
                <a:latin typeface="BIZ UD明朝 Medium" panose="02020500000000000000" pitchFamily="17" charset="-128"/>
                <a:ea typeface="BIZ UD明朝 Medium" panose="02020500000000000000" pitchFamily="17" charset="-128"/>
              </a:rPr>
              <a:t>～）</a:t>
            </a:r>
            <a:r>
              <a:rPr lang="ja-JP" altLang="ja-JP" sz="1100" dirty="0">
                <a:latin typeface="BIZ UD明朝 Medium" panose="02020500000000000000" pitchFamily="17" charset="-128"/>
                <a:ea typeface="BIZ UD明朝 Medium" panose="02020500000000000000" pitchFamily="17" charset="-128"/>
              </a:rPr>
              <a:t>が必要です。</a:t>
            </a:r>
          </a:p>
          <a:p>
            <a:r>
              <a:rPr lang="ja-JP" altLang="ja-JP" sz="1100" dirty="0">
                <a:latin typeface="BIZ UD明朝 Medium" panose="02020500000000000000" pitchFamily="17" charset="-128"/>
                <a:ea typeface="BIZ UD明朝 Medium" panose="02020500000000000000" pitchFamily="17" charset="-128"/>
              </a:rPr>
              <a:t>　</a:t>
            </a:r>
            <a:r>
              <a:rPr lang="en-US" altLang="ja-JP" sz="1100" dirty="0">
                <a:latin typeface="BIZ UD明朝 Medium" panose="02020500000000000000" pitchFamily="17" charset="-128"/>
                <a:ea typeface="BIZ UD明朝 Medium" panose="02020500000000000000" pitchFamily="17" charset="-128"/>
              </a:rPr>
              <a:t>(</a:t>
            </a:r>
            <a:r>
              <a:rPr lang="ja-JP" altLang="ja-JP" sz="1100" dirty="0">
                <a:latin typeface="BIZ UD明朝 Medium" panose="02020500000000000000" pitchFamily="17" charset="-128"/>
                <a:ea typeface="BIZ UD明朝 Medium" panose="02020500000000000000" pitchFamily="17" charset="-128"/>
              </a:rPr>
              <a:t>空席状況により料金変動があります。詳細をお伝えしますのでお問合せ下さい。</a:t>
            </a:r>
            <a:r>
              <a:rPr lang="en-US" altLang="ja-JP" sz="1100" dirty="0">
                <a:latin typeface="BIZ UD明朝 Medium" panose="02020500000000000000" pitchFamily="17" charset="-128"/>
                <a:ea typeface="BIZ UD明朝 Medium" panose="02020500000000000000" pitchFamily="17" charset="-128"/>
              </a:rPr>
              <a:t>)</a:t>
            </a:r>
          </a:p>
          <a:p>
            <a:r>
              <a:rPr lang="ja-JP" altLang="ja-JP" sz="1100" dirty="0">
                <a:solidFill>
                  <a:srgbClr val="FF0000"/>
                </a:solidFill>
                <a:latin typeface="BIZ UD明朝 Medium" panose="02020500000000000000" pitchFamily="17" charset="-128"/>
                <a:ea typeface="BIZ UD明朝 Medium" panose="02020500000000000000" pitchFamily="17" charset="-128"/>
              </a:rPr>
              <a:t>　</a:t>
            </a:r>
            <a:endParaRPr lang="en-US" altLang="ja-JP" sz="1100" dirty="0">
              <a:solidFill>
                <a:srgbClr val="FF0000"/>
              </a:solidFill>
              <a:latin typeface="BIZ UD明朝 Medium" panose="02020500000000000000" pitchFamily="17" charset="-128"/>
              <a:ea typeface="BIZ UD明朝 Medium" panose="02020500000000000000" pitchFamily="17" charset="-128"/>
            </a:endParaRPr>
          </a:p>
          <a:p>
            <a:r>
              <a:rPr lang="ja-JP" altLang="en-US" sz="1100" dirty="0">
                <a:latin typeface="BIZ UD明朝 Medium" panose="02020500000000000000" pitchFamily="17" charset="-128"/>
                <a:ea typeface="BIZ UD明朝 Medium" panose="02020500000000000000" pitchFamily="17" charset="-128"/>
              </a:rPr>
              <a:t>　</a:t>
            </a:r>
            <a:r>
              <a:rPr lang="ja-JP" altLang="ja-JP" sz="1100" dirty="0">
                <a:latin typeface="BIZ UD明朝 Medium" panose="02020500000000000000" pitchFamily="17" charset="-128"/>
                <a:ea typeface="BIZ UD明朝 Medium" panose="02020500000000000000" pitchFamily="17" charset="-128"/>
              </a:rPr>
              <a:t>利用予定航空会社：</a:t>
            </a:r>
            <a:r>
              <a:rPr lang="ja-JP" altLang="en-US" sz="1100" dirty="0">
                <a:latin typeface="BIZ UD明朝 Medium" panose="02020500000000000000" pitchFamily="17" charset="-128"/>
                <a:ea typeface="BIZ UD明朝 Medium" panose="02020500000000000000" pitchFamily="17" charset="-128"/>
              </a:rPr>
              <a:t>日本航空（伊丹～羽田～デリー）、ヴィスタラ航空（デリー～アーメダバード）</a:t>
            </a:r>
            <a:endParaRPr lang="en-US" altLang="ja-JP" sz="1100" dirty="0">
              <a:latin typeface="BIZ UD明朝 Medium" panose="02020500000000000000" pitchFamily="17" charset="-128"/>
              <a:ea typeface="BIZ UD明朝 Medium" panose="02020500000000000000" pitchFamily="17" charset="-128"/>
            </a:endParaRPr>
          </a:p>
          <a:p>
            <a:r>
              <a:rPr lang="ja-JP" altLang="ja-JP" sz="1100" dirty="0">
                <a:latin typeface="BIZ UD明朝 Medium" panose="02020500000000000000" pitchFamily="17" charset="-128"/>
                <a:ea typeface="BIZ UD明朝 Medium" panose="02020500000000000000" pitchFamily="17" charset="-128"/>
              </a:rPr>
              <a:t>　利用予定ホテル</a:t>
            </a:r>
            <a:r>
              <a:rPr lang="ja-JP" altLang="en-US" sz="1100" dirty="0">
                <a:latin typeface="BIZ UD明朝 Medium" panose="02020500000000000000" pitchFamily="17" charset="-128"/>
                <a:ea typeface="BIZ UD明朝 Medium" panose="02020500000000000000" pitchFamily="17" charset="-128"/>
              </a:rPr>
              <a:t>　</a:t>
            </a:r>
            <a:r>
              <a:rPr lang="ja-JP" altLang="ja-JP" sz="1100" dirty="0">
                <a:latin typeface="BIZ UD明朝 Medium" panose="02020500000000000000" pitchFamily="17" charset="-128"/>
                <a:ea typeface="BIZ UD明朝 Medium" panose="02020500000000000000" pitchFamily="17" charset="-128"/>
              </a:rPr>
              <a:t>：</a:t>
            </a:r>
            <a:r>
              <a:rPr lang="ja-JP" altLang="en-US" sz="1100" dirty="0">
                <a:latin typeface="BIZ UD明朝 Medium" panose="02020500000000000000" pitchFamily="17" charset="-128"/>
                <a:ea typeface="BIZ UD明朝 Medium" panose="02020500000000000000" pitchFamily="17" charset="-128"/>
              </a:rPr>
              <a:t>フォーポイント バイ </a:t>
            </a:r>
            <a:r>
              <a:rPr lang="ja-JP" altLang="en-US" sz="1100">
                <a:latin typeface="BIZ UD明朝 Medium" panose="02020500000000000000" pitchFamily="17" charset="-128"/>
                <a:ea typeface="BIZ UD明朝 Medium" panose="02020500000000000000" pitchFamily="17" charset="-128"/>
              </a:rPr>
              <a:t>シェラトン </a:t>
            </a:r>
            <a:r>
              <a:rPr lang="ja-JP" altLang="en-US" sz="1100" smtClean="0">
                <a:latin typeface="BIZ UD明朝 Medium" panose="02020500000000000000" pitchFamily="17" charset="-128"/>
                <a:ea typeface="BIZ UD明朝 Medium" panose="02020500000000000000" pitchFamily="17" charset="-128"/>
              </a:rPr>
              <a:t>アーメダバード 又</a:t>
            </a:r>
            <a:r>
              <a:rPr lang="ja-JP" altLang="en-US" sz="1100" dirty="0">
                <a:latin typeface="BIZ UD明朝 Medium" panose="02020500000000000000" pitchFamily="17" charset="-128"/>
                <a:ea typeface="BIZ UD明朝 Medium" panose="02020500000000000000" pitchFamily="17" charset="-128"/>
              </a:rPr>
              <a:t>は同等クラス</a:t>
            </a:r>
            <a:endParaRPr lang="ja-JP" altLang="ja-JP" sz="1100" dirty="0">
              <a:latin typeface="BIZ UD明朝 Medium" panose="02020500000000000000" pitchFamily="17" charset="-128"/>
              <a:ea typeface="BIZ UD明朝 Medium" panose="02020500000000000000" pitchFamily="17"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21981194"/>
              </p:ext>
            </p:extLst>
          </p:nvPr>
        </p:nvGraphicFramePr>
        <p:xfrm>
          <a:off x="231893" y="7910454"/>
          <a:ext cx="6407487" cy="502920"/>
        </p:xfrm>
        <a:graphic>
          <a:graphicData uri="http://schemas.openxmlformats.org/drawingml/2006/table">
            <a:tbl>
              <a:tblPr bandRow="1">
                <a:tableStyleId>{7E9639D4-E3E2-4D34-9284-5A2195B3D0D7}</a:tableStyleId>
              </a:tblPr>
              <a:tblGrid>
                <a:gridCol w="1067915">
                  <a:extLst>
                    <a:ext uri="{9D8B030D-6E8A-4147-A177-3AD203B41FA5}">
                      <a16:colId xmlns:a16="http://schemas.microsoft.com/office/drawing/2014/main" val="3504868059"/>
                    </a:ext>
                  </a:extLst>
                </a:gridCol>
                <a:gridCol w="5339572">
                  <a:extLst>
                    <a:ext uri="{9D8B030D-6E8A-4147-A177-3AD203B41FA5}">
                      <a16:colId xmlns:a16="http://schemas.microsoft.com/office/drawing/2014/main" val="3476384613"/>
                    </a:ext>
                  </a:extLst>
                </a:gridCol>
              </a:tblGrid>
              <a:tr h="230372">
                <a:tc>
                  <a:txBody>
                    <a:bodyPr/>
                    <a:lstStyle/>
                    <a:p>
                      <a:r>
                        <a:rPr kumimoji="1" lang="ja-JP" altLang="en-US" sz="1050" dirty="0">
                          <a:latin typeface="BIZ UDゴシック" panose="020B0400000000000000" pitchFamily="49" charset="-128"/>
                          <a:ea typeface="BIZ UDゴシック" panose="020B0400000000000000" pitchFamily="49" charset="-128"/>
                        </a:rPr>
                        <a:t>航空運賃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050" dirty="0">
                          <a:latin typeface="BIZ UDゴシック" panose="020B0400000000000000" pitchFamily="49" charset="-128"/>
                          <a:ea typeface="BIZ UDゴシック" panose="020B0400000000000000" pitchFamily="49" charset="-128"/>
                        </a:rPr>
                        <a:t>発券後出発日：ビジネスクラス</a:t>
                      </a:r>
                      <a:r>
                        <a:rPr kumimoji="1" lang="en-US" altLang="ja-JP" sz="1050" dirty="0">
                          <a:latin typeface="BIZ UDゴシック" panose="020B0400000000000000" pitchFamily="49" charset="-128"/>
                          <a:ea typeface="BIZ UDゴシック" panose="020B0400000000000000" pitchFamily="49" charset="-128"/>
                        </a:rPr>
                        <a:t>40,000</a:t>
                      </a:r>
                      <a:r>
                        <a:rPr kumimoji="1" lang="ja-JP" altLang="en-US" sz="1050" dirty="0">
                          <a:latin typeface="BIZ UDゴシック" panose="020B0400000000000000" pitchFamily="49" charset="-128"/>
                          <a:ea typeface="BIZ UDゴシック" panose="020B0400000000000000" pitchFamily="49" charset="-128"/>
                        </a:rPr>
                        <a:t>円，エコノミークラス</a:t>
                      </a:r>
                      <a:r>
                        <a:rPr kumimoji="1" lang="en-US" altLang="ja-JP" sz="1050" dirty="0">
                          <a:latin typeface="BIZ UDゴシック" panose="020B0400000000000000" pitchFamily="49" charset="-128"/>
                          <a:ea typeface="BIZ UDゴシック" panose="020B0400000000000000" pitchFamily="49" charset="-128"/>
                        </a:rPr>
                        <a:t>30,000</a:t>
                      </a:r>
                      <a:r>
                        <a:rPr kumimoji="1" lang="ja-JP" altLang="en-US" sz="1050" dirty="0">
                          <a:latin typeface="BIZ UDゴシック" panose="020B0400000000000000" pitchFamily="49" charset="-128"/>
                          <a:ea typeface="BIZ UDゴシック" panose="020B0400000000000000" pitchFamily="49" charset="-128"/>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4156783"/>
                  </a:ext>
                </a:extLst>
              </a:tr>
              <a:tr h="205489">
                <a:tc>
                  <a:txBody>
                    <a:bodyPr/>
                    <a:lstStyle/>
                    <a:p>
                      <a:r>
                        <a:rPr kumimoji="1" lang="ja-JP" altLang="en-US" sz="1050" dirty="0">
                          <a:latin typeface="BIZ UDゴシック" panose="020B0400000000000000" pitchFamily="49" charset="-128"/>
                          <a:ea typeface="BIZ UDゴシック" panose="020B0400000000000000" pitchFamily="49" charset="-128"/>
                        </a:rPr>
                        <a:t>宿泊費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en-US" altLang="ja-JP" sz="1050" dirty="0" smtClean="0">
                          <a:solidFill>
                            <a:schemeClr val="tx1"/>
                          </a:solidFill>
                          <a:latin typeface="BIZ UDゴシック" panose="020B0400000000000000" pitchFamily="49" charset="-128"/>
                          <a:ea typeface="BIZ UDゴシック" panose="020B0400000000000000" pitchFamily="49" charset="-128"/>
                        </a:rPr>
                        <a:t>21</a:t>
                      </a:r>
                      <a:r>
                        <a:rPr kumimoji="1" lang="ja-JP" altLang="en-US" sz="1050" dirty="0" smtClean="0">
                          <a:solidFill>
                            <a:schemeClr val="tx1"/>
                          </a:solidFill>
                          <a:latin typeface="BIZ UDゴシック" panose="020B0400000000000000" pitchFamily="49" charset="-128"/>
                          <a:ea typeface="BIZ UDゴシック" panose="020B0400000000000000" pitchFamily="49" charset="-128"/>
                        </a:rPr>
                        <a:t>日前より</a:t>
                      </a:r>
                      <a:r>
                        <a:rPr kumimoji="1" lang="en-US" altLang="ja-JP" sz="1050" dirty="0">
                          <a:solidFill>
                            <a:schemeClr val="tx1"/>
                          </a:solidFill>
                          <a:latin typeface="BIZ UDゴシック" panose="020B0400000000000000" pitchFamily="49" charset="-128"/>
                          <a:ea typeface="BIZ UDゴシック" panose="020B0400000000000000" pitchFamily="49" charset="-128"/>
                        </a:rPr>
                        <a:t>100</a:t>
                      </a:r>
                      <a:r>
                        <a:rPr kumimoji="1" lang="ja-JP" altLang="en-US" sz="1050" dirty="0">
                          <a:solidFill>
                            <a:schemeClr val="tx1"/>
                          </a:solidFill>
                          <a:latin typeface="BIZ UDゴシック" panose="020B0400000000000000" pitchFamily="49" charset="-128"/>
                          <a:ea typeface="BIZ UDゴシック" panose="020B0400000000000000" pitchFamily="49" charset="-128"/>
                        </a:rPr>
                        <a:t>％チャージ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39453236"/>
                  </a:ext>
                </a:extLst>
              </a:tr>
            </a:tbl>
          </a:graphicData>
        </a:graphic>
      </p:graphicFrame>
      <p:sp>
        <p:nvSpPr>
          <p:cNvPr id="9" name="AutoShape 8"/>
          <p:cNvSpPr>
            <a:spLocks noChangeArrowheads="1"/>
          </p:cNvSpPr>
          <p:nvPr/>
        </p:nvSpPr>
        <p:spPr bwMode="auto">
          <a:xfrm>
            <a:off x="113790" y="724354"/>
            <a:ext cx="6653055" cy="1312014"/>
          </a:xfrm>
          <a:prstGeom prst="roundRect">
            <a:avLst>
              <a:gd name="adj" fmla="val 16667"/>
            </a:avLst>
          </a:prstGeom>
          <a:solidFill>
            <a:srgbClr val="FFFFFF"/>
          </a:solidFill>
          <a:ln w="19050">
            <a:solidFill>
              <a:schemeClr val="tx1">
                <a:lumMod val="85000"/>
                <a:lumOff val="15000"/>
              </a:schemeClr>
            </a:solidFill>
            <a:round/>
            <a:headEnd/>
            <a:tailEnd/>
          </a:ln>
        </p:spPr>
        <p:txBody>
          <a:bodyPr rot="0" vert="horz" wrap="square" lIns="74295" tIns="8890" rIns="74295" bIns="8890" anchor="t" anchorCtr="0" upright="1">
            <a:noAutofit/>
          </a:bodyPr>
          <a:lstStyle/>
          <a:p>
            <a:pPr algn="just">
              <a:lnSpc>
                <a:spcPts val="1800"/>
              </a:lnSpc>
            </a:pPr>
            <a:r>
              <a:rPr lang="ja-JP" altLang="en-US" sz="1400" kern="100" dirty="0">
                <a:latin typeface="BIZ UDゴシック" panose="020B0400000000000000" pitchFamily="49" charset="-128"/>
                <a:ea typeface="BIZ UDゴシック" panose="020B0400000000000000" pitchFamily="49" charset="-128"/>
                <a:cs typeface="Times New Roman" panose="02020603050405020304" pitchFamily="18" charset="0"/>
              </a:rPr>
              <a:t>◆参加費に含まれるもの</a:t>
            </a:r>
          </a:p>
          <a:p>
            <a:pPr marL="266700" indent="-266700" algn="just">
              <a:lnSpc>
                <a:spcPts val="1800"/>
              </a:lnSpc>
            </a:pP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・航空運賃　</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エコノミークラス、空港使用料、燃油サーチャージ、査証手配</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endPar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lnSpc>
                <a:spcPts val="1800"/>
              </a:lnSpc>
            </a:pP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　・宿泊代　　</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３泊：</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1</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人</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1</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部屋</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　　　　　　　　　</a:t>
            </a:r>
          </a:p>
          <a:p>
            <a:pPr indent="133350" algn="just">
              <a:lnSpc>
                <a:spcPts val="1800"/>
              </a:lnSpc>
            </a:pP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・食事代　　</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昼食３回</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p>
          <a:p>
            <a:pPr marL="819150" indent="-666750" algn="just">
              <a:lnSpc>
                <a:spcPts val="1800"/>
              </a:lnSpc>
            </a:pP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・貸切バス費用　</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参加者割</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endPar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10" name="AutoShape 8"/>
          <p:cNvSpPr>
            <a:spLocks noChangeArrowheads="1"/>
          </p:cNvSpPr>
          <p:nvPr/>
        </p:nvSpPr>
        <p:spPr bwMode="auto">
          <a:xfrm>
            <a:off x="104429" y="2210193"/>
            <a:ext cx="6662416" cy="1061053"/>
          </a:xfrm>
          <a:prstGeom prst="roundRect">
            <a:avLst>
              <a:gd name="adj" fmla="val 16667"/>
            </a:avLst>
          </a:prstGeom>
          <a:solidFill>
            <a:srgbClr val="FFFFFF"/>
          </a:solidFill>
          <a:ln w="19050">
            <a:solidFill>
              <a:srgbClr val="FF0000"/>
            </a:solidFill>
            <a:round/>
            <a:headEnd/>
            <a:tailEnd/>
          </a:ln>
        </p:spPr>
        <p:txBody>
          <a:bodyPr rot="0" vert="horz" wrap="square" lIns="74295" tIns="8890" rIns="74295" bIns="8890" anchor="t" anchorCtr="0" upright="1">
            <a:noAutofit/>
          </a:bodyPr>
          <a:lstStyle/>
          <a:p>
            <a:pPr algn="just"/>
            <a:r>
              <a:rPr lang="ja-JP" altLang="en-US" sz="1400" b="1" kern="100" dirty="0">
                <a:solidFill>
                  <a:srgbClr val="FF0000"/>
                </a:solidFill>
                <a:latin typeface="BIZ UDゴシック" panose="020B0400000000000000" pitchFamily="49" charset="-128"/>
                <a:ea typeface="BIZ UDゴシック" panose="020B0400000000000000" pitchFamily="49" charset="-128"/>
                <a:cs typeface="Times New Roman" panose="02020603050405020304" pitchFamily="18" charset="0"/>
              </a:rPr>
              <a:t>◆参加費に含まれないもの</a:t>
            </a:r>
            <a:endParaRPr lang="ja-JP" altLang="en-US" sz="14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a:lnSpc>
                <a:spcPts val="1800"/>
              </a:lnSpc>
            </a:pP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　ビジネスクラス追加料金、航空機超過手荷物運搬料、旅券</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パスポート</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取得手数料</a:t>
            </a:r>
          </a:p>
          <a:p>
            <a:pPr indent="133350" algn="just">
              <a:lnSpc>
                <a:spcPts val="1800"/>
              </a:lnSpc>
            </a:pP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海外旅行傷害保険料、日本国内での移動交通費、</a:t>
            </a:r>
            <a:endPar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indent="133350" algn="just">
              <a:lnSpc>
                <a:spcPts val="1800"/>
              </a:lnSpc>
            </a:pP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その他、個人的性質の費用</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rPr>
              <a:t>電話代、クリーニング代、追加飲食代等</a:t>
            </a:r>
            <a:r>
              <a:rPr lang="en-US" altLang="ja-JP" sz="1200" kern="100" dirty="0">
                <a:latin typeface="BIZ UDゴシック" panose="020B0400000000000000" pitchFamily="49" charset="-128"/>
                <a:ea typeface="BIZ UDゴシック" panose="020B0400000000000000" pitchFamily="49" charset="-128"/>
                <a:cs typeface="Times New Roman" panose="02020603050405020304" pitchFamily="18" charset="0"/>
              </a:rPr>
              <a:t>)</a:t>
            </a:r>
            <a:endParaRPr lang="ja-JP" altLang="en-US" sz="12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11" name="AutoShape 10"/>
          <p:cNvSpPr>
            <a:spLocks noChangeArrowheads="1"/>
          </p:cNvSpPr>
          <p:nvPr/>
        </p:nvSpPr>
        <p:spPr bwMode="auto">
          <a:xfrm>
            <a:off x="113790" y="8541158"/>
            <a:ext cx="6653055" cy="1265616"/>
          </a:xfrm>
          <a:prstGeom prst="roundRect">
            <a:avLst>
              <a:gd name="adj" fmla="val 16667"/>
            </a:avLst>
          </a:prstGeom>
          <a:solidFill>
            <a:srgbClr val="FFFFFF"/>
          </a:solidFill>
          <a:ln w="19050">
            <a:solidFill>
              <a:srgbClr val="FD8603"/>
            </a:solidFill>
            <a:round/>
            <a:headEnd/>
            <a:tailEnd/>
          </a:ln>
          <a:effectLst/>
        </p:spPr>
        <p:txBody>
          <a:bodyPr rot="0" vert="horz" wrap="square" lIns="74295" tIns="8890" rIns="74295" bIns="8890" anchor="t" anchorCtr="0" upright="1">
            <a:noAutofit/>
          </a:bodyPr>
          <a:lstStyle/>
          <a:p>
            <a:pPr>
              <a:lnSpc>
                <a:spcPts val="2000"/>
              </a:lnSpc>
            </a:pPr>
            <a:r>
              <a:rPr lang="en-US" altLang="ja-JP"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手配旅行会社</a:t>
            </a:r>
            <a:r>
              <a:rPr lang="en-US" altLang="ja-JP"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1200" kern="1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2000"/>
              </a:lnSpc>
            </a:pPr>
            <a:r>
              <a:rPr lang="ja-JP" altLang="en-US"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株式会社日本ツアーサービス </a:t>
            </a:r>
            <a:endParaRPr lang="en-US" altLang="ja-JP"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2000"/>
              </a:lnSpc>
            </a:pPr>
            <a:r>
              <a:rPr lang="ja-JP" altLang="en-US"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TEL</a:t>
            </a:r>
            <a:r>
              <a:rPr lang="ja-JP" altLang="en-US"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06-7668-8364</a:t>
            </a:r>
            <a:r>
              <a:rPr lang="ja-JP" altLang="en-US"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E-mail</a:t>
            </a:r>
            <a:r>
              <a:rPr lang="ja-JP" altLang="en-US"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info2@jts-travel.jp</a:t>
            </a:r>
            <a:r>
              <a:rPr lang="ja-JP" altLang="en-US" sz="1050" kern="100" dirty="0" smtClean="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en-US" altLang="ja-JP" sz="1050" kern="100" dirty="0" smtClean="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2000"/>
              </a:lnSpc>
            </a:pPr>
            <a:r>
              <a:rPr lang="ja-JP" altLang="en-US"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手配内容確認のため、ご連絡を差し上げることがあります。</a:t>
            </a:r>
            <a:endPar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 name="正方形/長方形 5"/>
          <p:cNvSpPr/>
          <p:nvPr/>
        </p:nvSpPr>
        <p:spPr>
          <a:xfrm>
            <a:off x="146337" y="5068762"/>
            <a:ext cx="6578600" cy="2308324"/>
          </a:xfrm>
          <a:prstGeom prst="rect">
            <a:avLst/>
          </a:prstGeom>
        </p:spPr>
        <p:txBody>
          <a:bodyPr wrap="square">
            <a:spAutoFit/>
          </a:bodyPr>
          <a:lstStyle/>
          <a:p>
            <a:r>
              <a:rPr lang="ja-JP" altLang="en-US" sz="900" b="1" dirty="0">
                <a:latin typeface="BIZ UD明朝 Medium" panose="02020500000000000000" pitchFamily="17" charset="-128"/>
                <a:ea typeface="BIZ UD明朝 Medium" panose="02020500000000000000" pitchFamily="17" charset="-128"/>
              </a:rPr>
              <a:t>手配旅行契約</a:t>
            </a:r>
            <a:r>
              <a:rPr lang="ja-JP" altLang="en-US" sz="900" dirty="0">
                <a:latin typeface="BIZ UD明朝 Medium" panose="02020500000000000000" pitchFamily="17" charset="-128"/>
                <a:ea typeface="BIZ UD明朝 Medium" panose="02020500000000000000" pitchFamily="17" charset="-128"/>
              </a:rPr>
              <a:t>　</a:t>
            </a:r>
          </a:p>
          <a:p>
            <a:r>
              <a:rPr lang="ja-JP" altLang="en-US" sz="900" dirty="0">
                <a:latin typeface="BIZ UD明朝 Medium" panose="02020500000000000000" pitchFamily="17" charset="-128"/>
                <a:ea typeface="BIZ UD明朝 Medium" panose="02020500000000000000" pitchFamily="17" charset="-128"/>
              </a:rPr>
              <a:t>この旅行は、株式会社日本ツアーサービスの委託により、旅行者のために代理、媒介又は取次をすること等により旅行者が運送・宿泊機関等の提供する運送、宿泊その他の旅行に関するサービス（以下「旅行サービス」といいます。）の提供を受けることができるように、手配することを引き受ける契約を締結することになります。</a:t>
            </a:r>
          </a:p>
          <a:p>
            <a:r>
              <a:rPr lang="ja-JP" altLang="en-US" sz="900" dirty="0">
                <a:latin typeface="BIZ UD明朝 Medium" panose="02020500000000000000" pitchFamily="17" charset="-128"/>
                <a:ea typeface="BIZ UD明朝 Medium" panose="02020500000000000000" pitchFamily="17" charset="-128"/>
              </a:rPr>
              <a:t>旅行契約の内容・条件は、別途お渡しする旅行条件書（全文）によります。</a:t>
            </a:r>
          </a:p>
          <a:p>
            <a:endParaRPr lang="ja-JP" altLang="en-US" sz="900" dirty="0">
              <a:latin typeface="BIZ UD明朝 Medium" panose="02020500000000000000" pitchFamily="17" charset="-128"/>
              <a:ea typeface="BIZ UD明朝 Medium" panose="02020500000000000000" pitchFamily="17" charset="-128"/>
            </a:endParaRPr>
          </a:p>
          <a:p>
            <a:r>
              <a:rPr lang="ja-JP" altLang="en-US" sz="900" b="1" dirty="0">
                <a:latin typeface="BIZ UD明朝 Medium" panose="02020500000000000000" pitchFamily="17" charset="-128"/>
                <a:ea typeface="BIZ UD明朝 Medium" panose="02020500000000000000" pitchFamily="17" charset="-128"/>
              </a:rPr>
              <a:t>旅行のお申し込みと契約の成立</a:t>
            </a:r>
          </a:p>
          <a:p>
            <a:r>
              <a:rPr lang="ja-JP" altLang="en-US" sz="900" dirty="0">
                <a:latin typeface="BIZ UD明朝 Medium" panose="02020500000000000000" pitchFamily="17" charset="-128"/>
                <a:ea typeface="BIZ UD明朝 Medium" panose="02020500000000000000" pitchFamily="17" charset="-128"/>
              </a:rPr>
              <a:t>当社と手配旅行契約を締結しようとする旅行者は、当社所定の申込書に所定の事項を記入の上、当社が別に定める金額の申込金とともに、当社に提出しなければなりません。</a:t>
            </a:r>
          </a:p>
          <a:p>
            <a:endParaRPr lang="ja-JP" altLang="en-US" sz="900" dirty="0">
              <a:latin typeface="BIZ UD明朝 Medium" panose="02020500000000000000" pitchFamily="17" charset="-128"/>
              <a:ea typeface="BIZ UD明朝 Medium" panose="02020500000000000000" pitchFamily="17" charset="-128"/>
            </a:endParaRPr>
          </a:p>
          <a:p>
            <a:r>
              <a:rPr lang="ja-JP" altLang="en-US" sz="900" b="1" dirty="0">
                <a:latin typeface="BIZ UD明朝 Medium" panose="02020500000000000000" pitchFamily="17" charset="-128"/>
                <a:ea typeface="BIZ UD明朝 Medium" panose="02020500000000000000" pitchFamily="17" charset="-128"/>
              </a:rPr>
              <a:t>取消料（キャンセル料）</a:t>
            </a:r>
          </a:p>
          <a:p>
            <a:r>
              <a:rPr lang="ja-JP" altLang="en-US" sz="900" dirty="0">
                <a:latin typeface="BIZ UD明朝 Medium" panose="02020500000000000000" pitchFamily="17" charset="-128"/>
                <a:ea typeface="BIZ UD明朝 Medium" panose="02020500000000000000" pitchFamily="17" charset="-128"/>
              </a:rPr>
              <a:t>お客様は下記キャンセル料をお支払いいただくことで、いつでも旅行契約を解除できます。</a:t>
            </a:r>
          </a:p>
          <a:p>
            <a:endParaRPr lang="en-US" altLang="ja-JP" sz="900" b="1" dirty="0">
              <a:latin typeface="BIZ UD明朝 Medium" panose="02020500000000000000" pitchFamily="17" charset="-128"/>
              <a:ea typeface="BIZ UD明朝 Medium" panose="02020500000000000000" pitchFamily="17" charset="-128"/>
            </a:endParaRPr>
          </a:p>
          <a:p>
            <a:r>
              <a:rPr lang="ja-JP" altLang="en-US" sz="900" b="1" dirty="0">
                <a:latin typeface="BIZ UD明朝 Medium" panose="02020500000000000000" pitchFamily="17" charset="-128"/>
                <a:ea typeface="BIZ UD明朝 Medium" panose="02020500000000000000" pitchFamily="17" charset="-128"/>
              </a:rPr>
              <a:t>その他</a:t>
            </a:r>
          </a:p>
          <a:p>
            <a:r>
              <a:rPr lang="ja-JP" altLang="en-US" sz="900" dirty="0">
                <a:latin typeface="BIZ UD明朝 Medium" panose="02020500000000000000" pitchFamily="17" charset="-128"/>
                <a:ea typeface="BIZ UD明朝 Medium" panose="02020500000000000000" pitchFamily="17" charset="-128"/>
              </a:rPr>
              <a:t>（１）コースに明示されていない場合はエコノミークラスを利用します。</a:t>
            </a:r>
          </a:p>
          <a:p>
            <a:r>
              <a:rPr lang="ja-JP" altLang="en-US" sz="900" dirty="0">
                <a:latin typeface="BIZ UD明朝 Medium" panose="02020500000000000000" pitchFamily="17" charset="-128"/>
                <a:ea typeface="BIZ UD明朝 Medium" panose="02020500000000000000" pitchFamily="17" charset="-128"/>
              </a:rPr>
              <a:t>（２）渡航先の「海外安全情報」をご確認ください。</a:t>
            </a:r>
          </a:p>
        </p:txBody>
      </p:sp>
    </p:spTree>
    <p:extLst>
      <p:ext uri="{BB962C8B-B14F-4D97-AF65-F5344CB8AC3E}">
        <p14:creationId xmlns:p14="http://schemas.microsoft.com/office/powerpoint/2010/main" val="83963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15316" y="1129618"/>
            <a:ext cx="6672355" cy="469359"/>
          </a:xfrm>
          <a:prstGeom prst="rect">
            <a:avLst/>
          </a:prstGeom>
          <a:noFill/>
          <a:ln>
            <a:noFill/>
            <a:prstDash val="sysDash"/>
          </a:ln>
        </p:spPr>
        <p:txBody>
          <a:bodyPr wrap="square" rtlCol="0">
            <a:spAutoFit/>
          </a:bodyPr>
          <a:lstStyle/>
          <a:p>
            <a:r>
              <a:rPr kumimoji="1" lang="ja-JP" altLang="en-US" sz="1050" dirty="0" smtClean="0">
                <a:latin typeface="BIZ UDPゴシック" panose="020B0400000000000000" pitchFamily="50" charset="-128"/>
                <a:ea typeface="BIZ UDPゴシック" panose="020B0400000000000000" pitchFamily="50" charset="-128"/>
              </a:rPr>
              <a:t>▼下記弊社ホームページからもお申込可能です▼</a:t>
            </a:r>
            <a:endParaRPr kumimoji="1" lang="en-US" altLang="ja-JP" sz="1050" dirty="0" smtClean="0">
              <a:latin typeface="BIZ UDPゴシック" panose="020B0400000000000000" pitchFamily="50" charset="-128"/>
              <a:ea typeface="BIZ UDPゴシック" panose="020B0400000000000000" pitchFamily="50" charset="-128"/>
            </a:endParaRPr>
          </a:p>
          <a:p>
            <a:r>
              <a:rPr kumimoji="1" lang="en-US" altLang="ja-JP" sz="1400" b="1" dirty="0" smtClean="0">
                <a:solidFill>
                  <a:srgbClr val="FF0000"/>
                </a:solidFill>
                <a:latin typeface="BIZ UDPゴシック" panose="020B0400000000000000" pitchFamily="50" charset="-128"/>
                <a:ea typeface="BIZ UDPゴシック" panose="020B0400000000000000" pitchFamily="50" charset="-128"/>
                <a:hlinkClick r:id="rId2"/>
              </a:rPr>
              <a:t>https</a:t>
            </a:r>
            <a:r>
              <a:rPr kumimoji="1" lang="en-US" altLang="ja-JP" sz="1400" b="1" dirty="0">
                <a:solidFill>
                  <a:srgbClr val="FF0000"/>
                </a:solidFill>
                <a:latin typeface="BIZ UDPゴシック" panose="020B0400000000000000" pitchFamily="50" charset="-128"/>
                <a:ea typeface="BIZ UDPゴシック" panose="020B0400000000000000" pitchFamily="50" charset="-128"/>
                <a:hlinkClick r:id="rId2"/>
              </a:rPr>
              <a:t>://jts-travel.jp/kobe-india-business-mission/</a:t>
            </a:r>
            <a:endParaRPr kumimoji="1" lang="ja-JP" altLang="en-US" sz="1400" b="1" dirty="0">
              <a:solidFill>
                <a:srgbClr val="FF0000"/>
              </a:solidFill>
              <a:latin typeface="BIZ UDPゴシック" panose="020B0400000000000000" pitchFamily="50" charset="-128"/>
              <a:ea typeface="BIZ UDPゴシック" panose="020B0400000000000000" pitchFamily="50" charset="-128"/>
            </a:endParaRPr>
          </a:p>
        </p:txBody>
      </p:sp>
      <p:sp>
        <p:nvSpPr>
          <p:cNvPr id="8" name="Rectangle 4"/>
          <p:cNvSpPr>
            <a:spLocks noChangeArrowheads="1"/>
          </p:cNvSpPr>
          <p:nvPr/>
        </p:nvSpPr>
        <p:spPr bwMode="auto">
          <a:xfrm>
            <a:off x="0" y="42988"/>
            <a:ext cx="6866806" cy="1361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2" tIns="45703" rIns="91402" bIns="190362" anchor="ctr">
            <a:spAutoFit/>
          </a:bodyPr>
          <a:lstStyle>
            <a:lvl1pPr>
              <a:spcBef>
                <a:spcPct val="20000"/>
              </a:spcBef>
              <a:buChar char="•"/>
              <a:tabLst>
                <a:tab pos="2754313" algn="l"/>
              </a:tabLst>
              <a:defRPr kumimoji="1" sz="3200">
                <a:solidFill>
                  <a:schemeClr val="tx1"/>
                </a:solidFill>
                <a:latin typeface="Times New Roman" pitchFamily="18" charset="0"/>
                <a:ea typeface="ＭＳ Ｐゴシック" pitchFamily="50" charset="-128"/>
              </a:defRPr>
            </a:lvl1pPr>
            <a:lvl2pPr marL="742950" indent="-285750">
              <a:spcBef>
                <a:spcPct val="20000"/>
              </a:spcBef>
              <a:buChar char="–"/>
              <a:tabLst>
                <a:tab pos="2754313" algn="l"/>
              </a:tabLst>
              <a:defRPr kumimoji="1" sz="2800">
                <a:solidFill>
                  <a:schemeClr val="tx1"/>
                </a:solidFill>
                <a:latin typeface="Times New Roman" pitchFamily="18" charset="0"/>
                <a:ea typeface="ＭＳ Ｐゴシック" pitchFamily="50" charset="-128"/>
              </a:defRPr>
            </a:lvl2pPr>
            <a:lvl3pPr marL="1143000" indent="-228600">
              <a:spcBef>
                <a:spcPct val="20000"/>
              </a:spcBef>
              <a:buChar char="•"/>
              <a:tabLst>
                <a:tab pos="2754313" algn="l"/>
              </a:tabLst>
              <a:defRPr kumimoji="1" sz="2400">
                <a:solidFill>
                  <a:schemeClr val="tx1"/>
                </a:solidFill>
                <a:latin typeface="Times New Roman" pitchFamily="18" charset="0"/>
                <a:ea typeface="ＭＳ Ｐゴシック" pitchFamily="50" charset="-128"/>
              </a:defRPr>
            </a:lvl3pPr>
            <a:lvl4pPr marL="16002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4pPr>
            <a:lvl5pPr marL="20574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9pPr>
          </a:lstStyle>
          <a:p>
            <a:pPr algn="ctr">
              <a:spcBef>
                <a:spcPct val="0"/>
              </a:spcBef>
              <a:buNone/>
            </a:pPr>
            <a:r>
              <a:rPr lang="ja-JP" altLang="en-US" sz="1600" b="1" i="1" u="sng" dirty="0">
                <a:latin typeface="BIZ UDゴシック" panose="020B0400000000000000" pitchFamily="49" charset="-128"/>
                <a:ea typeface="BIZ UDゴシック" panose="020B0400000000000000" pitchFamily="49" charset="-128"/>
              </a:rPr>
              <a:t>インド・ビジネスミッション　参加申込書</a:t>
            </a:r>
            <a:endParaRPr lang="en-US" altLang="ja-JP" sz="1600" b="1" i="1" u="sng" dirty="0">
              <a:solidFill>
                <a:srgbClr val="000000"/>
              </a:solidFill>
              <a:latin typeface="BIZ UDゴシック" panose="020B0400000000000000" pitchFamily="49" charset="-128"/>
              <a:ea typeface="BIZ UDゴシック" panose="020B0400000000000000" pitchFamily="49" charset="-128"/>
              <a:cs typeface="Times New Roman" pitchFamily="18" charset="0"/>
            </a:endParaRPr>
          </a:p>
          <a:p>
            <a:pPr fontAlgn="auto">
              <a:spcBef>
                <a:spcPct val="0"/>
              </a:spcBef>
              <a:buFontTx/>
              <a:buNone/>
              <a:defRPr/>
            </a:pPr>
            <a:endParaRPr lang="en-US" altLang="ja-JP" sz="1200" dirty="0">
              <a:solidFill>
                <a:srgbClr val="000000"/>
              </a:solidFill>
              <a:latin typeface="+mn-ea"/>
              <a:ea typeface="+mn-ea"/>
              <a:cs typeface="Times New Roman" pitchFamily="18" charset="0"/>
            </a:endParaRPr>
          </a:p>
          <a:p>
            <a:pPr algn="r" fontAlgn="auto">
              <a:spcBef>
                <a:spcPct val="0"/>
              </a:spcBef>
              <a:buFontTx/>
              <a:buNone/>
              <a:defRPr/>
            </a:pPr>
            <a:r>
              <a:rPr lang="ja-JP" altLang="en-US" sz="1200" dirty="0">
                <a:latin typeface="BIZ UDPゴシック" panose="020B0400000000000000" pitchFamily="50" charset="-128"/>
                <a:ea typeface="BIZ UDPゴシック" panose="020B0400000000000000" pitchFamily="50" charset="-128"/>
                <a:cs typeface="Times New Roman" pitchFamily="18" charset="0"/>
              </a:rPr>
              <a:t>株式会社日本ツアーサービス　宛</a:t>
            </a:r>
            <a:r>
              <a:rPr lang="en-US" altLang="ja-JP" sz="1200" dirty="0">
                <a:solidFill>
                  <a:srgbClr val="FF0000"/>
                </a:solidFill>
                <a:latin typeface="BIZ UDPゴシック" panose="020B0400000000000000" pitchFamily="50" charset="-128"/>
                <a:ea typeface="BIZ UDPゴシック" panose="020B0400000000000000" pitchFamily="50" charset="-128"/>
                <a:cs typeface="Times New Roman" pitchFamily="18" charset="0"/>
              </a:rPr>
              <a:t>			</a:t>
            </a:r>
            <a:r>
              <a:rPr lang="ja-JP" altLang="en-US" sz="1200" dirty="0" smtClean="0">
                <a:solidFill>
                  <a:srgbClr val="FF0000"/>
                </a:solidFill>
                <a:latin typeface="BIZ UDPゴシック" panose="020B0400000000000000" pitchFamily="50" charset="-128"/>
                <a:ea typeface="BIZ UDPゴシック" panose="020B0400000000000000" pitchFamily="50" charset="-128"/>
                <a:cs typeface="Times New Roman" pitchFamily="18" charset="0"/>
              </a:rPr>
              <a:t>　　    　</a:t>
            </a:r>
            <a:r>
              <a:rPr lang="en-US" altLang="ja-JP" sz="1100" dirty="0" smtClean="0">
                <a:latin typeface="BIZ UDPゴシック" panose="020B0400000000000000" pitchFamily="50" charset="-128"/>
                <a:ea typeface="BIZ UDPゴシック" panose="020B0400000000000000" pitchFamily="50" charset="-128"/>
                <a:cs typeface="Times New Roman" pitchFamily="18" charset="0"/>
              </a:rPr>
              <a:t>E-mail</a:t>
            </a:r>
            <a:r>
              <a:rPr lang="ja-JP" altLang="en-US" sz="1100" dirty="0" smtClean="0">
                <a:latin typeface="BIZ UDPゴシック" panose="020B0400000000000000" pitchFamily="50" charset="-128"/>
                <a:ea typeface="BIZ UDPゴシック" panose="020B0400000000000000" pitchFamily="50" charset="-128"/>
                <a:cs typeface="Times New Roman" pitchFamily="18" charset="0"/>
              </a:rPr>
              <a:t>　： </a:t>
            </a:r>
            <a:r>
              <a:rPr lang="en-US" altLang="ja-JP" sz="1100" dirty="0" smtClean="0">
                <a:latin typeface="BIZ UDPゴシック" panose="020B0400000000000000" pitchFamily="50" charset="-128"/>
                <a:ea typeface="BIZ UDPゴシック" panose="020B0400000000000000" pitchFamily="50" charset="-128"/>
                <a:cs typeface="Times New Roman" pitchFamily="18" charset="0"/>
              </a:rPr>
              <a:t>info2@jts-travel.jp</a:t>
            </a:r>
            <a:endParaRPr lang="en-US" altLang="ja-JP" sz="1100" dirty="0">
              <a:latin typeface="BIZ UDPゴシック" panose="020B0400000000000000" pitchFamily="50" charset="-128"/>
              <a:ea typeface="BIZ UDPゴシック" panose="020B0400000000000000" pitchFamily="50" charset="-128"/>
              <a:cs typeface="Times New Roman" pitchFamily="18" charset="0"/>
            </a:endParaRPr>
          </a:p>
          <a:p>
            <a:pPr algn="r" fontAlgn="auto">
              <a:spcBef>
                <a:spcPct val="0"/>
              </a:spcBef>
              <a:buFontTx/>
              <a:buNone/>
              <a:defRPr/>
            </a:pPr>
            <a:r>
              <a:rPr lang="en-US" altLang="ja-JP" sz="1100" dirty="0" smtClean="0">
                <a:latin typeface="BIZ UDPゴシック" panose="020B0400000000000000" pitchFamily="50" charset="-128"/>
                <a:ea typeface="BIZ UDPゴシック" panose="020B0400000000000000" pitchFamily="50" charset="-128"/>
                <a:cs typeface="Times New Roman" pitchFamily="18" charset="0"/>
              </a:rPr>
              <a:t>                                                                         	</a:t>
            </a:r>
            <a:r>
              <a:rPr lang="ja-JP" altLang="en-US" sz="1100" dirty="0" smtClean="0">
                <a:latin typeface="BIZ UDPゴシック" panose="020B0400000000000000" pitchFamily="50" charset="-128"/>
                <a:ea typeface="BIZ UDPゴシック" panose="020B0400000000000000" pitchFamily="50" charset="-128"/>
                <a:cs typeface="Times New Roman" pitchFamily="18" charset="0"/>
              </a:rPr>
              <a:t>     </a:t>
            </a:r>
            <a:r>
              <a:rPr lang="ja-JP" altLang="en-US" sz="1100" dirty="0">
                <a:latin typeface="BIZ UDPゴシック" panose="020B0400000000000000" pitchFamily="50" charset="-128"/>
                <a:ea typeface="BIZ UDPゴシック" panose="020B0400000000000000" pitchFamily="50" charset="-128"/>
                <a:cs typeface="Times New Roman" pitchFamily="18" charset="0"/>
              </a:rPr>
              <a:t>　</a:t>
            </a:r>
            <a:r>
              <a:rPr lang="en-US" altLang="ja-JP" sz="1100" dirty="0" smtClean="0">
                <a:latin typeface="BIZ UDPゴシック" panose="020B0400000000000000" pitchFamily="50" charset="-128"/>
                <a:ea typeface="BIZ UDPゴシック" panose="020B0400000000000000" pitchFamily="50" charset="-128"/>
                <a:cs typeface="Times New Roman" pitchFamily="18" charset="0"/>
              </a:rPr>
              <a:t>TEL</a:t>
            </a:r>
            <a:r>
              <a:rPr lang="ja-JP" altLang="en-US" sz="1100" dirty="0">
                <a:latin typeface="BIZ UDPゴシック" panose="020B0400000000000000" pitchFamily="50" charset="-128"/>
                <a:ea typeface="BIZ UDPゴシック" panose="020B0400000000000000" pitchFamily="50" charset="-128"/>
                <a:cs typeface="Times New Roman" pitchFamily="18" charset="0"/>
              </a:rPr>
              <a:t>　</a:t>
            </a:r>
            <a:r>
              <a:rPr lang="ja-JP" altLang="en-US" sz="1100" dirty="0" smtClean="0">
                <a:latin typeface="BIZ UDPゴシック" panose="020B0400000000000000" pitchFamily="50" charset="-128"/>
                <a:ea typeface="BIZ UDPゴシック" panose="020B0400000000000000" pitchFamily="50" charset="-128"/>
                <a:cs typeface="Times New Roman" pitchFamily="18" charset="0"/>
              </a:rPr>
              <a:t>：</a:t>
            </a:r>
            <a:r>
              <a:rPr lang="en-US" altLang="ja-JP" sz="1100" dirty="0" smtClean="0">
                <a:latin typeface="BIZ UDPゴシック" panose="020B0400000000000000" pitchFamily="50" charset="-128"/>
                <a:ea typeface="BIZ UDPゴシック" panose="020B0400000000000000" pitchFamily="50" charset="-128"/>
                <a:cs typeface="Times New Roman" pitchFamily="18" charset="0"/>
              </a:rPr>
              <a:t> </a:t>
            </a:r>
            <a:r>
              <a:rPr lang="en-US" altLang="ja-JP" sz="1100" dirty="0">
                <a:latin typeface="BIZ UDPゴシック" panose="020B0400000000000000" pitchFamily="50" charset="-128"/>
                <a:ea typeface="BIZ UDPゴシック" panose="020B0400000000000000" pitchFamily="50" charset="-128"/>
                <a:cs typeface="Times New Roman" pitchFamily="18" charset="0"/>
              </a:rPr>
              <a:t>06-7668-8364 </a:t>
            </a:r>
            <a:r>
              <a:rPr lang="ja-JP" altLang="en-US" sz="1100" dirty="0" smtClean="0">
                <a:latin typeface="BIZ UDPゴシック" panose="020B0400000000000000" pitchFamily="50" charset="-128"/>
                <a:ea typeface="BIZ UDPゴシック" panose="020B0400000000000000" pitchFamily="50" charset="-128"/>
                <a:cs typeface="Times New Roman" pitchFamily="18" charset="0"/>
              </a:rPr>
              <a:t>　</a:t>
            </a:r>
            <a:r>
              <a:rPr lang="en-US" altLang="ja-JP" sz="1100" dirty="0" smtClean="0">
                <a:latin typeface="BIZ UDPゴシック" panose="020B0400000000000000" pitchFamily="50" charset="-128"/>
                <a:ea typeface="BIZ UDPゴシック" panose="020B0400000000000000" pitchFamily="50" charset="-128"/>
                <a:cs typeface="Times New Roman" pitchFamily="18" charset="0"/>
              </a:rPr>
              <a:t>                                                                        </a:t>
            </a:r>
            <a:r>
              <a:rPr lang="ja-JP" altLang="en-US" sz="1100" dirty="0">
                <a:latin typeface="BIZ UDPゴシック" panose="020B0400000000000000" pitchFamily="50" charset="-128"/>
                <a:ea typeface="BIZ UDPゴシック" panose="020B0400000000000000" pitchFamily="50" charset="-128"/>
                <a:cs typeface="Times New Roman" pitchFamily="18" charset="0"/>
              </a:rPr>
              <a:t>　　　　  </a:t>
            </a:r>
            <a:r>
              <a:rPr lang="en-US" altLang="ja-JP" sz="1100" dirty="0">
                <a:latin typeface="BIZ UDPゴシック" panose="020B0400000000000000" pitchFamily="50" charset="-128"/>
                <a:ea typeface="BIZ UDPゴシック" panose="020B0400000000000000" pitchFamily="50" charset="-128"/>
                <a:cs typeface="Times New Roman" pitchFamily="18" charset="0"/>
              </a:rPr>
              <a:t>				</a:t>
            </a:r>
            <a:r>
              <a:rPr lang="ja-JP" altLang="en-US" sz="1100" dirty="0" smtClean="0">
                <a:latin typeface="BIZ UDPゴシック" panose="020B0400000000000000" pitchFamily="50" charset="-128"/>
                <a:ea typeface="BIZ UDPゴシック" panose="020B0400000000000000" pitchFamily="50" charset="-128"/>
                <a:cs typeface="Times New Roman" pitchFamily="18" charset="0"/>
              </a:rPr>
              <a:t>     　</a:t>
            </a:r>
            <a:r>
              <a:rPr lang="en-US" altLang="ja-JP" sz="1100" dirty="0" smtClean="0">
                <a:latin typeface="BIZ UDPゴシック" panose="020B0400000000000000" pitchFamily="50" charset="-128"/>
                <a:ea typeface="BIZ UDPゴシック" panose="020B0400000000000000" pitchFamily="50" charset="-128"/>
                <a:cs typeface="Times New Roman" pitchFamily="18" charset="0"/>
              </a:rPr>
              <a:t>FAX</a:t>
            </a:r>
            <a:r>
              <a:rPr lang="ja-JP" altLang="en-US" sz="1100" dirty="0" smtClean="0">
                <a:latin typeface="BIZ UDPゴシック" panose="020B0400000000000000" pitchFamily="50" charset="-128"/>
                <a:ea typeface="BIZ UDPゴシック" panose="020B0400000000000000" pitchFamily="50" charset="-128"/>
                <a:cs typeface="Times New Roman" pitchFamily="18" charset="0"/>
              </a:rPr>
              <a:t>　： </a:t>
            </a:r>
            <a:r>
              <a:rPr lang="en-US" altLang="ja-JP" sz="1100" dirty="0">
                <a:latin typeface="BIZ UDPゴシック" panose="020B0400000000000000" pitchFamily="50" charset="-128"/>
                <a:ea typeface="BIZ UDPゴシック" panose="020B0400000000000000" pitchFamily="50" charset="-128"/>
                <a:cs typeface="Times New Roman" pitchFamily="18" charset="0"/>
              </a:rPr>
              <a:t>06-7668-8438</a:t>
            </a:r>
          </a:p>
          <a:p>
            <a:pPr algn="r">
              <a:spcBef>
                <a:spcPct val="0"/>
              </a:spcBef>
              <a:buNone/>
            </a:pPr>
            <a:r>
              <a:rPr lang="ja-JP" altLang="en-US" sz="1100" dirty="0">
                <a:solidFill>
                  <a:srgbClr val="000000"/>
                </a:solidFill>
                <a:latin typeface="BIZ UDPゴシック" panose="020B0400000000000000" pitchFamily="50" charset="-128"/>
                <a:ea typeface="BIZ UDPゴシック" panose="020B0400000000000000" pitchFamily="50" charset="-128"/>
                <a:cs typeface="Times New Roman" pitchFamily="18" charset="0"/>
              </a:rPr>
              <a:t>                             　　　　                          　　　　　　申込締切  ：</a:t>
            </a:r>
            <a:r>
              <a:rPr lang="en-US" altLang="ja-JP" sz="1100" dirty="0">
                <a:solidFill>
                  <a:srgbClr val="000000"/>
                </a:solidFill>
                <a:latin typeface="BIZ UDPゴシック" panose="020B0400000000000000" pitchFamily="50" charset="-128"/>
                <a:ea typeface="BIZ UDPゴシック" panose="020B0400000000000000" pitchFamily="50" charset="-128"/>
                <a:cs typeface="Times New Roman" pitchFamily="18" charset="0"/>
              </a:rPr>
              <a:t>2022</a:t>
            </a:r>
            <a:r>
              <a:rPr lang="ja-JP" altLang="en-US" sz="1100" dirty="0">
                <a:solidFill>
                  <a:srgbClr val="000000"/>
                </a:solidFill>
                <a:latin typeface="BIZ UDPゴシック" panose="020B0400000000000000" pitchFamily="50" charset="-128"/>
                <a:ea typeface="BIZ UDPゴシック" panose="020B0400000000000000" pitchFamily="50" charset="-128"/>
                <a:cs typeface="Times New Roman" pitchFamily="18" charset="0"/>
              </a:rPr>
              <a:t>年</a:t>
            </a:r>
            <a:r>
              <a:rPr lang="en-US" altLang="ja-JP" sz="1100" dirty="0">
                <a:solidFill>
                  <a:srgbClr val="000000"/>
                </a:solidFill>
                <a:latin typeface="BIZ UDPゴシック" panose="020B0400000000000000" pitchFamily="50" charset="-128"/>
                <a:ea typeface="BIZ UDPゴシック" panose="020B0400000000000000" pitchFamily="50" charset="-128"/>
                <a:cs typeface="Times New Roman" pitchFamily="18" charset="0"/>
              </a:rPr>
              <a:t>12</a:t>
            </a:r>
            <a:r>
              <a:rPr lang="ja-JP" altLang="en-US" sz="1100" dirty="0" smtClean="0">
                <a:solidFill>
                  <a:srgbClr val="000000"/>
                </a:solidFill>
                <a:latin typeface="BIZ UDPゴシック" panose="020B0400000000000000" pitchFamily="50" charset="-128"/>
                <a:ea typeface="BIZ UDPゴシック" panose="020B0400000000000000" pitchFamily="50" charset="-128"/>
                <a:cs typeface="Times New Roman" pitchFamily="18" charset="0"/>
              </a:rPr>
              <a:t>月</a:t>
            </a:r>
            <a:r>
              <a:rPr lang="en-US" altLang="ja-JP" sz="1100" dirty="0" smtClean="0">
                <a:solidFill>
                  <a:srgbClr val="000000"/>
                </a:solidFill>
                <a:latin typeface="BIZ UDPゴシック" panose="020B0400000000000000" pitchFamily="50" charset="-128"/>
                <a:ea typeface="BIZ UDPゴシック" panose="020B0400000000000000" pitchFamily="50" charset="-128"/>
                <a:cs typeface="Times New Roman" pitchFamily="18" charset="0"/>
              </a:rPr>
              <a:t>23</a:t>
            </a:r>
            <a:r>
              <a:rPr lang="ja-JP" altLang="en-US" sz="1100" dirty="0" smtClean="0">
                <a:solidFill>
                  <a:srgbClr val="000000"/>
                </a:solidFill>
                <a:latin typeface="BIZ UDPゴシック" panose="020B0400000000000000" pitchFamily="50" charset="-128"/>
                <a:ea typeface="BIZ UDPゴシック" panose="020B0400000000000000" pitchFamily="50" charset="-128"/>
                <a:cs typeface="Times New Roman" pitchFamily="18" charset="0"/>
              </a:rPr>
              <a:t>日（金）</a:t>
            </a:r>
            <a:r>
              <a:rPr lang="en-US" altLang="ja-JP" sz="80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800" kern="100" dirty="0">
                <a:latin typeface="+mn-ea"/>
                <a:ea typeface="+mn-ea"/>
                <a:cs typeface="Times New Roman" panose="02020603050405020304" pitchFamily="18" charset="0"/>
              </a:rPr>
              <a:t>　　　　</a:t>
            </a:r>
            <a:endParaRPr lang="ja-JP" altLang="en-US" sz="1100" dirty="0">
              <a:solidFill>
                <a:srgbClr val="000000"/>
              </a:solidFill>
              <a:latin typeface="+mn-ea"/>
              <a:ea typeface="+mn-ea"/>
              <a:cs typeface="Times New Roman" pitchFamily="18" charset="0"/>
            </a:endParaRPr>
          </a:p>
        </p:txBody>
      </p:sp>
      <p:sp>
        <p:nvSpPr>
          <p:cNvPr id="7" name="正方形/長方形 6"/>
          <p:cNvSpPr/>
          <p:nvPr/>
        </p:nvSpPr>
        <p:spPr>
          <a:xfrm>
            <a:off x="-1" y="8421208"/>
            <a:ext cx="6866807" cy="1477328"/>
          </a:xfrm>
          <a:prstGeom prst="rect">
            <a:avLst/>
          </a:prstGeom>
        </p:spPr>
        <p:txBody>
          <a:bodyPr wrap="square">
            <a:spAutoFit/>
          </a:bodyPr>
          <a:lstStyle/>
          <a:p>
            <a:pPr indent="127000">
              <a:spcAft>
                <a:spcPts val="0"/>
              </a:spcAft>
            </a:pPr>
            <a:r>
              <a:rPr lang="en-US" altLang="ja-JP" sz="10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000"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en-US" sz="10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000" kern="100" dirty="0">
                <a:latin typeface="BIZ UDP明朝 Medium" panose="02020500000000000000" pitchFamily="18" charset="-128"/>
                <a:ea typeface="BIZ UDP明朝 Medium" panose="02020500000000000000" pitchFamily="18" charset="-128"/>
                <a:cs typeface="Times New Roman" panose="02020603050405020304" pitchFamily="18" charset="0"/>
              </a:rPr>
              <a:t>ご記入頂きました個人情報は厳重に管理し、本事業の目的以外に使用致しません。</a:t>
            </a:r>
          </a:p>
          <a:p>
            <a:pPr>
              <a:spcAft>
                <a:spcPts val="0"/>
              </a:spcAft>
            </a:pPr>
            <a:r>
              <a:rPr lang="ja-JP" altLang="ja-JP" sz="10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0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000"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en-US" sz="10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000" b="1" kern="100" dirty="0" smtClean="0">
                <a:latin typeface="BIZ UDP明朝 Medium" panose="02020500000000000000" pitchFamily="18" charset="-128"/>
                <a:ea typeface="BIZ UDP明朝 Medium" panose="02020500000000000000" pitchFamily="18" charset="-128"/>
                <a:cs typeface="Times New Roman" panose="02020603050405020304" pitchFamily="18" charset="0"/>
              </a:rPr>
              <a:t>パスポート</a:t>
            </a:r>
            <a:r>
              <a:rPr lang="ja-JP" altLang="ja-JP" sz="1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の顔写真ページのコピーも併せて提出して下さい。</a:t>
            </a:r>
            <a:endParaRPr lang="en-US" altLang="ja-JP" sz="1000" b="1"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a:p>
            <a:pPr>
              <a:spcAft>
                <a:spcPts val="0"/>
              </a:spcAft>
            </a:pPr>
            <a:r>
              <a:rPr lang="ja-JP" altLang="en-US" sz="1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1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en-US" altLang="ja-JP" sz="1000" b="1"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50190" indent="-127000">
              <a:spcAft>
                <a:spcPts val="0"/>
              </a:spcAft>
            </a:pPr>
            <a:r>
              <a:rPr lang="ja-JP" altLang="en-US" sz="1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1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en-US" sz="1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注意事項</a:t>
            </a:r>
            <a:r>
              <a:rPr lang="en-US" altLang="ja-JP" sz="1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en-US" sz="1000" b="1"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en-US" altLang="ja-JP" sz="1000" b="1"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a:p>
            <a:pPr marL="250190" indent="-127000">
              <a:spcAft>
                <a:spcPts val="0"/>
              </a:spcAft>
            </a:pPr>
            <a:r>
              <a:rPr lang="ja-JP" altLang="en-US" sz="1000" kern="100" dirty="0">
                <a:latin typeface="BIZ UDP明朝 Medium" panose="02020500000000000000" pitchFamily="18" charset="-128"/>
                <a:ea typeface="BIZ UDP明朝 Medium" panose="02020500000000000000" pitchFamily="18" charset="-128"/>
                <a:cs typeface="Times New Roman" panose="02020603050405020304" pitchFamily="18" charset="0"/>
              </a:rPr>
              <a:t>　〇　</a:t>
            </a:r>
            <a:r>
              <a:rPr lang="ja-JP" altLang="en-US" sz="1000" dirty="0">
                <a:latin typeface="BIZ UDP明朝 Medium" panose="02020500000000000000" pitchFamily="18" charset="-128"/>
                <a:ea typeface="BIZ UDP明朝 Medium" panose="02020500000000000000" pitchFamily="18" charset="-128"/>
              </a:rPr>
              <a:t>帰国前出発</a:t>
            </a:r>
            <a:r>
              <a:rPr lang="en-US" altLang="ja-JP" sz="1000" dirty="0">
                <a:latin typeface="BIZ UDP明朝 Medium" panose="02020500000000000000" pitchFamily="18" charset="-128"/>
                <a:ea typeface="BIZ UDP明朝 Medium" panose="02020500000000000000" pitchFamily="18" charset="-128"/>
              </a:rPr>
              <a:t>72</a:t>
            </a:r>
            <a:r>
              <a:rPr lang="ja-JP" altLang="en-US" sz="1000" dirty="0">
                <a:latin typeface="BIZ UDP明朝 Medium" panose="02020500000000000000" pitchFamily="18" charset="-128"/>
                <a:ea typeface="BIZ UDP明朝 Medium" panose="02020500000000000000" pitchFamily="18" charset="-128"/>
              </a:rPr>
              <a:t>時間前</a:t>
            </a:r>
            <a:r>
              <a:rPr lang="en-US" altLang="ja-JP" sz="1000" dirty="0">
                <a:latin typeface="BIZ UDP明朝 Medium" panose="02020500000000000000" pitchFamily="18" charset="-128"/>
                <a:ea typeface="BIZ UDP明朝 Medium" panose="02020500000000000000" pitchFamily="18" charset="-128"/>
              </a:rPr>
              <a:t>PCR</a:t>
            </a:r>
            <a:r>
              <a:rPr lang="ja-JP" altLang="en-US" sz="1000" dirty="0">
                <a:latin typeface="BIZ UDP明朝 Medium" panose="02020500000000000000" pitchFamily="18" charset="-128"/>
                <a:ea typeface="BIZ UDP明朝 Medium" panose="02020500000000000000" pitchFamily="18" charset="-128"/>
              </a:rPr>
              <a:t>検査は、日本政府が定めるワクチンを</a:t>
            </a:r>
            <a:r>
              <a:rPr lang="en-US" altLang="ja-JP" sz="1000" dirty="0">
                <a:latin typeface="BIZ UDP明朝 Medium" panose="02020500000000000000" pitchFamily="18" charset="-128"/>
                <a:ea typeface="BIZ UDP明朝 Medium" panose="02020500000000000000" pitchFamily="18" charset="-128"/>
              </a:rPr>
              <a:t>3</a:t>
            </a:r>
            <a:r>
              <a:rPr lang="ja-JP" altLang="en-US" sz="1000" dirty="0">
                <a:latin typeface="BIZ UDP明朝 Medium" panose="02020500000000000000" pitchFamily="18" charset="-128"/>
                <a:ea typeface="BIZ UDP明朝 Medium" panose="02020500000000000000" pitchFamily="18" charset="-128"/>
              </a:rPr>
              <a:t>回接種し、ワクチン接種証明証があれば、</a:t>
            </a:r>
            <a:endParaRPr lang="en-US" altLang="ja-JP" sz="1000" dirty="0">
              <a:latin typeface="BIZ UDP明朝 Medium" panose="02020500000000000000" pitchFamily="18" charset="-128"/>
              <a:ea typeface="BIZ UDP明朝 Medium" panose="02020500000000000000" pitchFamily="18" charset="-128"/>
            </a:endParaRPr>
          </a:p>
          <a:p>
            <a:pPr marL="250190" indent="-127000">
              <a:spcAft>
                <a:spcPts val="0"/>
              </a:spcAft>
            </a:pPr>
            <a:r>
              <a:rPr lang="ja-JP" altLang="en-US" sz="1000" dirty="0">
                <a:latin typeface="BIZ UDP明朝 Medium" panose="02020500000000000000" pitchFamily="18" charset="-128"/>
                <a:ea typeface="BIZ UDP明朝 Medium" panose="02020500000000000000" pitchFamily="18" charset="-128"/>
              </a:rPr>
              <a:t>　　不要となります</a:t>
            </a:r>
            <a:r>
              <a:rPr lang="ja-JP" altLang="en-US" sz="1000" dirty="0" smtClean="0">
                <a:latin typeface="BIZ UDP明朝 Medium" panose="02020500000000000000" pitchFamily="18" charset="-128"/>
                <a:ea typeface="BIZ UDP明朝 Medium" panose="02020500000000000000" pitchFamily="18" charset="-128"/>
              </a:rPr>
              <a:t>。</a:t>
            </a:r>
            <a:r>
              <a:rPr lang="ja-JP" altLang="en-US" sz="1000" dirty="0">
                <a:latin typeface="BIZ UDP明朝 Medium" panose="02020500000000000000" pitchFamily="18" charset="-128"/>
                <a:ea typeface="BIZ UDP明朝 Medium" panose="02020500000000000000" pitchFamily="18" charset="-128"/>
              </a:rPr>
              <a:t>接種</a:t>
            </a:r>
            <a:r>
              <a:rPr lang="ja-JP" altLang="en-US" sz="1000" dirty="0" smtClean="0">
                <a:latin typeface="BIZ UDP明朝 Medium" panose="02020500000000000000" pitchFamily="18" charset="-128"/>
                <a:ea typeface="BIZ UDP明朝 Medium" panose="02020500000000000000" pitchFamily="18" charset="-128"/>
              </a:rPr>
              <a:t>が</a:t>
            </a:r>
            <a:r>
              <a:rPr lang="en-US" altLang="ja-JP" sz="1000" dirty="0" smtClean="0">
                <a:latin typeface="BIZ UDP明朝 Medium" panose="02020500000000000000" pitchFamily="18" charset="-128"/>
                <a:ea typeface="BIZ UDP明朝 Medium" panose="02020500000000000000" pitchFamily="18" charset="-128"/>
              </a:rPr>
              <a:t>2</a:t>
            </a:r>
            <a:r>
              <a:rPr lang="ja-JP" altLang="en-US" sz="1000" dirty="0" smtClean="0">
                <a:latin typeface="BIZ UDP明朝 Medium" panose="02020500000000000000" pitchFamily="18" charset="-128"/>
                <a:ea typeface="BIZ UDP明朝 Medium" panose="02020500000000000000" pitchFamily="18" charset="-128"/>
              </a:rPr>
              <a:t>回以下または未接種の場合、現地にて</a:t>
            </a:r>
            <a:r>
              <a:rPr lang="en-US" altLang="ja-JP" sz="1000" dirty="0" smtClean="0">
                <a:latin typeface="BIZ UDP明朝 Medium" panose="02020500000000000000" pitchFamily="18" charset="-128"/>
                <a:ea typeface="BIZ UDP明朝 Medium" panose="02020500000000000000" pitchFamily="18" charset="-128"/>
              </a:rPr>
              <a:t>PCR</a:t>
            </a:r>
            <a:r>
              <a:rPr lang="ja-JP" altLang="en-US" sz="1000" dirty="0" smtClean="0">
                <a:latin typeface="BIZ UDP明朝 Medium" panose="02020500000000000000" pitchFamily="18" charset="-128"/>
                <a:ea typeface="BIZ UDP明朝 Medium" panose="02020500000000000000" pitchFamily="18" charset="-128"/>
              </a:rPr>
              <a:t>検査のうえ陰性証明の取得が必要です（別途有料）。尚</a:t>
            </a:r>
            <a:r>
              <a:rPr lang="ja-JP" altLang="en-US" sz="1000" dirty="0">
                <a:latin typeface="BIZ UDP明朝 Medium" panose="02020500000000000000" pitchFamily="18" charset="-128"/>
                <a:ea typeface="BIZ UDP明朝 Medium" panose="02020500000000000000" pitchFamily="18" charset="-128"/>
              </a:rPr>
              <a:t>、ワクチン接種証明証はアプリなどの電子証明証、自治体発行の紙媒体どちらでも可となります。</a:t>
            </a:r>
          </a:p>
          <a:p>
            <a:r>
              <a:rPr lang="ja-JP" altLang="en-US" sz="1000" dirty="0">
                <a:latin typeface="BIZ UDP明朝 Medium" panose="02020500000000000000" pitchFamily="18" charset="-128"/>
                <a:ea typeface="BIZ UDP明朝 Medium" panose="02020500000000000000" pitchFamily="18" charset="-128"/>
              </a:rPr>
              <a:t>　　〇　海外旅行保険には必ず加入ください。</a:t>
            </a:r>
            <a:endParaRPr lang="en-US" altLang="ja-JP" sz="1000" dirty="0">
              <a:latin typeface="BIZ UDP明朝 Medium" panose="02020500000000000000" pitchFamily="18" charset="-128"/>
              <a:ea typeface="BIZ UDP明朝 Medium" panose="02020500000000000000" pitchFamily="18" charset="-128"/>
            </a:endParaRPr>
          </a:p>
          <a:p>
            <a:r>
              <a:rPr lang="ja-JP" altLang="en-US" sz="1000" kern="100" dirty="0">
                <a:latin typeface="BIZ UDP明朝 Medium" panose="02020500000000000000" pitchFamily="18" charset="-128"/>
                <a:ea typeface="BIZ UDP明朝 Medium" panose="02020500000000000000" pitchFamily="18" charset="-128"/>
                <a:cs typeface="Times New Roman" panose="02020603050405020304" pitchFamily="18" charset="0"/>
              </a:rPr>
              <a:t>　　〇　外国籍の方は、渡航条件に関しまして別途ご相談をお願いいたします。</a:t>
            </a:r>
            <a:endParaRPr lang="en-US" altLang="ja-JP" sz="1000" kern="100" dirty="0">
              <a:latin typeface="BIZ UDP明朝 Medium" panose="02020500000000000000" pitchFamily="18" charset="-128"/>
              <a:ea typeface="BIZ UDP明朝 Medium" panose="02020500000000000000" pitchFamily="18" charset="-128"/>
              <a:cs typeface="Times New Roman" panose="02020603050405020304" pitchFamily="18" charset="0"/>
            </a:endParaRPr>
          </a:p>
        </p:txBody>
      </p:sp>
      <p:graphicFrame>
        <p:nvGraphicFramePr>
          <p:cNvPr id="9" name="表 8"/>
          <p:cNvGraphicFramePr>
            <a:graphicFrameLocks noGrp="1"/>
          </p:cNvGraphicFramePr>
          <p:nvPr>
            <p:extLst>
              <p:ext uri="{D42A27DB-BD31-4B8C-83A1-F6EECF244321}">
                <p14:modId xmlns:p14="http://schemas.microsoft.com/office/powerpoint/2010/main" val="333835262"/>
              </p:ext>
            </p:extLst>
          </p:nvPr>
        </p:nvGraphicFramePr>
        <p:xfrm>
          <a:off x="119660" y="1587133"/>
          <a:ext cx="6672355" cy="6821718"/>
        </p:xfrm>
        <a:graphic>
          <a:graphicData uri="http://schemas.openxmlformats.org/drawingml/2006/table">
            <a:tbl>
              <a:tblPr bandRow="1">
                <a:tableStyleId>{F5AB1C69-6EDB-4FF4-983F-18BD219EF322}</a:tableStyleId>
              </a:tblPr>
              <a:tblGrid>
                <a:gridCol w="1206857">
                  <a:extLst>
                    <a:ext uri="{9D8B030D-6E8A-4147-A177-3AD203B41FA5}">
                      <a16:colId xmlns:a16="http://schemas.microsoft.com/office/drawing/2014/main" val="1148207979"/>
                    </a:ext>
                  </a:extLst>
                </a:gridCol>
                <a:gridCol w="2155965">
                  <a:extLst>
                    <a:ext uri="{9D8B030D-6E8A-4147-A177-3AD203B41FA5}">
                      <a16:colId xmlns:a16="http://schemas.microsoft.com/office/drawing/2014/main" val="20002"/>
                    </a:ext>
                  </a:extLst>
                </a:gridCol>
                <a:gridCol w="303287">
                  <a:extLst>
                    <a:ext uri="{9D8B030D-6E8A-4147-A177-3AD203B41FA5}">
                      <a16:colId xmlns:a16="http://schemas.microsoft.com/office/drawing/2014/main" val="20003"/>
                    </a:ext>
                  </a:extLst>
                </a:gridCol>
                <a:gridCol w="876033">
                  <a:extLst>
                    <a:ext uri="{9D8B030D-6E8A-4147-A177-3AD203B41FA5}">
                      <a16:colId xmlns:a16="http://schemas.microsoft.com/office/drawing/2014/main" val="708301029"/>
                    </a:ext>
                  </a:extLst>
                </a:gridCol>
                <a:gridCol w="116840">
                  <a:extLst>
                    <a:ext uri="{9D8B030D-6E8A-4147-A177-3AD203B41FA5}">
                      <a16:colId xmlns:a16="http://schemas.microsoft.com/office/drawing/2014/main" val="20004"/>
                    </a:ext>
                  </a:extLst>
                </a:gridCol>
                <a:gridCol w="2013373">
                  <a:extLst>
                    <a:ext uri="{9D8B030D-6E8A-4147-A177-3AD203B41FA5}">
                      <a16:colId xmlns:a16="http://schemas.microsoft.com/office/drawing/2014/main" val="1735074914"/>
                    </a:ext>
                  </a:extLst>
                </a:gridCol>
              </a:tblGrid>
              <a:tr h="476373">
                <a:tc>
                  <a:txBody>
                    <a:bodyPr/>
                    <a:lstStyle/>
                    <a:p>
                      <a:r>
                        <a:rPr kumimoji="1" lang="ja-JP" altLang="en-US" sz="1200" dirty="0"/>
                        <a:t>企業名</a:t>
                      </a:r>
                      <a:r>
                        <a:rPr kumimoji="1" lang="en-US" altLang="ja-JP" sz="1200" dirty="0"/>
                        <a:t>/</a:t>
                      </a:r>
                      <a:r>
                        <a:rPr kumimoji="1" lang="ja-JP" altLang="en-US" sz="1200" dirty="0"/>
                        <a:t>業種</a:t>
                      </a:r>
                      <a:endParaRPr kumimoji="1" lang="ja-JP" altLang="en-US" sz="1200" dirty="0">
                        <a:latin typeface="BIZ UDPゴシック" panose="020B0400000000000000" pitchFamily="50" charset="-128"/>
                        <a:ea typeface="BIZ UDPゴシック" panose="020B0400000000000000" pitchFamily="50" charset="-128"/>
                      </a:endParaRPr>
                    </a:p>
                  </a:txBody>
                  <a:tcPr anchor="ctr" anchorCtr="1"/>
                </a:tc>
                <a:tc gridSpan="5">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7113876"/>
                  </a:ext>
                </a:extLst>
              </a:tr>
              <a:tr h="484655">
                <a:tc>
                  <a:txBody>
                    <a:bodyPr/>
                    <a:lstStyle/>
                    <a:p>
                      <a:r>
                        <a:rPr kumimoji="1" lang="ja-JP" altLang="en-US" sz="1200" dirty="0"/>
                        <a:t>所在地</a:t>
                      </a:r>
                      <a:endParaRPr kumimoji="1" lang="ja-JP" altLang="en-US" sz="1200" dirty="0">
                        <a:latin typeface="BIZ UDPゴシック" panose="020B0400000000000000" pitchFamily="50" charset="-128"/>
                        <a:ea typeface="BIZ UDPゴシック" panose="020B0400000000000000" pitchFamily="50" charset="-128"/>
                      </a:endParaRPr>
                    </a:p>
                  </a:txBody>
                  <a:tcPr anchor="ctr" anchorCtr="1"/>
                </a:tc>
                <a:tc gridSpan="5">
                  <a:txBody>
                    <a:bodyPr/>
                    <a:lstStyle/>
                    <a:p>
                      <a:r>
                        <a:rPr kumimoji="1" lang="ja-JP" altLang="en-US" sz="1000" dirty="0"/>
                        <a:t>〒</a:t>
                      </a:r>
                      <a:endParaRPr kumimoji="1" lang="ja-JP" altLang="en-US" sz="1000" dirty="0">
                        <a:latin typeface="BIZ UDPゴシック" panose="020B0400000000000000" pitchFamily="50" charset="-128"/>
                        <a:ea typeface="BIZ UDPゴシック" panose="020B0400000000000000"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97699167"/>
                  </a:ext>
                </a:extLst>
              </a:tr>
              <a:tr h="335193">
                <a:tc>
                  <a:txBody>
                    <a:bodyPr/>
                    <a:lstStyle/>
                    <a:p>
                      <a:r>
                        <a:rPr kumimoji="1" lang="en-US" altLang="ja-JP" sz="1200" dirty="0"/>
                        <a:t>TEL</a:t>
                      </a:r>
                      <a:endParaRPr kumimoji="1" lang="ja-JP" altLang="en-US" sz="1200" dirty="0">
                        <a:latin typeface="BIZ UDPゴシック" panose="020B0400000000000000" pitchFamily="50" charset="-128"/>
                        <a:ea typeface="BIZ UDPゴシック" panose="020B0400000000000000" pitchFamily="50" charset="-128"/>
                      </a:endParaRPr>
                    </a:p>
                  </a:txBody>
                  <a:tcPr anchor="ctr" anchorCtr="1"/>
                </a:tc>
                <a:tc gridSpan="2">
                  <a:txBody>
                    <a:bodyPr/>
                    <a:lstStyle/>
                    <a:p>
                      <a:endParaRPr kumimoji="1" lang="en-US" altLang="ja-JP" dirty="0" smtClean="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a:r>
                        <a:rPr kumimoji="1" lang="en-US" altLang="ja-JP" sz="1200" dirty="0"/>
                        <a:t>FAX</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dirty="0"/>
                    </a:p>
                  </a:txBody>
                  <a:tcPr/>
                </a:tc>
                <a:tc>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25598671"/>
                  </a:ext>
                </a:extLst>
              </a:tr>
              <a:tr h="30308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t>(</a:t>
                      </a:r>
                      <a:r>
                        <a:rPr kumimoji="1" lang="ja-JP" altLang="en-US" sz="1050" dirty="0"/>
                        <a:t>ローマ字</a:t>
                      </a:r>
                      <a:r>
                        <a:rPr kumimoji="1" lang="en-US" altLang="ja-JP" sz="1050" dirty="0"/>
                        <a:t>)</a:t>
                      </a:r>
                      <a:endParaRPr kumimoji="1" lang="ja-JP" altLang="en-US" sz="1050" dirty="0">
                        <a:latin typeface="BIZ UDPゴシック" panose="020B0400000000000000" pitchFamily="50" charset="-128"/>
                        <a:ea typeface="BIZ UDPゴシック" panose="020B0400000000000000" pitchFamily="50" charset="-128"/>
                      </a:endParaRPr>
                    </a:p>
                  </a:txBody>
                  <a:tcPr anchor="ctr" anchorCtr="1"/>
                </a:tc>
                <a:tc gridSpan="2">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t>性別</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t>男　・　女</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617520495"/>
                  </a:ext>
                </a:extLst>
              </a:tr>
              <a:tr h="652804">
                <a:tc>
                  <a:txBody>
                    <a:bodyPr/>
                    <a:lstStyle/>
                    <a:p>
                      <a:r>
                        <a:rPr kumimoji="1" lang="ja-JP" altLang="en-US" sz="1200" dirty="0" smtClean="0"/>
                        <a:t>参加者名</a:t>
                      </a:r>
                      <a:endParaRPr kumimoji="1" lang="ja-JP" altLang="en-US" sz="1200" dirty="0">
                        <a:latin typeface="BIZ UDPゴシック" panose="020B0400000000000000" pitchFamily="50" charset="-128"/>
                        <a:ea typeface="BIZ UDPゴシック" panose="020B0400000000000000" pitchFamily="50" charset="-128"/>
                      </a:endParaRPr>
                    </a:p>
                  </a:txBody>
                  <a:tcPr anchor="ctr" anchorCtr="1"/>
                </a:tc>
                <a:tc gridSpan="2">
                  <a:txBody>
                    <a:bodyPr/>
                    <a:lstStyle/>
                    <a:p>
                      <a:endParaRPr kumimoji="1" lang="en-US" altLang="ja-JP" dirty="0" smtClean="0">
                        <a:latin typeface="BIZ UDPゴシック" panose="020B0400000000000000" pitchFamily="50" charset="-128"/>
                        <a:ea typeface="BIZ UDPゴシック" panose="020B0400000000000000" pitchFamily="50" charset="-128"/>
                      </a:endParaRPr>
                    </a:p>
                    <a:p>
                      <a:pPr algn="r"/>
                      <a:r>
                        <a:rPr kumimoji="1" lang="ja-JP" altLang="en-US" sz="1050" dirty="0" smtClean="0">
                          <a:latin typeface="+mn-ea"/>
                          <a:ea typeface="+mn-ea"/>
                        </a:rPr>
                        <a:t>肩書</a:t>
                      </a:r>
                      <a:r>
                        <a:rPr kumimoji="1" lang="en-US" altLang="ja-JP" sz="1050" dirty="0" smtClean="0">
                          <a:latin typeface="+mn-ea"/>
                          <a:ea typeface="+mn-ea"/>
                        </a:rPr>
                        <a:t>/</a:t>
                      </a:r>
                      <a:r>
                        <a:rPr kumimoji="1" lang="ja-JP" altLang="en-US" sz="1050" dirty="0" smtClean="0">
                          <a:latin typeface="+mn-ea"/>
                          <a:ea typeface="+mn-ea"/>
                        </a:rPr>
                        <a:t>役職（　　　　　　　　　　）</a:t>
                      </a:r>
                      <a:endParaRPr kumimoji="1" lang="ja-JP" altLang="en-US" sz="1050" dirty="0">
                        <a:latin typeface="+mn-ea"/>
                        <a:ea typeface="+mn-ea"/>
                      </a:endParaRPr>
                    </a:p>
                  </a:txBody>
                  <a:tcPr anchor="b"/>
                </a:tc>
                <a:tc hMerge="1">
                  <a:txBody>
                    <a:bodyPr/>
                    <a:lstStyle/>
                    <a:p>
                      <a:endParaRPr kumimoji="1" lang="ja-JP" altLang="en-US"/>
                    </a:p>
                  </a:txBody>
                  <a:tcPr/>
                </a:tc>
                <a:tc gridSpan="2">
                  <a:txBody>
                    <a:bodyPr/>
                    <a:lstStyle/>
                    <a:p>
                      <a:pPr algn="ctr"/>
                      <a:r>
                        <a:rPr kumimoji="1" lang="ja-JP" altLang="en-US" sz="1050" dirty="0" smtClean="0"/>
                        <a:t>生年月日</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t>　　　</a:t>
                      </a:r>
                      <a:r>
                        <a:rPr kumimoji="1" lang="ja-JP" altLang="en-US" sz="1200" baseline="0" dirty="0"/>
                        <a:t> 　</a:t>
                      </a:r>
                      <a:r>
                        <a:rPr kumimoji="1" lang="ja-JP" altLang="en-US" sz="1200" dirty="0"/>
                        <a:t>年　　月　　日</a:t>
                      </a:r>
                      <a:endParaRPr kumimoji="1" lang="en-US" altLang="ja-JP" sz="1200" dirty="0"/>
                    </a:p>
                    <a:p>
                      <a:r>
                        <a:rPr kumimoji="1" lang="ja-JP" altLang="en-US" sz="1200" dirty="0"/>
                        <a:t>　　　　</a:t>
                      </a:r>
                      <a:endParaRPr kumimoji="1" lang="en-US" altLang="ja-JP" sz="1200" dirty="0"/>
                    </a:p>
                    <a:p>
                      <a:r>
                        <a:rPr kumimoji="1" lang="ja-JP" altLang="en-US" sz="1200" dirty="0"/>
                        <a:t>　　　　　</a:t>
                      </a:r>
                      <a:r>
                        <a:rPr kumimoji="1" lang="en-US" altLang="ja-JP" sz="1200" dirty="0"/>
                        <a:t>(</a:t>
                      </a:r>
                      <a:r>
                        <a:rPr kumimoji="1" lang="ja-JP" altLang="en-US" sz="1200" dirty="0"/>
                        <a:t>　　　　歳</a:t>
                      </a:r>
                      <a:r>
                        <a:rPr kumimoji="1" lang="en-US" altLang="ja-JP" sz="1200" dirty="0"/>
                        <a:t>)</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13732167"/>
                  </a:ext>
                </a:extLst>
              </a:tr>
              <a:tr h="392463">
                <a:tc>
                  <a:txBody>
                    <a:bodyPr/>
                    <a:lstStyle/>
                    <a:p>
                      <a:r>
                        <a:rPr kumimoji="1" lang="en-US" altLang="ja-JP" sz="1200" dirty="0"/>
                        <a:t>E-mail</a:t>
                      </a:r>
                      <a:endParaRPr kumimoji="1" lang="ja-JP" altLang="en-US" sz="1200" dirty="0">
                        <a:latin typeface="BIZ UDPゴシック" panose="020B0400000000000000" pitchFamily="50" charset="-128"/>
                        <a:ea typeface="BIZ UDPゴシック" panose="020B0400000000000000" pitchFamily="50" charset="-128"/>
                      </a:endParaRPr>
                    </a:p>
                  </a:txBody>
                  <a:tcPr anchor="ctr" anchorCtr="1"/>
                </a:tc>
                <a:tc gridSpan="2">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a:r>
                        <a:rPr kumimoji="1" lang="ja-JP" altLang="en-US" sz="1050" dirty="0" smtClean="0"/>
                        <a:t>携帯電話</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795546111"/>
                  </a:ext>
                </a:extLst>
              </a:tr>
              <a:tr h="712710">
                <a:tc>
                  <a:txBody>
                    <a:bodyPr/>
                    <a:lstStyle/>
                    <a:p>
                      <a:r>
                        <a:rPr kumimoji="1" lang="ja-JP" altLang="en-US" sz="1050" dirty="0" smtClean="0">
                          <a:latin typeface="+mn-ea"/>
                          <a:ea typeface="+mn-ea"/>
                        </a:rPr>
                        <a:t>連絡先</a:t>
                      </a:r>
                      <a:endParaRPr kumimoji="1" lang="ja-JP" altLang="en-US" sz="1050" dirty="0">
                        <a:latin typeface="+mn-ea"/>
                        <a:ea typeface="+mn-ea"/>
                      </a:endParaRPr>
                    </a:p>
                  </a:txBody>
                  <a:tcPr anchor="ctr" anchorCtr="1"/>
                </a:tc>
                <a:tc gridSpan="5">
                  <a:txBody>
                    <a:bodyPr/>
                    <a:lstStyle/>
                    <a:p>
                      <a:pPr algn="l"/>
                      <a:r>
                        <a:rPr kumimoji="1" lang="ja-JP" altLang="en-US" sz="1200" dirty="0" smtClean="0">
                          <a:latin typeface="+mn-ea"/>
                          <a:ea typeface="+mn-ea"/>
                        </a:rPr>
                        <a:t>参加者本人　・　その他　</a:t>
                      </a:r>
                      <a:r>
                        <a:rPr kumimoji="1" lang="en-US" altLang="ja-JP" sz="900" dirty="0" smtClean="0">
                          <a:latin typeface="+mn-ea"/>
                          <a:ea typeface="+mn-ea"/>
                        </a:rPr>
                        <a:t>※</a:t>
                      </a:r>
                      <a:r>
                        <a:rPr kumimoji="1" lang="ja-JP" altLang="en-US" sz="900" dirty="0" smtClean="0">
                          <a:latin typeface="+mn-ea"/>
                          <a:ea typeface="+mn-ea"/>
                        </a:rPr>
                        <a:t>その他にチェックされた場合は、下記にご連絡先担当者様の</a:t>
                      </a:r>
                      <a:endParaRPr kumimoji="1" lang="en-US" altLang="ja-JP" sz="900" dirty="0" smtClean="0">
                        <a:latin typeface="+mn-ea"/>
                        <a:ea typeface="+mn-ea"/>
                      </a:endParaRPr>
                    </a:p>
                    <a:p>
                      <a:pPr algn="l"/>
                      <a:r>
                        <a:rPr kumimoji="1" lang="ja-JP" altLang="en-US" sz="900" dirty="0" smtClean="0">
                          <a:latin typeface="+mn-ea"/>
                          <a:ea typeface="+mn-ea"/>
                        </a:rPr>
                        <a:t>　　　　　　　　　　　　　　　　ご所属、お名前、連絡先（</a:t>
                      </a:r>
                      <a:r>
                        <a:rPr kumimoji="1" lang="en-US" altLang="ja-JP" sz="900" dirty="0" smtClean="0">
                          <a:latin typeface="+mn-ea"/>
                          <a:ea typeface="+mn-ea"/>
                        </a:rPr>
                        <a:t>TEL</a:t>
                      </a:r>
                      <a:r>
                        <a:rPr kumimoji="1" lang="ja-JP" altLang="en-US" sz="900" dirty="0" smtClean="0">
                          <a:latin typeface="+mn-ea"/>
                          <a:ea typeface="+mn-ea"/>
                        </a:rPr>
                        <a:t>＆メールアドレス）をご記入下さい</a:t>
                      </a:r>
                      <a:endParaRPr kumimoji="1" lang="en-US" altLang="ja-JP" sz="900" dirty="0" smtClean="0">
                        <a:latin typeface="+mn-ea"/>
                        <a:ea typeface="+mn-ea"/>
                      </a:endParaRPr>
                    </a:p>
                    <a:p>
                      <a:pPr algn="r"/>
                      <a:r>
                        <a:rPr kumimoji="1" lang="ja-JP" altLang="en-US" sz="1200" dirty="0" smtClean="0">
                          <a:latin typeface="+mn-ea"/>
                          <a:ea typeface="+mn-ea"/>
                        </a:rPr>
                        <a:t>（　　　　　　　　　　　　　　　　　　　　　　　　　　）</a:t>
                      </a:r>
                      <a:endParaRPr kumimoji="1" lang="en-US" altLang="ja-JP" sz="1200" dirty="0" smtClean="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357903">
                <a:tc>
                  <a:txBody>
                    <a:bodyPr/>
                    <a:lstStyle/>
                    <a:p>
                      <a:r>
                        <a:rPr kumimoji="1" lang="ja-JP" altLang="en-US" sz="1050" dirty="0"/>
                        <a:t>緊急連絡先</a:t>
                      </a:r>
                      <a:endParaRPr kumimoji="1" lang="ja-JP" altLang="en-US" sz="1050" dirty="0">
                        <a:latin typeface="BIZ UDPゴシック" panose="020B0400000000000000" pitchFamily="50" charset="-128"/>
                        <a:ea typeface="BIZ UDPゴシック" panose="020B0400000000000000" pitchFamily="50" charset="-128"/>
                      </a:endParaRPr>
                    </a:p>
                  </a:txBody>
                  <a:tcPr anchor="ctr" anchorCtr="1"/>
                </a:tc>
                <a:tc gridSpan="5">
                  <a:txBody>
                    <a:bodyPr/>
                    <a:lstStyle/>
                    <a:p>
                      <a:r>
                        <a:rPr kumimoji="1" lang="ja-JP" altLang="en-US" sz="1200" dirty="0"/>
                        <a:t>氏名　　　　　　　　　　　　</a:t>
                      </a:r>
                      <a:r>
                        <a:rPr kumimoji="1" lang="en-US" altLang="ja-JP" sz="1200" dirty="0"/>
                        <a:t>(</a:t>
                      </a:r>
                      <a:r>
                        <a:rPr kumimoji="1" lang="ja-JP" altLang="en-US" sz="1200" dirty="0"/>
                        <a:t>続柄　　　</a:t>
                      </a:r>
                      <a:r>
                        <a:rPr kumimoji="1" lang="en-US" altLang="ja-JP" sz="1200" dirty="0"/>
                        <a:t>)</a:t>
                      </a:r>
                      <a:r>
                        <a:rPr kumimoji="1" lang="en-US" altLang="ja-JP" sz="1200" baseline="0" dirty="0"/>
                        <a:t> TEL</a:t>
                      </a:r>
                      <a:r>
                        <a:rPr kumimoji="1" lang="ja-JP" altLang="en-US" sz="1200" baseline="0" dirty="0"/>
                        <a:t>：</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64461459"/>
                  </a:ext>
                </a:extLst>
              </a:tr>
              <a:tr h="609875">
                <a:tc>
                  <a:txBody>
                    <a:bodyPr/>
                    <a:lstStyle/>
                    <a:p>
                      <a:r>
                        <a:rPr kumimoji="1" lang="ja-JP" altLang="en-US" sz="1200" dirty="0" smtClean="0">
                          <a:latin typeface="+mn-ea"/>
                          <a:ea typeface="+mn-ea"/>
                        </a:rPr>
                        <a:t>新型コロナ</a:t>
                      </a:r>
                      <a:endParaRPr kumimoji="1" lang="en-US" altLang="ja-JP" sz="1200" dirty="0" smtClean="0">
                        <a:latin typeface="+mn-ea"/>
                        <a:ea typeface="+mn-ea"/>
                      </a:endParaRPr>
                    </a:p>
                    <a:p>
                      <a:r>
                        <a:rPr kumimoji="1" lang="ja-JP" altLang="en-US" sz="1200" dirty="0" smtClean="0">
                          <a:latin typeface="+mn-ea"/>
                          <a:ea typeface="+mn-ea"/>
                        </a:rPr>
                        <a:t>ﾜｸﾁﾝ接種歴</a:t>
                      </a:r>
                      <a:endParaRPr kumimoji="1" lang="ja-JP" altLang="en-US" sz="1200" dirty="0">
                        <a:latin typeface="+mn-ea"/>
                        <a:ea typeface="+mn-ea"/>
                      </a:endParaRPr>
                    </a:p>
                  </a:txBody>
                  <a:tcPr anchor="ctr" anchorCtr="1"/>
                </a:tc>
                <a:tc gridSpan="5">
                  <a:txBody>
                    <a:bodyPr/>
                    <a:lstStyle/>
                    <a:p>
                      <a:pPr algn="l"/>
                      <a:r>
                        <a:rPr kumimoji="1" lang="en-US" altLang="ja-JP" sz="1200" dirty="0" smtClean="0">
                          <a:latin typeface="+mn-ea"/>
                          <a:ea typeface="+mn-ea"/>
                        </a:rPr>
                        <a:t>3</a:t>
                      </a:r>
                      <a:r>
                        <a:rPr kumimoji="1" lang="ja-JP" altLang="en-US" sz="1200" dirty="0" smtClean="0">
                          <a:latin typeface="+mn-ea"/>
                          <a:ea typeface="+mn-ea"/>
                        </a:rPr>
                        <a:t>回以上接種済　・　出発までに</a:t>
                      </a:r>
                      <a:r>
                        <a:rPr kumimoji="1" lang="en-US" altLang="ja-JP" sz="1200" dirty="0" smtClean="0">
                          <a:latin typeface="+mn-ea"/>
                          <a:ea typeface="+mn-ea"/>
                        </a:rPr>
                        <a:t>3</a:t>
                      </a:r>
                      <a:r>
                        <a:rPr kumimoji="1" lang="ja-JP" altLang="en-US" sz="1200" dirty="0" smtClean="0">
                          <a:latin typeface="+mn-ea"/>
                          <a:ea typeface="+mn-ea"/>
                        </a:rPr>
                        <a:t>回目接種予定　・　</a:t>
                      </a:r>
                      <a:r>
                        <a:rPr kumimoji="1" lang="en-US" altLang="ja-JP" sz="1200" dirty="0" smtClean="0">
                          <a:latin typeface="+mn-ea"/>
                          <a:ea typeface="+mn-ea"/>
                        </a:rPr>
                        <a:t>2</a:t>
                      </a:r>
                      <a:r>
                        <a:rPr kumimoji="1" lang="ja-JP" altLang="en-US" sz="1200" dirty="0" smtClean="0">
                          <a:latin typeface="+mn-ea"/>
                          <a:ea typeface="+mn-ea"/>
                        </a:rPr>
                        <a:t>回以下または未接種</a:t>
                      </a:r>
                      <a:endParaRPr kumimoji="1" lang="ja-JP" altLang="en-US" sz="1200" dirty="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609875">
                <a:tc>
                  <a:txBody>
                    <a:bodyPr/>
                    <a:lstStyle/>
                    <a:p>
                      <a:r>
                        <a:rPr kumimoji="1" lang="ja-JP" altLang="en-US" sz="1200" dirty="0" smtClean="0">
                          <a:latin typeface="+mn-lt"/>
                          <a:ea typeface="+mn-ea"/>
                        </a:rPr>
                        <a:t>日程</a:t>
                      </a:r>
                      <a:endParaRPr kumimoji="1" lang="ja-JP" altLang="en-US" sz="1200" dirty="0">
                        <a:latin typeface="BIZ UDPゴシック" panose="020B0400000000000000" pitchFamily="50" charset="-128"/>
                        <a:ea typeface="BIZ UDPゴシック" panose="020B0400000000000000" pitchFamily="50" charset="-128"/>
                      </a:endParaRPr>
                    </a:p>
                  </a:txBody>
                  <a:tcPr anchor="ctr" anchorCtr="1"/>
                </a:tc>
                <a:tc gridSpan="5">
                  <a:txBody>
                    <a:bodyPr/>
                    <a:lstStyle/>
                    <a:p>
                      <a:pPr algn="l"/>
                      <a:r>
                        <a:rPr kumimoji="1" lang="ja-JP" altLang="en-US" sz="1200" dirty="0" smtClean="0"/>
                        <a:t>全行程参加　・　その他（　　　　　　　　　　　　　　　　　　　　　）　　</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610097">
                <a:tc>
                  <a:txBody>
                    <a:bodyPr/>
                    <a:lstStyle/>
                    <a:p>
                      <a:r>
                        <a:rPr kumimoji="1" lang="ja-JP" altLang="en-US" sz="1200" dirty="0" smtClean="0"/>
                        <a:t>航空券手配</a:t>
                      </a:r>
                      <a:endParaRPr kumimoji="1" lang="ja-JP" altLang="en-US" sz="1200" dirty="0">
                        <a:latin typeface="BIZ UDPゴシック" panose="020B0400000000000000" pitchFamily="50" charset="-128"/>
                        <a:ea typeface="BIZ UDPゴシック" panose="020B0400000000000000" pitchFamily="50" charset="-128"/>
                      </a:endParaRPr>
                    </a:p>
                  </a:txBody>
                  <a:tcPr anchor="ctr" anchorCtr="1"/>
                </a:tc>
                <a:tc gridSpan="5">
                  <a:txBody>
                    <a:bodyPr/>
                    <a:lstStyle/>
                    <a:p>
                      <a:pPr algn="l"/>
                      <a:r>
                        <a:rPr kumimoji="1" lang="ja-JP" altLang="en-US" sz="1200" dirty="0" smtClean="0"/>
                        <a:t>希望する　　・希望しない</a:t>
                      </a:r>
                      <a:endParaRPr kumimoji="1" lang="en-US" altLang="ja-JP" sz="1200" dirty="0" smtClean="0"/>
                    </a:p>
                    <a:p>
                      <a:pPr algn="l"/>
                      <a:r>
                        <a:rPr kumimoji="1" lang="ja-JP" altLang="en-US" sz="1200" dirty="0" smtClean="0"/>
                        <a:t>↳ミッション団と　同フライト　・　別フライト（　　　　　　　　　　　）</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636244">
                <a:tc>
                  <a:txBody>
                    <a:bodyPr/>
                    <a:lstStyle/>
                    <a:p>
                      <a:pPr algn="ctr"/>
                      <a:r>
                        <a:rPr kumimoji="1" lang="ja-JP" altLang="en-US" sz="1200" dirty="0" smtClean="0"/>
                        <a:t>ビジネス</a:t>
                      </a:r>
                      <a:endParaRPr kumimoji="1" lang="en-US" altLang="ja-JP" sz="1200" dirty="0" smtClean="0"/>
                    </a:p>
                    <a:p>
                      <a:pPr algn="ctr"/>
                      <a:r>
                        <a:rPr kumimoji="1" lang="ja-JP" altLang="en-US" sz="1200" dirty="0" smtClean="0"/>
                        <a:t>クラス</a:t>
                      </a:r>
                      <a:endParaRPr kumimoji="1" lang="ja-JP" altLang="en-US" sz="1200" dirty="0">
                        <a:latin typeface="BIZ UDPゴシック" panose="020B0400000000000000" pitchFamily="50" charset="-128"/>
                        <a:ea typeface="BIZ UDPゴシック" panose="020B0400000000000000" pitchFamily="50" charset="-128"/>
                      </a:endParaRPr>
                    </a:p>
                  </a:txBody>
                  <a:tcPr anchor="ctr" anchorCtr="1"/>
                </a:tc>
                <a:tc>
                  <a:txBody>
                    <a:bodyPr/>
                    <a:lstStyle/>
                    <a:p>
                      <a:pPr algn="ctr"/>
                      <a:r>
                        <a:rPr kumimoji="1" lang="ja-JP" altLang="en-US" sz="1200" dirty="0" smtClean="0"/>
                        <a:t>希望</a:t>
                      </a:r>
                      <a:r>
                        <a:rPr kumimoji="1" lang="ja-JP" altLang="en-US" sz="1200" dirty="0"/>
                        <a:t>する　</a:t>
                      </a:r>
                      <a:r>
                        <a:rPr kumimoji="1" lang="ja-JP" altLang="en-US" sz="1200" dirty="0" smtClean="0"/>
                        <a:t>・</a:t>
                      </a:r>
                      <a:r>
                        <a:rPr kumimoji="1" lang="ja-JP" altLang="en-US" sz="1200" dirty="0"/>
                        <a:t>　</a:t>
                      </a:r>
                      <a:r>
                        <a:rPr kumimoji="1" lang="ja-JP" altLang="en-US" sz="1200" dirty="0" smtClean="0"/>
                        <a:t>希望</a:t>
                      </a:r>
                      <a:r>
                        <a:rPr kumimoji="1" lang="ja-JP" altLang="en-US" sz="1200" dirty="0"/>
                        <a:t>しない</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gridSpan="2">
                  <a:txBody>
                    <a:bodyPr/>
                    <a:lstStyle/>
                    <a:p>
                      <a:pPr algn="ctr"/>
                      <a:r>
                        <a:rPr kumimoji="1" lang="ja-JP" altLang="en-US" sz="1200" dirty="0" smtClean="0">
                          <a:latin typeface="+mn-ea"/>
                          <a:ea typeface="+mn-ea"/>
                        </a:rPr>
                        <a:t>海外旅行</a:t>
                      </a:r>
                      <a:endParaRPr kumimoji="1" lang="en-US" altLang="ja-JP" sz="1200" dirty="0" smtClean="0">
                        <a:latin typeface="+mn-ea"/>
                        <a:ea typeface="+mn-ea"/>
                      </a:endParaRPr>
                    </a:p>
                    <a:p>
                      <a:pPr algn="ctr"/>
                      <a:r>
                        <a:rPr kumimoji="1" lang="ja-JP" altLang="en-US" sz="1200" dirty="0" smtClean="0">
                          <a:latin typeface="+mn-ea"/>
                          <a:ea typeface="+mn-ea"/>
                        </a:rPr>
                        <a:t>傷害保険</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希望する　・　希望しない</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2223352113"/>
                  </a:ext>
                </a:extLst>
              </a:tr>
              <a:tr h="640438">
                <a:tc>
                  <a:txBody>
                    <a:bodyPr/>
                    <a:lstStyle/>
                    <a:p>
                      <a:pPr algn="ctr"/>
                      <a:r>
                        <a:rPr kumimoji="1" lang="ja-JP" altLang="en-US" sz="1200" dirty="0" smtClean="0">
                          <a:latin typeface="+mn-ea"/>
                          <a:ea typeface="+mn-ea"/>
                        </a:rPr>
                        <a:t>その他</a:t>
                      </a:r>
                      <a:endParaRPr kumimoji="1" lang="en-US" altLang="ja-JP" sz="1200" dirty="0" smtClean="0">
                        <a:latin typeface="+mn-ea"/>
                        <a:ea typeface="+mn-ea"/>
                      </a:endParaRPr>
                    </a:p>
                    <a:p>
                      <a:pPr algn="ctr"/>
                      <a:r>
                        <a:rPr kumimoji="1" lang="ja-JP" altLang="en-US" sz="1200" dirty="0" smtClean="0">
                          <a:latin typeface="+mn-ea"/>
                          <a:ea typeface="+mn-ea"/>
                        </a:rPr>
                        <a:t>ご要望等</a:t>
                      </a:r>
                      <a:endParaRPr kumimoji="1" lang="ja-JP" altLang="en-US" sz="1200" dirty="0">
                        <a:latin typeface="+mn-ea"/>
                        <a:ea typeface="+mn-ea"/>
                      </a:endParaRPr>
                    </a:p>
                  </a:txBody>
                  <a:tcPr anchor="ctr" anchorCtr="1"/>
                </a:tc>
                <a:tc gridSpan="5">
                  <a:txBody>
                    <a:bodyPr/>
                    <a:lstStyle/>
                    <a:p>
                      <a:r>
                        <a:rPr kumimoji="1" lang="ja-JP" altLang="en-US" sz="900" dirty="0" smtClean="0">
                          <a:latin typeface="+mn-ea"/>
                          <a:ea typeface="+mn-ea"/>
                        </a:rPr>
                        <a:t>マイレージ、座席指定や、その他ご要望はこちらにご記入下さい</a:t>
                      </a:r>
                      <a:endParaRPr kumimoji="1" lang="ja-JP" altLang="en-US" sz="900" dirty="0">
                        <a:latin typeface="+mn-ea"/>
                        <a:ea typeface="+mn-ea"/>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33238020"/>
                  </a:ext>
                </a:extLst>
              </a:tr>
            </a:tbl>
          </a:graphicData>
        </a:graphic>
      </p:graphicFrame>
    </p:spTree>
    <p:extLst>
      <p:ext uri="{BB962C8B-B14F-4D97-AF65-F5344CB8AC3E}">
        <p14:creationId xmlns:p14="http://schemas.microsoft.com/office/powerpoint/2010/main" val="2790420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30213" y="729175"/>
            <a:ext cx="6388768" cy="5760551"/>
          </a:xfrm>
          <a:prstGeom prst="rect">
            <a:avLst/>
          </a:prstGeom>
          <a:noFill/>
        </p:spPr>
        <p:txBody>
          <a:bodyPr wrap="square" rtlCol="0">
            <a:spAutoFit/>
          </a:bodyPr>
          <a:lstStyle/>
          <a:p>
            <a:pPr>
              <a:lnSpc>
                <a:spcPts val="2000"/>
              </a:lnSpc>
              <a:spcBef>
                <a:spcPts val="600"/>
              </a:spcBef>
            </a:pPr>
            <a:r>
              <a:rPr lang="ja-JP" altLang="en-US" sz="1200" b="1" dirty="0">
                <a:latin typeface="BIZ UDゴシック" panose="020B0400000000000000" pitchFamily="49" charset="-128"/>
                <a:ea typeface="BIZ UDゴシック" panose="020B0400000000000000" pitchFamily="49" charset="-128"/>
              </a:rPr>
              <a:t>・概要</a:t>
            </a:r>
            <a:endParaRPr lang="en-US" altLang="ja-JP" sz="1200" b="1"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P明朝 Medium" panose="02020500000000000000" pitchFamily="18" charset="-128"/>
                <a:ea typeface="BIZ UDP明朝 Medium" panose="02020500000000000000" pitchFamily="18" charset="-128"/>
              </a:rPr>
              <a:t>　インド国内でも特に工業が盛んなグジャラート州の主要都市で、人口は推計約</a:t>
            </a:r>
            <a:r>
              <a:rPr lang="en-US" altLang="ja-JP" sz="1100" dirty="0">
                <a:latin typeface="BIZ UDP明朝 Medium" panose="02020500000000000000" pitchFamily="18" charset="-128"/>
                <a:ea typeface="BIZ UDP明朝 Medium" panose="02020500000000000000" pitchFamily="18" charset="-128"/>
              </a:rPr>
              <a:t>800</a:t>
            </a:r>
            <a:r>
              <a:rPr lang="ja-JP" altLang="en-US" sz="1100" dirty="0">
                <a:latin typeface="BIZ UDP明朝 Medium" panose="02020500000000000000" pitchFamily="18" charset="-128"/>
                <a:ea typeface="BIZ UDP明朝 Medium" panose="02020500000000000000" pitchFamily="18" charset="-128"/>
              </a:rPr>
              <a:t>万人で、インド第７の都市である。</a:t>
            </a:r>
            <a:endParaRPr lang="en-US" altLang="ja-JP" sz="1100" dirty="0">
              <a:latin typeface="BIZ UDP明朝 Medium" panose="02020500000000000000" pitchFamily="18" charset="-128"/>
              <a:ea typeface="BIZ UDP明朝 Medium" panose="02020500000000000000" pitchFamily="18" charset="-128"/>
            </a:endParaRPr>
          </a:p>
          <a:p>
            <a:pPr>
              <a:lnSpc>
                <a:spcPts val="2000"/>
              </a:lnSpc>
              <a:spcBef>
                <a:spcPts val="600"/>
              </a:spcBef>
            </a:pPr>
            <a:r>
              <a:rPr lang="ja-JP" altLang="en-US" sz="1200" b="1" dirty="0">
                <a:latin typeface="BIZ UDゴシック" panose="020B0400000000000000" pitchFamily="49" charset="-128"/>
                <a:ea typeface="BIZ UDゴシック" panose="020B0400000000000000" pitchFamily="49" charset="-128"/>
              </a:rPr>
              <a:t>・気候</a:t>
            </a:r>
            <a:endParaRPr lang="en-US" altLang="ja-JP" sz="1200" b="1"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P明朝 Medium" panose="02020500000000000000" pitchFamily="18" charset="-128"/>
                <a:ea typeface="BIZ UDP明朝 Medium" panose="02020500000000000000" pitchFamily="18" charset="-128"/>
              </a:rPr>
              <a:t>　一年を通して雨が少なく、</a:t>
            </a:r>
            <a:r>
              <a:rPr lang="en-US" altLang="ja-JP" sz="1100" dirty="0">
                <a:latin typeface="BIZ UDP明朝 Medium" panose="02020500000000000000" pitchFamily="18" charset="-128"/>
                <a:ea typeface="BIZ UDP明朝 Medium" panose="02020500000000000000" pitchFamily="18" charset="-128"/>
              </a:rPr>
              <a:t>12</a:t>
            </a:r>
            <a:r>
              <a:rPr lang="ja-JP" altLang="en-US" sz="1100" dirty="0">
                <a:latin typeface="BIZ UDP明朝 Medium" panose="02020500000000000000" pitchFamily="18" charset="-128"/>
                <a:ea typeface="BIZ UDP明朝 Medium" panose="02020500000000000000" pitchFamily="18" charset="-128"/>
              </a:rPr>
              <a:t>月から</a:t>
            </a:r>
            <a:r>
              <a:rPr lang="en-US" altLang="ja-JP" sz="1100" dirty="0">
                <a:latin typeface="BIZ UDP明朝 Medium" panose="02020500000000000000" pitchFamily="18" charset="-128"/>
                <a:ea typeface="BIZ UDP明朝 Medium" panose="02020500000000000000" pitchFamily="18" charset="-128"/>
              </a:rPr>
              <a:t>2</a:t>
            </a:r>
            <a:r>
              <a:rPr lang="ja-JP" altLang="en-US" sz="1100" dirty="0">
                <a:latin typeface="BIZ UDP明朝 Medium" panose="02020500000000000000" pitchFamily="18" charset="-128"/>
                <a:ea typeface="BIZ UDP明朝 Medium" panose="02020500000000000000" pitchFamily="18" charset="-128"/>
              </a:rPr>
              <a:t>月は平均</a:t>
            </a:r>
            <a:r>
              <a:rPr lang="en-US" altLang="ja-JP" sz="1100" dirty="0">
                <a:latin typeface="BIZ UDP明朝 Medium" panose="02020500000000000000" pitchFamily="18" charset="-128"/>
                <a:ea typeface="BIZ UDP明朝 Medium" panose="02020500000000000000" pitchFamily="18" charset="-128"/>
              </a:rPr>
              <a:t>20</a:t>
            </a:r>
            <a:r>
              <a:rPr lang="ja-JP" altLang="en-US" sz="1100" dirty="0">
                <a:latin typeface="BIZ UDP明朝 Medium" panose="02020500000000000000" pitchFamily="18" charset="-128"/>
                <a:ea typeface="BIZ UDP明朝 Medium" panose="02020500000000000000" pitchFamily="18" charset="-128"/>
              </a:rPr>
              <a:t>度と過ごしやすい。</a:t>
            </a:r>
            <a:r>
              <a:rPr lang="en-US" altLang="ja-JP" sz="1100" dirty="0">
                <a:latin typeface="BIZ UDP明朝 Medium" panose="02020500000000000000" pitchFamily="18" charset="-128"/>
                <a:ea typeface="BIZ UDP明朝 Medium" panose="02020500000000000000" pitchFamily="18" charset="-128"/>
              </a:rPr>
              <a:t>4</a:t>
            </a:r>
            <a:r>
              <a:rPr lang="ja-JP" altLang="en-US" sz="1100" dirty="0">
                <a:latin typeface="BIZ UDP明朝 Medium" panose="02020500000000000000" pitchFamily="18" charset="-128"/>
                <a:ea typeface="BIZ UDP明朝 Medium" panose="02020500000000000000" pitchFamily="18" charset="-128"/>
              </a:rPr>
              <a:t>月から</a:t>
            </a:r>
            <a:r>
              <a:rPr lang="en-US" altLang="ja-JP" sz="1100" dirty="0">
                <a:latin typeface="BIZ UDP明朝 Medium" panose="02020500000000000000" pitchFamily="18" charset="-128"/>
                <a:ea typeface="BIZ UDP明朝 Medium" panose="02020500000000000000" pitchFamily="18" charset="-128"/>
              </a:rPr>
              <a:t>6</a:t>
            </a:r>
            <a:r>
              <a:rPr lang="ja-JP" altLang="en-US" sz="1100" dirty="0">
                <a:latin typeface="BIZ UDP明朝 Medium" panose="02020500000000000000" pitchFamily="18" charset="-128"/>
                <a:ea typeface="BIZ UDP明朝 Medium" panose="02020500000000000000" pitchFamily="18" charset="-128"/>
              </a:rPr>
              <a:t>月は猛暑で</a:t>
            </a:r>
            <a:r>
              <a:rPr lang="en-US" altLang="ja-JP" sz="1100" dirty="0">
                <a:latin typeface="BIZ UDP明朝 Medium" panose="02020500000000000000" pitchFamily="18" charset="-128"/>
                <a:ea typeface="BIZ UDP明朝 Medium" panose="02020500000000000000" pitchFamily="18" charset="-128"/>
              </a:rPr>
              <a:t>45</a:t>
            </a:r>
            <a:r>
              <a:rPr lang="ja-JP" altLang="en-US" sz="1100" dirty="0">
                <a:latin typeface="BIZ UDP明朝 Medium" panose="02020500000000000000" pitchFamily="18" charset="-128"/>
                <a:ea typeface="BIZ UDP明朝 Medium" panose="02020500000000000000" pitchFamily="18" charset="-128"/>
              </a:rPr>
              <a:t>度を超えることもある。</a:t>
            </a:r>
          </a:p>
          <a:p>
            <a:pPr lvl="0">
              <a:lnSpc>
                <a:spcPts val="2000"/>
              </a:lnSpc>
              <a:spcBef>
                <a:spcPts val="600"/>
              </a:spcBef>
            </a:pPr>
            <a:r>
              <a:rPr lang="ja-JP" altLang="en-US" sz="1200" b="1" dirty="0">
                <a:solidFill>
                  <a:prstClr val="black"/>
                </a:solidFill>
                <a:latin typeface="BIZ UDゴシック" panose="020B0400000000000000" pitchFamily="49" charset="-128"/>
                <a:ea typeface="BIZ UDゴシック" panose="020B0400000000000000" pitchFamily="49" charset="-128"/>
              </a:rPr>
              <a:t>・産業</a:t>
            </a:r>
            <a:endParaRPr lang="en-US" altLang="ja-JP" sz="1200" b="1"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200" dirty="0">
                <a:solidFill>
                  <a:prstClr val="black"/>
                </a:solidFill>
                <a:latin typeface="BIZ UDP明朝 Medium" panose="02020500000000000000" pitchFamily="18" charset="-128"/>
                <a:ea typeface="BIZ UDP明朝 Medium" panose="02020500000000000000" pitchFamily="18" charset="-128"/>
              </a:rPr>
              <a:t>　</a:t>
            </a:r>
            <a:r>
              <a:rPr lang="ja-JP" altLang="en-US" sz="1100" dirty="0">
                <a:solidFill>
                  <a:prstClr val="black"/>
                </a:solidFill>
                <a:latin typeface="BIZ UDP明朝 Medium" panose="02020500000000000000" pitchFamily="18" charset="-128"/>
                <a:ea typeface="BIZ UDP明朝 Medium" panose="02020500000000000000" pitchFamily="18" charset="-128"/>
              </a:rPr>
              <a:t>グジャラート州は、モディ首相が州首相を務めていた時代以来、飛躍的に経済成長を遂げてきた。</a:t>
            </a:r>
            <a:r>
              <a:rPr lang="ja-JP" altLang="en-US" sz="1100" u="sng" dirty="0">
                <a:solidFill>
                  <a:srgbClr val="002060"/>
                </a:solidFill>
                <a:latin typeface="BIZ UDP明朝 Medium" panose="02020500000000000000" pitchFamily="18" charset="-128"/>
                <a:ea typeface="BIZ UDP明朝 Medium" panose="02020500000000000000" pitchFamily="18" charset="-128"/>
              </a:rPr>
              <a:t>道路、港湾、電力などインド随一のインフラ品質</a:t>
            </a:r>
            <a:r>
              <a:rPr lang="ja-JP" altLang="en-US" sz="1100" dirty="0">
                <a:solidFill>
                  <a:prstClr val="black"/>
                </a:solidFill>
                <a:latin typeface="BIZ UDP明朝 Medium" panose="02020500000000000000" pitchFamily="18" charset="-128"/>
                <a:ea typeface="BIZ UDP明朝 Medium" panose="02020500000000000000" pitchFamily="18" charset="-128"/>
              </a:rPr>
              <a:t>を背景に、外資誘致政策を強力に推し進め、インド全体の外国直接投資の約３０</a:t>
            </a:r>
            <a:r>
              <a:rPr lang="en-US" altLang="ja-JP" sz="1100" dirty="0">
                <a:solidFill>
                  <a:prstClr val="black"/>
                </a:solidFill>
                <a:latin typeface="BIZ UDP明朝 Medium" panose="02020500000000000000" pitchFamily="18" charset="-128"/>
                <a:ea typeface="BIZ UDP明朝 Medium" panose="02020500000000000000" pitchFamily="18" charset="-128"/>
              </a:rPr>
              <a:t>%</a:t>
            </a:r>
            <a:r>
              <a:rPr lang="ja-JP" altLang="en-US" sz="1100" dirty="0">
                <a:solidFill>
                  <a:prstClr val="black"/>
                </a:solidFill>
                <a:latin typeface="BIZ UDP明朝 Medium" panose="02020500000000000000" pitchFamily="18" charset="-128"/>
                <a:ea typeface="BIZ UDP明朝 Medium" panose="02020500000000000000" pitchFamily="18" charset="-128"/>
              </a:rPr>
              <a:t>の受け入れ州となっている。</a:t>
            </a:r>
            <a:r>
              <a:rPr lang="ja-JP" altLang="en-US" sz="1100" u="sng" dirty="0">
                <a:solidFill>
                  <a:srgbClr val="002060"/>
                </a:solidFill>
                <a:latin typeface="BIZ UDP明朝 Medium" panose="02020500000000000000" pitchFamily="18" charset="-128"/>
                <a:ea typeface="BIZ UDP明朝 Medium" panose="02020500000000000000" pitchFamily="18" charset="-128"/>
              </a:rPr>
              <a:t>石油化学を含む化学産業、製薬業、四輪車や二輪車、機械、繊維などの製造業が集積</a:t>
            </a:r>
            <a:r>
              <a:rPr lang="ja-JP" altLang="en-US" sz="1100" dirty="0">
                <a:solidFill>
                  <a:prstClr val="black"/>
                </a:solidFill>
                <a:latin typeface="BIZ UDP明朝 Medium" panose="02020500000000000000" pitchFamily="18" charset="-128"/>
                <a:ea typeface="BIZ UDP明朝 Medium" panose="02020500000000000000" pitchFamily="18" charset="-128"/>
              </a:rPr>
              <a:t>しており、インド工業生産の約１７％を占めている。近年では、</a:t>
            </a:r>
            <a:r>
              <a:rPr lang="ja-JP" altLang="en-US" sz="1100" u="sng" dirty="0">
                <a:solidFill>
                  <a:srgbClr val="002060"/>
                </a:solidFill>
                <a:latin typeface="BIZ UDP明朝 Medium" panose="02020500000000000000" pitchFamily="18" charset="-128"/>
                <a:ea typeface="BIZ UDP明朝 Medium" panose="02020500000000000000" pitchFamily="18" charset="-128"/>
              </a:rPr>
              <a:t>インド初の国際金融経済特区として整備が進むスマートシティー</a:t>
            </a:r>
            <a:r>
              <a:rPr lang="ja-JP" altLang="en-US" sz="1100" dirty="0">
                <a:solidFill>
                  <a:prstClr val="black"/>
                </a:solidFill>
                <a:latin typeface="BIZ UDP明朝 Medium" panose="02020500000000000000" pitchFamily="18" charset="-128"/>
                <a:ea typeface="BIZ UDP明朝 Medium" panose="02020500000000000000" pitchFamily="18" charset="-128"/>
              </a:rPr>
              <a:t>である「</a:t>
            </a:r>
            <a:r>
              <a:rPr lang="en-US" altLang="ja-JP" sz="1100" dirty="0">
                <a:solidFill>
                  <a:prstClr val="black"/>
                </a:solidFill>
                <a:latin typeface="BIZ UDP明朝 Medium" panose="02020500000000000000" pitchFamily="18" charset="-128"/>
                <a:ea typeface="BIZ UDP明朝 Medium" panose="02020500000000000000" pitchFamily="18" charset="-128"/>
              </a:rPr>
              <a:t>GIFT</a:t>
            </a:r>
            <a:r>
              <a:rPr lang="ja-JP" altLang="en-US" sz="1100" dirty="0">
                <a:solidFill>
                  <a:prstClr val="black"/>
                </a:solidFill>
                <a:latin typeface="BIZ UDP明朝 Medium" panose="02020500000000000000" pitchFamily="18" charset="-128"/>
                <a:ea typeface="BIZ UDP明朝 Medium" panose="02020500000000000000" pitchFamily="18" charset="-128"/>
              </a:rPr>
              <a:t>シティー（</a:t>
            </a:r>
            <a:r>
              <a:rPr lang="en-US" altLang="ja-JP" sz="1100" dirty="0">
                <a:solidFill>
                  <a:prstClr val="black"/>
                </a:solidFill>
                <a:latin typeface="BIZ UDP明朝 Medium" panose="02020500000000000000" pitchFamily="18" charset="-128"/>
                <a:ea typeface="BIZ UDP明朝 Medium" panose="02020500000000000000" pitchFamily="18" charset="-128"/>
              </a:rPr>
              <a:t>Gujarat International Finance Tec-City</a:t>
            </a:r>
            <a:r>
              <a:rPr lang="ja-JP" altLang="en-US" sz="1100" dirty="0">
                <a:solidFill>
                  <a:prstClr val="black"/>
                </a:solidFill>
                <a:latin typeface="BIZ UDP明朝 Medium" panose="02020500000000000000" pitchFamily="18" charset="-128"/>
                <a:ea typeface="BIZ UDP明朝 Medium" panose="02020500000000000000" pitchFamily="18" charset="-128"/>
              </a:rPr>
              <a:t>）」の開発動向にも注目が集まっている。また、日本の新幹線方式が導入される</a:t>
            </a:r>
            <a:r>
              <a:rPr lang="ja-JP" altLang="en-US" sz="1100" u="sng" dirty="0">
                <a:solidFill>
                  <a:srgbClr val="002060"/>
                </a:solidFill>
                <a:latin typeface="BIZ UDP明朝 Medium" panose="02020500000000000000" pitchFamily="18" charset="-128"/>
                <a:ea typeface="BIZ UDP明朝 Medium" panose="02020500000000000000" pitchFamily="18" charset="-128"/>
              </a:rPr>
              <a:t>アーメダバードームンバイ間の高速鉄道の整備</a:t>
            </a:r>
            <a:r>
              <a:rPr lang="ja-JP" altLang="en-US" sz="1100" dirty="0">
                <a:solidFill>
                  <a:prstClr val="black"/>
                </a:solidFill>
                <a:latin typeface="BIZ UDP明朝 Medium" panose="02020500000000000000" pitchFamily="18" charset="-128"/>
                <a:ea typeface="BIZ UDP明朝 Medium" panose="02020500000000000000" pitchFamily="18" charset="-128"/>
              </a:rPr>
              <a:t>も急ピッチで進んでいる。</a:t>
            </a:r>
            <a:endParaRPr lang="en-US" altLang="ja-JP" sz="1100" dirty="0">
              <a:solidFill>
                <a:prstClr val="black"/>
              </a:solidFill>
              <a:latin typeface="BIZ UDP明朝 Medium" panose="02020500000000000000" pitchFamily="18" charset="-128"/>
              <a:ea typeface="BIZ UDP明朝 Medium" panose="02020500000000000000" pitchFamily="18" charset="-128"/>
            </a:endParaRPr>
          </a:p>
          <a:p>
            <a:pPr lvl="0">
              <a:lnSpc>
                <a:spcPts val="1600"/>
              </a:lnSpc>
            </a:pPr>
            <a:r>
              <a:rPr lang="ja-JP" altLang="en-US" sz="1100" dirty="0">
                <a:solidFill>
                  <a:prstClr val="black"/>
                </a:solidFill>
                <a:latin typeface="BIZ UDP明朝 Medium" panose="02020500000000000000" pitchFamily="18" charset="-128"/>
                <a:ea typeface="BIZ UDP明朝 Medium" panose="02020500000000000000" pitchFamily="18" charset="-128"/>
              </a:rPr>
              <a:t>　中でもアーメダバード市周辺地域には日系企業が最も多く進出している。この地域には日系四輪、二輪製造企業を核として</a:t>
            </a:r>
            <a:r>
              <a:rPr lang="ja-JP" altLang="en-US" sz="1100" u="sng" dirty="0">
                <a:solidFill>
                  <a:srgbClr val="002060"/>
                </a:solidFill>
                <a:latin typeface="BIZ UDP明朝 Medium" panose="02020500000000000000" pitchFamily="18" charset="-128"/>
                <a:ea typeface="BIZ UDP明朝 Medium" panose="02020500000000000000" pitchFamily="18" charset="-128"/>
              </a:rPr>
              <a:t>日系サプライヤーが集積</a:t>
            </a:r>
            <a:r>
              <a:rPr lang="ja-JP" altLang="en-US" sz="1100" dirty="0">
                <a:solidFill>
                  <a:prstClr val="black"/>
                </a:solidFill>
                <a:latin typeface="BIZ UDP明朝 Medium" panose="02020500000000000000" pitchFamily="18" charset="-128"/>
                <a:ea typeface="BIZ UDP明朝 Medium" panose="02020500000000000000" pitchFamily="18" charset="-128"/>
              </a:rPr>
              <a:t>しており、州政府が日本企業誘致のために開発した「マンダル日系企業専用工業団地」も立地している。さらに最新動向として、州南部の「ドレラ特別投資地域」へのインド初の半導体製造企業の誘致が発表され、今後は、</a:t>
            </a:r>
            <a:r>
              <a:rPr lang="ja-JP" altLang="en-US" sz="1100" u="sng" dirty="0">
                <a:solidFill>
                  <a:srgbClr val="002060"/>
                </a:solidFill>
                <a:latin typeface="BIZ UDP明朝 Medium" panose="02020500000000000000" pitchFamily="18" charset="-128"/>
                <a:ea typeface="BIZ UDP明朝 Medium" panose="02020500000000000000" pitchFamily="18" charset="-128"/>
              </a:rPr>
              <a:t>半導体関連産業の集積にも大きな期待</a:t>
            </a:r>
            <a:r>
              <a:rPr lang="ja-JP" altLang="en-US" sz="1100" dirty="0">
                <a:solidFill>
                  <a:prstClr val="black"/>
                </a:solidFill>
                <a:latin typeface="BIZ UDP明朝 Medium" panose="02020500000000000000" pitchFamily="18" charset="-128"/>
                <a:ea typeface="BIZ UDP明朝 Medium" panose="02020500000000000000" pitchFamily="18" charset="-128"/>
              </a:rPr>
              <a:t>が集まっている。</a:t>
            </a:r>
          </a:p>
          <a:p>
            <a:pPr lvl="0">
              <a:lnSpc>
                <a:spcPts val="1600"/>
              </a:lnSpc>
            </a:pPr>
            <a:r>
              <a:rPr lang="ja-JP" altLang="en-US" sz="1100" dirty="0">
                <a:solidFill>
                  <a:prstClr val="black"/>
                </a:solidFill>
                <a:latin typeface="BIZ UDP明朝 Medium" panose="02020500000000000000" pitchFamily="18" charset="-128"/>
                <a:ea typeface="BIZ UDP明朝 Medium" panose="02020500000000000000" pitchFamily="18" charset="-128"/>
              </a:rPr>
              <a:t>　一方、州政府は</a:t>
            </a:r>
            <a:r>
              <a:rPr lang="ja-JP" altLang="en-US" sz="1100" u="sng" dirty="0">
                <a:solidFill>
                  <a:srgbClr val="002060"/>
                </a:solidFill>
                <a:latin typeface="BIZ UDP明朝 Medium" panose="02020500000000000000" pitchFamily="18" charset="-128"/>
                <a:ea typeface="BIZ UDP明朝 Medium" panose="02020500000000000000" pitchFamily="18" charset="-128"/>
              </a:rPr>
              <a:t>スタートアップ（</a:t>
            </a:r>
            <a:r>
              <a:rPr lang="en-US" altLang="ja-JP" sz="1100" u="sng" dirty="0">
                <a:solidFill>
                  <a:srgbClr val="002060"/>
                </a:solidFill>
                <a:latin typeface="BIZ UDP明朝 Medium" panose="02020500000000000000" pitchFamily="18" charset="-128"/>
                <a:ea typeface="BIZ UDP明朝 Medium" panose="02020500000000000000" pitchFamily="18" charset="-128"/>
              </a:rPr>
              <a:t>SU</a:t>
            </a:r>
            <a:r>
              <a:rPr lang="ja-JP" altLang="en-US" sz="1100" u="sng" dirty="0">
                <a:solidFill>
                  <a:srgbClr val="002060"/>
                </a:solidFill>
                <a:latin typeface="BIZ UDP明朝 Medium" panose="02020500000000000000" pitchFamily="18" charset="-128"/>
                <a:ea typeface="BIZ UDP明朝 Medium" panose="02020500000000000000" pitchFamily="18" charset="-128"/>
              </a:rPr>
              <a:t>）エコシステムの育成</a:t>
            </a:r>
            <a:r>
              <a:rPr lang="ja-JP" altLang="en-US" sz="1100" dirty="0">
                <a:solidFill>
                  <a:prstClr val="black"/>
                </a:solidFill>
                <a:latin typeface="BIZ UDP明朝 Medium" panose="02020500000000000000" pitchFamily="18" charset="-128"/>
                <a:ea typeface="BIZ UDP明朝 Medium" panose="02020500000000000000" pitchFamily="18" charset="-128"/>
              </a:rPr>
              <a:t>を急ピッチで進めており、内外からの評価も高まってきている。製造業が盛んで、国際金融特区の整備も進む中、同州の</a:t>
            </a:r>
            <a:r>
              <a:rPr lang="en-US" altLang="ja-JP" sz="1100" dirty="0">
                <a:solidFill>
                  <a:prstClr val="black"/>
                </a:solidFill>
                <a:latin typeface="BIZ UDP明朝 Medium" panose="02020500000000000000" pitchFamily="18" charset="-128"/>
                <a:ea typeface="BIZ UDP明朝 Medium" panose="02020500000000000000" pitchFamily="18" charset="-128"/>
              </a:rPr>
              <a:t>SU</a:t>
            </a:r>
            <a:r>
              <a:rPr lang="ja-JP" altLang="en-US" sz="1100" dirty="0">
                <a:solidFill>
                  <a:prstClr val="black"/>
                </a:solidFill>
                <a:latin typeface="BIZ UDP明朝 Medium" panose="02020500000000000000" pitchFamily="18" charset="-128"/>
                <a:ea typeface="BIZ UDP明朝 Medium" panose="02020500000000000000" pitchFamily="18" charset="-128"/>
              </a:rPr>
              <a:t>は特に</a:t>
            </a:r>
            <a:r>
              <a:rPr lang="ja-JP" altLang="en-US" sz="1100" u="sng" dirty="0">
                <a:solidFill>
                  <a:srgbClr val="002060"/>
                </a:solidFill>
                <a:latin typeface="BIZ UDP明朝 Medium" panose="02020500000000000000" pitchFamily="18" charset="-128"/>
                <a:ea typeface="BIZ UDP明朝 Medium" panose="02020500000000000000" pitchFamily="18" charset="-128"/>
              </a:rPr>
              <a:t>「マニュファクチャリングテック」や「フィンテック」が有望視</a:t>
            </a:r>
            <a:r>
              <a:rPr lang="ja-JP" altLang="en-US" sz="1100" dirty="0">
                <a:solidFill>
                  <a:prstClr val="black"/>
                </a:solidFill>
                <a:latin typeface="BIZ UDP明朝 Medium" panose="02020500000000000000" pitchFamily="18" charset="-128"/>
                <a:ea typeface="BIZ UDP明朝 Medium" panose="02020500000000000000" pitchFamily="18" charset="-128"/>
              </a:rPr>
              <a:t>されている。</a:t>
            </a:r>
            <a:endParaRPr lang="ja-JP" altLang="en-US" sz="1200" dirty="0">
              <a:solidFill>
                <a:prstClr val="black"/>
              </a:solidFill>
              <a:latin typeface="BIZ UDP明朝 Medium" panose="02020500000000000000" pitchFamily="18" charset="-128"/>
              <a:ea typeface="BIZ UDP明朝 Medium" panose="02020500000000000000" pitchFamily="18" charset="-128"/>
            </a:endParaRPr>
          </a:p>
          <a:p>
            <a:pPr>
              <a:lnSpc>
                <a:spcPts val="2000"/>
              </a:lnSpc>
              <a:spcBef>
                <a:spcPts val="600"/>
              </a:spcBef>
            </a:pPr>
            <a:r>
              <a:rPr lang="ja-JP" altLang="en-US" sz="1200" b="1" dirty="0">
                <a:solidFill>
                  <a:prstClr val="black"/>
                </a:solidFill>
                <a:latin typeface="BIZ UDゴシック" panose="020B0400000000000000" pitchFamily="49" charset="-128"/>
                <a:ea typeface="BIZ UDゴシック" panose="020B0400000000000000" pitchFamily="49" charset="-128"/>
              </a:rPr>
              <a:t>・現地日系機関</a:t>
            </a:r>
            <a:r>
              <a:rPr lang="en-US" altLang="ja-JP" sz="1200" dirty="0">
                <a:latin typeface="BIZ UDゴシック" panose="020B0400000000000000" pitchFamily="49" charset="-128"/>
                <a:ea typeface="BIZ UDゴシック" panose="020B0400000000000000" pitchFamily="49" charset="-128"/>
              </a:rPr>
              <a:t>	</a:t>
            </a:r>
          </a:p>
          <a:p>
            <a:pPr>
              <a:lnSpc>
                <a:spcPts val="2000"/>
              </a:lnSpc>
            </a:pPr>
            <a:r>
              <a:rPr lang="ja-JP" altLang="en-US" sz="1200" dirty="0">
                <a:solidFill>
                  <a:prstClr val="black"/>
                </a:solidFill>
                <a:latin typeface="BIZ UDP明朝 Medium" panose="02020500000000000000" pitchFamily="18" charset="-128"/>
                <a:ea typeface="BIZ UDP明朝 Medium" panose="02020500000000000000" pitchFamily="18" charset="-128"/>
              </a:rPr>
              <a:t>　</a:t>
            </a:r>
            <a:r>
              <a:rPr lang="ja-JP" altLang="en-US" sz="1100" dirty="0">
                <a:solidFill>
                  <a:prstClr val="black"/>
                </a:solidFill>
                <a:latin typeface="BIZ UDP明朝 Medium" panose="02020500000000000000" pitchFamily="18" charset="-128"/>
                <a:ea typeface="BIZ UDP明朝 Medium" panose="02020500000000000000" pitchFamily="18" charset="-128"/>
              </a:rPr>
              <a:t>ＪＥＴＲＯアーメダバード事務所</a:t>
            </a:r>
            <a:endParaRPr lang="en-US" altLang="ja-JP" sz="1100" dirty="0">
              <a:solidFill>
                <a:prstClr val="black"/>
              </a:solidFill>
              <a:latin typeface="BIZ UDP明朝 Medium" panose="02020500000000000000" pitchFamily="18" charset="-128"/>
              <a:ea typeface="BIZ UDP明朝 Medium" panose="02020500000000000000" pitchFamily="18" charset="-128"/>
            </a:endParaRPr>
          </a:p>
          <a:p>
            <a:pPr>
              <a:lnSpc>
                <a:spcPts val="2000"/>
              </a:lnSpc>
            </a:pPr>
            <a:r>
              <a:rPr lang="ja-JP" altLang="en-US" sz="1100" dirty="0">
                <a:solidFill>
                  <a:prstClr val="black"/>
                </a:solidFill>
                <a:latin typeface="BIZ UDP明朝 Medium" panose="02020500000000000000" pitchFamily="18" charset="-128"/>
                <a:ea typeface="BIZ UDP明朝 Medium" panose="02020500000000000000" pitchFamily="18" charset="-128"/>
              </a:rPr>
              <a:t>　日系企業３９社（２０</a:t>
            </a:r>
            <a:r>
              <a:rPr lang="en-US" altLang="ja-JP" sz="1100" dirty="0">
                <a:solidFill>
                  <a:prstClr val="black"/>
                </a:solidFill>
                <a:latin typeface="BIZ UDP明朝 Medium" panose="02020500000000000000" pitchFamily="18" charset="-128"/>
                <a:ea typeface="BIZ UDP明朝 Medium" panose="02020500000000000000" pitchFamily="18" charset="-128"/>
              </a:rPr>
              <a:t>21</a:t>
            </a:r>
            <a:r>
              <a:rPr lang="ja-JP" altLang="en-US" sz="1100" dirty="0">
                <a:solidFill>
                  <a:prstClr val="black"/>
                </a:solidFill>
                <a:latin typeface="BIZ UDP明朝 Medium" panose="02020500000000000000" pitchFamily="18" charset="-128"/>
                <a:ea typeface="BIZ UDP明朝 Medium" panose="02020500000000000000" pitchFamily="18" charset="-128"/>
              </a:rPr>
              <a:t>）</a:t>
            </a:r>
          </a:p>
        </p:txBody>
      </p:sp>
      <p:sp>
        <p:nvSpPr>
          <p:cNvPr id="7" name="Rectangle 4"/>
          <p:cNvSpPr>
            <a:spLocks noChangeArrowheads="1"/>
          </p:cNvSpPr>
          <p:nvPr/>
        </p:nvSpPr>
        <p:spPr bwMode="auto">
          <a:xfrm>
            <a:off x="-8806" y="121473"/>
            <a:ext cx="6866806" cy="607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2" tIns="45703" rIns="91402" bIns="190362" anchor="ctr">
            <a:spAutoFit/>
          </a:bodyPr>
          <a:lstStyle>
            <a:lvl1pPr>
              <a:spcBef>
                <a:spcPct val="20000"/>
              </a:spcBef>
              <a:buChar char="•"/>
              <a:tabLst>
                <a:tab pos="2754313" algn="l"/>
              </a:tabLst>
              <a:defRPr kumimoji="1" sz="3200">
                <a:solidFill>
                  <a:schemeClr val="tx1"/>
                </a:solidFill>
                <a:latin typeface="Times New Roman" pitchFamily="18" charset="0"/>
                <a:ea typeface="ＭＳ Ｐゴシック" pitchFamily="50" charset="-128"/>
              </a:defRPr>
            </a:lvl1pPr>
            <a:lvl2pPr marL="742950" indent="-285750">
              <a:spcBef>
                <a:spcPct val="20000"/>
              </a:spcBef>
              <a:buChar char="–"/>
              <a:tabLst>
                <a:tab pos="2754313" algn="l"/>
              </a:tabLst>
              <a:defRPr kumimoji="1" sz="2800">
                <a:solidFill>
                  <a:schemeClr val="tx1"/>
                </a:solidFill>
                <a:latin typeface="Times New Roman" pitchFamily="18" charset="0"/>
                <a:ea typeface="ＭＳ Ｐゴシック" pitchFamily="50" charset="-128"/>
              </a:defRPr>
            </a:lvl2pPr>
            <a:lvl3pPr marL="1143000" indent="-228600">
              <a:spcBef>
                <a:spcPct val="20000"/>
              </a:spcBef>
              <a:buChar char="•"/>
              <a:tabLst>
                <a:tab pos="2754313" algn="l"/>
              </a:tabLst>
              <a:defRPr kumimoji="1" sz="2400">
                <a:solidFill>
                  <a:schemeClr val="tx1"/>
                </a:solidFill>
                <a:latin typeface="Times New Roman" pitchFamily="18" charset="0"/>
                <a:ea typeface="ＭＳ Ｐゴシック" pitchFamily="50" charset="-128"/>
              </a:defRPr>
            </a:lvl3pPr>
            <a:lvl4pPr marL="16002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4pPr>
            <a:lvl5pPr marL="20574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9pPr>
          </a:lstStyle>
          <a:p>
            <a:pPr algn="ctr">
              <a:spcBef>
                <a:spcPct val="0"/>
              </a:spcBef>
              <a:buNone/>
            </a:pPr>
            <a:r>
              <a:rPr lang="ja-JP" altLang="en-US" sz="2400" b="1" i="1" u="sng" dirty="0">
                <a:latin typeface="BIZ UDゴシック" panose="020B0400000000000000" pitchFamily="49" charset="-128"/>
                <a:ea typeface="BIZ UDゴシック" panose="020B0400000000000000" pitchFamily="49" charset="-128"/>
              </a:rPr>
              <a:t>アーメダバード市</a:t>
            </a:r>
            <a:endParaRPr lang="en-US" altLang="ja-JP" sz="2400" b="1" i="1" u="sng" dirty="0">
              <a:latin typeface="BIZ UDゴシック" panose="020B0400000000000000" pitchFamily="49" charset="-128"/>
              <a:ea typeface="BIZ UDゴシック" panose="020B0400000000000000" pitchFamily="49" charset="-128"/>
            </a:endParaRPr>
          </a:p>
        </p:txBody>
      </p:sp>
      <p:sp>
        <p:nvSpPr>
          <p:cNvPr id="4" name="正方形/長方形 3"/>
          <p:cNvSpPr/>
          <p:nvPr/>
        </p:nvSpPr>
        <p:spPr>
          <a:xfrm>
            <a:off x="1732547" y="6489726"/>
            <a:ext cx="5125453" cy="923330"/>
          </a:xfrm>
          <a:prstGeom prst="rect">
            <a:avLst/>
          </a:prstGeom>
        </p:spPr>
        <p:txBody>
          <a:bodyPr wrap="square">
            <a:spAutoFit/>
          </a:bodyPr>
          <a:lstStyle/>
          <a:p>
            <a:r>
              <a:rPr lang="ja-JP" altLang="en-US" sz="1100" dirty="0">
                <a:latin typeface="BIZ UDPゴシック" panose="020B0400000000000000" pitchFamily="50" charset="-128"/>
                <a:ea typeface="BIZ UDPゴシック" panose="020B0400000000000000" pitchFamily="50" charset="-128"/>
              </a:rPr>
              <a:t>＜参考＞</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a:t>
            </a:r>
            <a:r>
              <a:rPr lang="en-US" altLang="ja-JP" sz="1000" dirty="0">
                <a:latin typeface="BIZ UDPゴシック" panose="020B0400000000000000" pitchFamily="50" charset="-128"/>
                <a:ea typeface="BIZ UDPゴシック" panose="020B0400000000000000" pitchFamily="50" charset="-128"/>
              </a:rPr>
              <a:t>JETRO</a:t>
            </a:r>
            <a:r>
              <a:rPr lang="ja-JP" altLang="en-US" sz="1000" dirty="0">
                <a:latin typeface="BIZ UDPゴシック" panose="020B0400000000000000" pitchFamily="50" charset="-128"/>
                <a:ea typeface="BIZ UDPゴシック" panose="020B0400000000000000" pitchFamily="50" charset="-128"/>
              </a:rPr>
              <a:t>地域・分析レポート「インド・</a:t>
            </a:r>
            <a:r>
              <a:rPr lang="en-US" altLang="ja-JP" sz="1000" dirty="0">
                <a:latin typeface="BIZ UDPゴシック" panose="020B0400000000000000" pitchFamily="50" charset="-128"/>
                <a:ea typeface="BIZ UDPゴシック" panose="020B0400000000000000" pitchFamily="50" charset="-128"/>
              </a:rPr>
              <a:t>GJ</a:t>
            </a:r>
            <a:r>
              <a:rPr lang="ja-JP" altLang="en-US" sz="1000" dirty="0">
                <a:latin typeface="BIZ UDPゴシック" panose="020B0400000000000000" pitchFamily="50" charset="-128"/>
                <a:ea typeface="BIZ UDPゴシック" panose="020B0400000000000000" pitchFamily="50" charset="-128"/>
              </a:rPr>
              <a:t>州のエコシステムは、今」（</a:t>
            </a:r>
            <a:r>
              <a:rPr lang="en-US" altLang="ja-JP" sz="1000" dirty="0">
                <a:latin typeface="BIZ UDPゴシック" panose="020B0400000000000000" pitchFamily="50" charset="-128"/>
                <a:ea typeface="BIZ UDPゴシック" panose="020B0400000000000000" pitchFamily="50" charset="-128"/>
              </a:rPr>
              <a:t>2022</a:t>
            </a:r>
            <a:r>
              <a:rPr lang="ja-JP" altLang="en-US" sz="1000" dirty="0">
                <a:latin typeface="BIZ UDPゴシック" panose="020B0400000000000000" pitchFamily="50" charset="-128"/>
                <a:ea typeface="BIZ UDPゴシック" panose="020B0400000000000000" pitchFamily="50" charset="-128"/>
              </a:rPr>
              <a:t>年</a:t>
            </a:r>
            <a:r>
              <a:rPr lang="en-US" altLang="ja-JP" sz="1000" dirty="0">
                <a:latin typeface="BIZ UDPゴシック" panose="020B0400000000000000" pitchFamily="50" charset="-128"/>
                <a:ea typeface="BIZ UDPゴシック" panose="020B0400000000000000" pitchFamily="50" charset="-128"/>
              </a:rPr>
              <a:t>7</a:t>
            </a:r>
            <a:r>
              <a:rPr lang="ja-JP" altLang="en-US" sz="1000" dirty="0">
                <a:latin typeface="BIZ UDPゴシック" panose="020B0400000000000000" pitchFamily="50" charset="-128"/>
                <a:ea typeface="BIZ UDPゴシック" panose="020B0400000000000000" pitchFamily="50" charset="-128"/>
              </a:rPr>
              <a:t>月</a:t>
            </a:r>
            <a:r>
              <a:rPr lang="en-US" altLang="ja-JP" sz="1000" dirty="0">
                <a:latin typeface="BIZ UDPゴシック" panose="020B0400000000000000" pitchFamily="50" charset="-128"/>
                <a:ea typeface="BIZ UDPゴシック" panose="020B0400000000000000" pitchFamily="50" charset="-128"/>
              </a:rPr>
              <a:t>20</a:t>
            </a:r>
            <a:r>
              <a:rPr lang="ja-JP" altLang="en-US" sz="1000" dirty="0">
                <a:latin typeface="BIZ UDPゴシック" panose="020B0400000000000000" pitchFamily="50" charset="-128"/>
                <a:ea typeface="BIZ UDPゴシック" panose="020B0400000000000000" pitchFamily="50" charset="-128"/>
              </a:rPr>
              <a:t>日）</a:t>
            </a:r>
            <a:endParaRPr lang="en-US" altLang="ja-JP" sz="1000" dirty="0">
              <a:latin typeface="BIZ UDPゴシック" panose="020B0400000000000000" pitchFamily="50" charset="-128"/>
              <a:ea typeface="BIZ UDPゴシック" panose="020B0400000000000000" pitchFamily="50" charset="-128"/>
            </a:endParaRPr>
          </a:p>
          <a:p>
            <a:pPr marL="108000"/>
            <a:r>
              <a:rPr lang="en-US" altLang="ja-JP" sz="1100" dirty="0">
                <a:hlinkClick r:id="rId2"/>
              </a:rPr>
              <a:t>https://www.jetro.go.jp/biz/areareports/2022/b82e3ff04f82bd13.html</a:t>
            </a:r>
            <a:endParaRPr lang="en-US" altLang="ja-JP" sz="1100" dirty="0"/>
          </a:p>
          <a:p>
            <a:r>
              <a:rPr lang="ja-JP" altLang="en-US" sz="1000" dirty="0">
                <a:latin typeface="BIZ UDPゴシック" panose="020B0400000000000000" pitchFamily="50" charset="-128"/>
                <a:ea typeface="BIZ UDPゴシック" panose="020B0400000000000000" pitchFamily="50" charset="-128"/>
              </a:rPr>
              <a:t>・</a:t>
            </a:r>
            <a:r>
              <a:rPr lang="en-US" altLang="ja-JP" sz="1000" dirty="0">
                <a:latin typeface="BIZ UDPゴシック" panose="020B0400000000000000" pitchFamily="50" charset="-128"/>
                <a:ea typeface="BIZ UDPゴシック" panose="020B0400000000000000" pitchFamily="50" charset="-128"/>
              </a:rPr>
              <a:t>JETRO</a:t>
            </a:r>
            <a:r>
              <a:rPr lang="ja-JP" altLang="en-US" sz="1000" dirty="0">
                <a:latin typeface="BIZ UDPゴシック" panose="020B0400000000000000" pitchFamily="50" charset="-128"/>
                <a:ea typeface="BIZ UDPゴシック" panose="020B0400000000000000" pitchFamily="50" charset="-128"/>
              </a:rPr>
              <a:t>地域・分析レポート「アーメダバード地域の生活実態」（</a:t>
            </a:r>
            <a:r>
              <a:rPr lang="en-US" altLang="ja-JP" sz="1000" dirty="0">
                <a:latin typeface="BIZ UDPゴシック" panose="020B0400000000000000" pitchFamily="50" charset="-128"/>
                <a:ea typeface="BIZ UDPゴシック" panose="020B0400000000000000" pitchFamily="50" charset="-128"/>
              </a:rPr>
              <a:t>2022</a:t>
            </a:r>
            <a:r>
              <a:rPr lang="ja-JP" altLang="en-US" sz="1000" dirty="0">
                <a:latin typeface="BIZ UDPゴシック" panose="020B0400000000000000" pitchFamily="50" charset="-128"/>
                <a:ea typeface="BIZ UDPゴシック" panose="020B0400000000000000" pitchFamily="50" charset="-128"/>
              </a:rPr>
              <a:t>年</a:t>
            </a:r>
            <a:r>
              <a:rPr lang="en-US" altLang="ja-JP" sz="1000" dirty="0">
                <a:latin typeface="BIZ UDPゴシック" panose="020B0400000000000000" pitchFamily="50" charset="-128"/>
                <a:ea typeface="BIZ UDPゴシック" panose="020B0400000000000000" pitchFamily="50" charset="-128"/>
              </a:rPr>
              <a:t>8</a:t>
            </a:r>
            <a:r>
              <a:rPr lang="ja-JP" altLang="en-US" sz="1000" dirty="0">
                <a:latin typeface="BIZ UDPゴシック" panose="020B0400000000000000" pitchFamily="50" charset="-128"/>
                <a:ea typeface="BIZ UDPゴシック" panose="020B0400000000000000" pitchFamily="50" charset="-128"/>
              </a:rPr>
              <a:t>月</a:t>
            </a:r>
            <a:r>
              <a:rPr lang="en-US" altLang="ja-JP" sz="1000" dirty="0">
                <a:latin typeface="BIZ UDPゴシック" panose="020B0400000000000000" pitchFamily="50" charset="-128"/>
                <a:ea typeface="BIZ UDPゴシック" panose="020B0400000000000000" pitchFamily="50" charset="-128"/>
              </a:rPr>
              <a:t>30</a:t>
            </a:r>
            <a:r>
              <a:rPr lang="ja-JP" altLang="en-US" sz="1000" dirty="0">
                <a:latin typeface="BIZ UDPゴシック" panose="020B0400000000000000" pitchFamily="50" charset="-128"/>
                <a:ea typeface="BIZ UDPゴシック" panose="020B0400000000000000" pitchFamily="50" charset="-128"/>
              </a:rPr>
              <a:t>日）</a:t>
            </a:r>
            <a:endParaRPr lang="en-US" altLang="ja-JP" sz="1000" dirty="0">
              <a:latin typeface="BIZ UDPゴシック" panose="020B0400000000000000" pitchFamily="50" charset="-128"/>
              <a:ea typeface="BIZ UDPゴシック" panose="020B0400000000000000" pitchFamily="50" charset="-128"/>
            </a:endParaRPr>
          </a:p>
          <a:p>
            <a:pPr marL="108000"/>
            <a:r>
              <a:rPr lang="ja-JP" altLang="en-US" sz="1100" dirty="0">
                <a:hlinkClick r:id="rId3"/>
              </a:rPr>
              <a:t>https://www.jetro.go.jp/biz/areareports/2022/184b72a22637776c.html</a:t>
            </a:r>
            <a:endParaRPr lang="ja-JP" altLang="en-US" sz="1100" dirty="0"/>
          </a:p>
        </p:txBody>
      </p:sp>
      <p:pic>
        <p:nvPicPr>
          <p:cNvPr id="5" name="図 4"/>
          <p:cNvPicPr>
            <a:picLocks noChangeAspect="1"/>
          </p:cNvPicPr>
          <p:nvPr/>
        </p:nvPicPr>
        <p:blipFill>
          <a:blip r:embed="rId4"/>
          <a:stretch>
            <a:fillRect/>
          </a:stretch>
        </p:blipFill>
        <p:spPr>
          <a:xfrm>
            <a:off x="4223943" y="7482057"/>
            <a:ext cx="2395039" cy="2326251"/>
          </a:xfrm>
          <a:prstGeom prst="rect">
            <a:avLst/>
          </a:prstGeom>
        </p:spPr>
      </p:pic>
      <p:pic>
        <p:nvPicPr>
          <p:cNvPr id="9" name="図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0213" y="7482057"/>
            <a:ext cx="3935387" cy="2326251"/>
          </a:xfrm>
          <a:prstGeom prst="rect">
            <a:avLst/>
          </a:prstGeom>
        </p:spPr>
      </p:pic>
    </p:spTree>
    <p:extLst>
      <p:ext uri="{BB962C8B-B14F-4D97-AF65-F5344CB8AC3E}">
        <p14:creationId xmlns:p14="http://schemas.microsoft.com/office/powerpoint/2010/main" val="24019166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4995</TotalTime>
  <Words>2291</Words>
  <Application>Microsoft Office PowerPoint</Application>
  <PresentationFormat>A4 210 x 297 mm</PresentationFormat>
  <Paragraphs>187</Paragraphs>
  <Slides>5</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5</vt:i4>
      </vt:variant>
    </vt:vector>
  </HeadingPairs>
  <TitlesOfParts>
    <vt:vector size="17" baseType="lpstr">
      <vt:lpstr>BIZ UDPゴシック</vt:lpstr>
      <vt:lpstr>BIZ UDP明朝 Medium</vt:lpstr>
      <vt:lpstr>BIZ UDゴシック</vt:lpstr>
      <vt:lpstr>BIZ UD明朝 Medium</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藤井 高志</dc:creator>
  <cp:lastModifiedBy>Windows ユーザー</cp:lastModifiedBy>
  <cp:revision>125</cp:revision>
  <cp:lastPrinted>2022-12-09T00:41:04Z</cp:lastPrinted>
  <dcterms:created xsi:type="dcterms:W3CDTF">2022-09-15T05:01:38Z</dcterms:created>
  <dcterms:modified xsi:type="dcterms:W3CDTF">2022-12-13T02:09:05Z</dcterms:modified>
</cp:coreProperties>
</file>