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7021513" cy="9901238"/>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3119">
          <p15:clr>
            <a:srgbClr val="A4A3A4"/>
          </p15:clr>
        </p15:guide>
        <p15:guide id="4" pos="2212">
          <p15:clr>
            <a:srgbClr val="A4A3A4"/>
          </p15:clr>
        </p15:guide>
        <p15:guide id="5" orient="horz" pos="2891">
          <p15:clr>
            <a:srgbClr val="A4A3A4"/>
          </p15:clr>
        </p15:guide>
        <p15:guide id="6" orient="horz"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8FA"/>
    <a:srgbClr val="C6E6A2"/>
    <a:srgbClr val="FFFF8B"/>
    <a:srgbClr val="FFDB6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8"/>
    <p:restoredTop sz="93609" autoAdjust="0"/>
  </p:normalViewPr>
  <p:slideViewPr>
    <p:cSldViewPr>
      <p:cViewPr>
        <p:scale>
          <a:sx n="60" d="100"/>
          <a:sy n="60" d="100"/>
        </p:scale>
        <p:origin x="1892" y="-60"/>
      </p:cViewPr>
      <p:guideLst>
        <p:guide orient="horz" pos="2880"/>
        <p:guide pos="2160"/>
        <p:guide orient="horz" pos="3119"/>
        <p:guide pos="2212"/>
        <p:guide orient="horz" pos="2891"/>
        <p:guide orient="horz" pos="311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2985466" cy="501339"/>
          </a:xfrm>
          <a:prstGeom prst="rect">
            <a:avLst/>
          </a:prstGeom>
        </p:spPr>
        <p:txBody>
          <a:bodyPr vert="horz" lIns="93073" tIns="46539" rIns="93073" bIns="465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074" y="6"/>
            <a:ext cx="2985465" cy="501339"/>
          </a:xfrm>
          <a:prstGeom prst="rect">
            <a:avLst/>
          </a:prstGeom>
        </p:spPr>
        <p:txBody>
          <a:bodyPr vert="horz" lIns="93073" tIns="46539" rIns="93073" bIns="46539" rtlCol="0"/>
          <a:lstStyle>
            <a:lvl1pPr algn="r">
              <a:defRPr sz="1200"/>
            </a:lvl1pPr>
          </a:lstStyle>
          <a:p>
            <a:fld id="{0F89EF13-7771-4B8A-9E56-55921ED87A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2111375" y="750888"/>
            <a:ext cx="2665413" cy="3759200"/>
          </a:xfrm>
          <a:prstGeom prst="rect">
            <a:avLst/>
          </a:prstGeom>
          <a:noFill/>
          <a:ln w="12700">
            <a:solidFill>
              <a:prstClr val="black"/>
            </a:solidFill>
          </a:ln>
        </p:spPr>
        <p:txBody>
          <a:bodyPr vert="horz" lIns="93073" tIns="46539" rIns="93073" bIns="46539" rtlCol="0" anchor="ctr"/>
          <a:lstStyle/>
          <a:p>
            <a:endParaRPr lang="ja-JP" altLang="en-US"/>
          </a:p>
        </p:txBody>
      </p:sp>
      <p:sp>
        <p:nvSpPr>
          <p:cNvPr id="5" name="ノート プレースホルダー 4"/>
          <p:cNvSpPr>
            <a:spLocks noGrp="1"/>
          </p:cNvSpPr>
          <p:nvPr>
            <p:ph type="body" sz="quarter" idx="3"/>
          </p:nvPr>
        </p:nvSpPr>
        <p:spPr>
          <a:xfrm>
            <a:off x="688334" y="4758686"/>
            <a:ext cx="5511505" cy="4508824"/>
          </a:xfrm>
          <a:prstGeom prst="rect">
            <a:avLst/>
          </a:prstGeom>
        </p:spPr>
        <p:txBody>
          <a:bodyPr vert="horz" lIns="93073" tIns="46539" rIns="93073" bIns="465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515762"/>
            <a:ext cx="2985466" cy="501338"/>
          </a:xfrm>
          <a:prstGeom prst="rect">
            <a:avLst/>
          </a:prstGeom>
        </p:spPr>
        <p:txBody>
          <a:bodyPr vert="horz" lIns="93073" tIns="46539" rIns="93073" bIns="465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074" y="9515762"/>
            <a:ext cx="2985465" cy="501338"/>
          </a:xfrm>
          <a:prstGeom prst="rect">
            <a:avLst/>
          </a:prstGeom>
        </p:spPr>
        <p:txBody>
          <a:bodyPr vert="horz" lIns="93073" tIns="46539" rIns="93073" bIns="46539" rtlCol="0" anchor="b"/>
          <a:lstStyle>
            <a:lvl1pPr algn="r">
              <a:defRPr sz="1200"/>
            </a:lvl1pPr>
          </a:lstStyle>
          <a:p>
            <a:fld id="{816F0840-9377-4A7D-9405-971A8686CEE6}" type="slidenum">
              <a:rPr kumimoji="1" lang="ja-JP" altLang="en-US" smtClean="0"/>
              <a:t>‹#›</a:t>
            </a:fld>
            <a:endParaRPr kumimoji="1" lang="ja-JP" altLang="en-US"/>
          </a:p>
        </p:txBody>
      </p:sp>
    </p:spTree>
    <p:extLst>
      <p:ext uri="{BB962C8B-B14F-4D97-AF65-F5344CB8AC3E}">
        <p14:creationId xmlns:p14="http://schemas.microsoft.com/office/powerpoint/2010/main" val="109820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816F0840-9377-4A7D-9405-971A8686CEE6}" type="slidenum">
              <a:rPr kumimoji="1" lang="ja-JP" altLang="en-US" smtClean="0"/>
              <a:t>2</a:t>
            </a:fld>
            <a:endParaRPr kumimoji="1" lang="ja-JP" altLang="en-US"/>
          </a:p>
        </p:txBody>
      </p:sp>
    </p:spTree>
    <p:extLst>
      <p:ext uri="{BB962C8B-B14F-4D97-AF65-F5344CB8AC3E}">
        <p14:creationId xmlns:p14="http://schemas.microsoft.com/office/powerpoint/2010/main" val="104263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6614" y="3075803"/>
            <a:ext cx="5968286" cy="212234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53227" y="5610702"/>
            <a:ext cx="4915059" cy="253031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097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69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817948" y="529444"/>
            <a:ext cx="1184881" cy="1126265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63308" y="529444"/>
            <a:ext cx="3437616" cy="1126265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626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5958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54651" y="6362463"/>
            <a:ext cx="5968286" cy="1966496"/>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54651" y="4196570"/>
            <a:ext cx="5968286" cy="216589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13026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63308"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91582" y="3080386"/>
            <a:ext cx="2311248" cy="8711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273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6" y="396508"/>
            <a:ext cx="6319362" cy="1650207"/>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216320"/>
            <a:ext cx="3102388"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51076" y="3139977"/>
            <a:ext cx="3102388"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566833" y="2216320"/>
            <a:ext cx="3103606" cy="923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566833" y="3139977"/>
            <a:ext cx="3103606" cy="5704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2630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651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37086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1077" y="394217"/>
            <a:ext cx="2310030" cy="1677709"/>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745219" y="394218"/>
            <a:ext cx="3925221" cy="84504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51077" y="2071928"/>
            <a:ext cx="2310030" cy="6772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6570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76266" y="6930867"/>
            <a:ext cx="4212908" cy="81822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76266" y="884696"/>
            <a:ext cx="4212908" cy="59407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76266" y="7749096"/>
            <a:ext cx="4212908" cy="11620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832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1076" y="396508"/>
            <a:ext cx="6319362" cy="165020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51076" y="2310291"/>
            <a:ext cx="6319362" cy="65343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51077" y="9176984"/>
            <a:ext cx="1638353" cy="527149"/>
          </a:xfrm>
          <a:prstGeom prst="rect">
            <a:avLst/>
          </a:prstGeom>
        </p:spPr>
        <p:txBody>
          <a:bodyPr vert="horz" lIns="91440" tIns="45720" rIns="91440" bIns="45720" rtlCol="0" anchor="ctr"/>
          <a:lstStyle>
            <a:lvl1pPr algn="l">
              <a:defRPr sz="1200">
                <a:solidFill>
                  <a:schemeClr val="tx1">
                    <a:tint val="75000"/>
                  </a:schemeClr>
                </a:solidFill>
              </a:defRPr>
            </a:lvl1pPr>
          </a:lstStyle>
          <a:p>
            <a:fld id="{3FC00079-0771-4374-A0F8-BBA6C99B7205}" type="datetimeFigureOut">
              <a:rPr kumimoji="1" lang="ja-JP" altLang="en-US" smtClean="0"/>
              <a:t>2023/1/24</a:t>
            </a:fld>
            <a:endParaRPr kumimoji="1" lang="ja-JP" altLang="en-US"/>
          </a:p>
        </p:txBody>
      </p:sp>
      <p:sp>
        <p:nvSpPr>
          <p:cNvPr id="5" name="フッター プレースホルダー 4"/>
          <p:cNvSpPr>
            <a:spLocks noGrp="1"/>
          </p:cNvSpPr>
          <p:nvPr>
            <p:ph type="ftr" sz="quarter" idx="3"/>
          </p:nvPr>
        </p:nvSpPr>
        <p:spPr>
          <a:xfrm>
            <a:off x="2399017" y="9176984"/>
            <a:ext cx="2223479" cy="52714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032085" y="9176984"/>
            <a:ext cx="1638353" cy="527149"/>
          </a:xfrm>
          <a:prstGeom prst="rect">
            <a:avLst/>
          </a:prstGeom>
        </p:spPr>
        <p:txBody>
          <a:bodyPr vert="horz" lIns="91440" tIns="45720" rIns="91440" bIns="45720" rtlCol="0" anchor="ctr"/>
          <a:lstStyle>
            <a:lvl1pPr algn="r">
              <a:defRPr sz="1200">
                <a:solidFill>
                  <a:schemeClr val="tx1">
                    <a:tint val="75000"/>
                  </a:schemeClr>
                </a:solidFill>
              </a:defRPr>
            </a:lvl1pPr>
          </a:lstStyle>
          <a:p>
            <a:fld id="{35EE72E5-6F55-4DCB-908A-63EEA8676539}" type="slidenum">
              <a:rPr kumimoji="1" lang="ja-JP" altLang="en-US" smtClean="0"/>
              <a:t>‹#›</a:t>
            </a:fld>
            <a:endParaRPr kumimoji="1" lang="ja-JP" altLang="en-US"/>
          </a:p>
        </p:txBody>
      </p:sp>
    </p:spTree>
    <p:extLst>
      <p:ext uri="{BB962C8B-B14F-4D97-AF65-F5344CB8AC3E}">
        <p14:creationId xmlns:p14="http://schemas.microsoft.com/office/powerpoint/2010/main" val="25536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sia-biz@office.city.kobe.lg.jp" TargetMode="External"/><Relationship Id="rId5" Type="http://schemas.openxmlformats.org/officeDocument/2006/relationships/hyperlink" Target="https://www.kobe-obc.lg.jp/news/1476/" TargetMode="External"/><Relationship Id="rId4" Type="http://schemas.openxmlformats.org/officeDocument/2006/relationships/hyperlink" Target="https://www.kobe-obc.lg.jp/news/1198/"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05"/>
          <p:cNvSpPr>
            <a:spLocks noChangeArrowheads="1"/>
          </p:cNvSpPr>
          <p:nvPr/>
        </p:nvSpPr>
        <p:spPr bwMode="auto">
          <a:xfrm>
            <a:off x="107344" y="5581952"/>
            <a:ext cx="6739001" cy="3427562"/>
          </a:xfrm>
          <a:prstGeom prst="rect">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wrap="none"/>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spcBef>
                <a:spcPct val="0"/>
              </a:spcBef>
              <a:buNone/>
              <a:defRPr/>
            </a:pPr>
            <a:r>
              <a:rPr lang="ja-JP" altLang="en-US" sz="1200" b="1" dirty="0">
                <a:solidFill>
                  <a:srgbClr val="0070C0"/>
                </a:solidFill>
                <a:latin typeface="ＭＳ Ｐゴシック" pitchFamily="50" charset="-128"/>
              </a:rPr>
              <a:t>■　常任講師　　　　　　　　　　　　　　　　　　　　　　　　　　　　　　　　　　　　　　　　　　　　　　　　　　　　　　　　　　  　</a:t>
            </a:r>
            <a:r>
              <a:rPr lang="ja-JP" altLang="en-US" sz="1050" b="1" dirty="0">
                <a:solidFill>
                  <a:srgbClr val="0070C0"/>
                </a:solidFill>
                <a:latin typeface="ＭＳ Ｐゴシック" pitchFamily="50" charset="-128"/>
              </a:rPr>
              <a:t>　</a:t>
            </a:r>
            <a:endParaRPr lang="en-US" altLang="ja-JP" sz="800" dirty="0">
              <a:solidFill>
                <a:srgbClr val="0070C0"/>
              </a:solidFill>
              <a:latin typeface="ＭＳ Ｐゴシック" pitchFamily="50" charset="-128"/>
            </a:endParaRPr>
          </a:p>
          <a:p>
            <a:pPr>
              <a:spcBef>
                <a:spcPct val="0"/>
              </a:spcBef>
              <a:buNone/>
              <a:defRPr/>
            </a:pPr>
            <a:r>
              <a:rPr lang="ja-JP" altLang="en-US" sz="1200" dirty="0">
                <a:latin typeface="ＭＳ Ｐゴシック" pitchFamily="50" charset="-128"/>
              </a:rPr>
              <a:t>　</a:t>
            </a:r>
            <a:r>
              <a:rPr lang="ja-JP" altLang="en-US" sz="1100" dirty="0">
                <a:latin typeface="ＭＳ Ｐゴシック" pitchFamily="50" charset="-128"/>
              </a:rPr>
              <a:t>弁護士法人東町法律事務所　　　　　　　　　　　　　　　　　弁護士法人東町法律事務所　　　　</a:t>
            </a:r>
            <a:endParaRPr lang="en-US" altLang="ja-JP" sz="1100" dirty="0">
              <a:latin typeface="ＭＳ Ｐゴシック" pitchFamily="50" charset="-128"/>
            </a:endParaRPr>
          </a:p>
          <a:p>
            <a:pPr>
              <a:spcBef>
                <a:spcPct val="0"/>
              </a:spcBef>
              <a:buNone/>
              <a:defRPr/>
            </a:pPr>
            <a:r>
              <a:rPr lang="ja-JP" altLang="en-US" sz="1100" dirty="0">
                <a:latin typeface="ＭＳ Ｐゴシック" pitchFamily="50" charset="-128"/>
              </a:rPr>
              <a:t>　　弁護士</a:t>
            </a:r>
            <a:r>
              <a:rPr lang="en-US" altLang="ja-JP" sz="1100" dirty="0">
                <a:latin typeface="ＭＳ Ｐゴシック" pitchFamily="50" charset="-128"/>
              </a:rPr>
              <a:t>(</a:t>
            </a:r>
            <a:r>
              <a:rPr lang="ja-JP" altLang="en-US" sz="1100" dirty="0">
                <a:latin typeface="ＭＳ Ｐゴシック" pitchFamily="50" charset="-128"/>
              </a:rPr>
              <a:t>パートナー</a:t>
            </a:r>
            <a:r>
              <a:rPr lang="en-US" altLang="ja-JP" sz="1100" dirty="0">
                <a:latin typeface="ＭＳ Ｐゴシック" pitchFamily="50" charset="-128"/>
              </a:rPr>
              <a:t>)</a:t>
            </a:r>
            <a:r>
              <a:rPr lang="ja-JP" altLang="en-US" sz="1100" dirty="0">
                <a:latin typeface="ＭＳ Ｐゴシック" pitchFamily="50" charset="-128"/>
              </a:rPr>
              <a:t>　芳田　栄二　氏　　　　　　　　　　　　弁護士</a:t>
            </a:r>
            <a:r>
              <a:rPr lang="ja-JP" altLang="en-US" sz="1100" dirty="0" smtClean="0">
                <a:latin typeface="ＭＳ Ｐゴシック" pitchFamily="50" charset="-128"/>
              </a:rPr>
              <a:t>（パートナー）</a:t>
            </a:r>
            <a:r>
              <a:rPr lang="ja-JP" altLang="en-US" sz="1100" dirty="0">
                <a:latin typeface="ＭＳ Ｐゴシック" pitchFamily="50" charset="-128"/>
              </a:rPr>
              <a:t>　名倉　大貴　氏</a:t>
            </a:r>
            <a:endParaRPr lang="en-US" altLang="ja-JP" sz="1100" dirty="0">
              <a:latin typeface="ＭＳ Ｐゴシック" pitchFamily="50" charset="-128"/>
            </a:endParaRPr>
          </a:p>
          <a:p>
            <a:pPr eaLnBrk="1" hangingPunct="1">
              <a:spcBef>
                <a:spcPct val="0"/>
              </a:spcBef>
              <a:buFontTx/>
              <a:buNone/>
              <a:defRPr/>
            </a:pPr>
            <a:r>
              <a:rPr lang="ja-JP" altLang="en-US" sz="12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r>
              <a:rPr lang="ja-JP" altLang="en-US" sz="800" dirty="0">
                <a:latin typeface="ＭＳ Ｐゴシック" pitchFamily="50" charset="-128"/>
              </a:rPr>
              <a:t>　　　　　　　　　　　　　</a:t>
            </a: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eaLnBrk="1" hangingPunct="1">
              <a:spcBef>
                <a:spcPct val="0"/>
              </a:spcBef>
              <a:buFontTx/>
              <a:buNone/>
              <a:defRPr/>
            </a:pPr>
            <a:endParaRPr lang="en-US" altLang="ja-JP" sz="800" dirty="0">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endParaRPr lang="en-US" altLang="ja-JP" sz="1200" b="1" dirty="0">
              <a:solidFill>
                <a:srgbClr val="0070C0"/>
              </a:solidFill>
              <a:latin typeface="ＭＳ Ｐゴシック" pitchFamily="50" charset="-128"/>
            </a:endParaRPr>
          </a:p>
          <a:p>
            <a:pPr>
              <a:spcBef>
                <a:spcPct val="0"/>
              </a:spcBef>
              <a:buNone/>
              <a:defRPr/>
            </a:pPr>
            <a:r>
              <a:rPr lang="ja-JP" altLang="en-US" sz="1200" b="1" dirty="0">
                <a:solidFill>
                  <a:srgbClr val="0070C0"/>
                </a:solidFill>
                <a:latin typeface="ＭＳ Ｐゴシック" pitchFamily="50" charset="-128"/>
              </a:rPr>
              <a:t>■　ゲスト講師　　　　　　　　　　　　　　　　　　　　　　　■　監修、塾長</a:t>
            </a:r>
            <a:endParaRPr lang="en-US" altLang="ja-JP" sz="1200" b="1" dirty="0">
              <a:solidFill>
                <a:srgbClr val="0070C0"/>
              </a:solidFill>
              <a:latin typeface="ＭＳ Ｐゴシック" pitchFamily="50" charset="-128"/>
            </a:endParaRPr>
          </a:p>
          <a:p>
            <a:pPr>
              <a:spcBef>
                <a:spcPct val="0"/>
              </a:spcBef>
              <a:buNone/>
              <a:defRPr/>
            </a:pPr>
            <a:r>
              <a:rPr lang="ja-JP" altLang="en-US" sz="1200" dirty="0">
                <a:latin typeface="+mn-ea"/>
              </a:rPr>
              <a:t>　 </a:t>
            </a:r>
            <a:r>
              <a:rPr lang="zh-TW" altLang="en-US" sz="1100" dirty="0" smtClean="0">
                <a:latin typeface="ＭＳ Ｐゴシック" panose="020B0600070205080204" pitchFamily="50" charset="-128"/>
                <a:sym typeface="Wingdings" panose="05000000000000000000" pitchFamily="2" charset="2"/>
              </a:rPr>
              <a:t>株式</a:t>
            </a:r>
            <a:r>
              <a:rPr lang="zh-TW" altLang="en-US" sz="1100" dirty="0">
                <a:latin typeface="ＭＳ Ｐゴシック" panose="020B0600070205080204" pitchFamily="50" charset="-128"/>
                <a:sym typeface="Wingdings" panose="05000000000000000000" pitchFamily="2" charset="2"/>
              </a:rPr>
              <a:t>会社</a:t>
            </a:r>
            <a:r>
              <a:rPr lang="en-US" altLang="zh-TW" sz="1100" dirty="0">
                <a:latin typeface="ＭＳ Ｐゴシック" panose="020B0600070205080204" pitchFamily="50" charset="-128"/>
                <a:sym typeface="Wingdings" panose="05000000000000000000" pitchFamily="2" charset="2"/>
              </a:rPr>
              <a:t>FIVE</a:t>
            </a:r>
            <a:r>
              <a:rPr lang="zh-TW" altLang="en-US" sz="1100" dirty="0">
                <a:latin typeface="ＭＳ Ｐゴシック" panose="020B0600070205080204" pitchFamily="50" charset="-128"/>
                <a:sym typeface="Wingdings" panose="05000000000000000000" pitchFamily="2" charset="2"/>
              </a:rPr>
              <a:t> </a:t>
            </a:r>
            <a:r>
              <a:rPr lang="en-US" altLang="zh-TW" sz="1100" dirty="0" smtClean="0">
                <a:latin typeface="ＭＳ Ｐゴシック" panose="020B0600070205080204" pitchFamily="50" charset="-128"/>
                <a:sym typeface="Wingdings" panose="05000000000000000000" pitchFamily="2" charset="2"/>
              </a:rPr>
              <a:t>GATE</a:t>
            </a:r>
            <a:r>
              <a:rPr lang="ja-JP" altLang="en-US" sz="1100" dirty="0" smtClean="0">
                <a:latin typeface="+mn-ea"/>
              </a:rPr>
              <a:t> </a:t>
            </a:r>
            <a:r>
              <a:rPr lang="ja-JP" altLang="en-US" sz="1200" dirty="0" smtClean="0">
                <a:latin typeface="+mn-ea"/>
              </a:rPr>
              <a:t>　 　　　　　　　　　　　　　　　　　　　　　</a:t>
            </a:r>
            <a:r>
              <a:rPr lang="ja-JP" altLang="en-US" sz="1100" dirty="0" smtClean="0">
                <a:latin typeface="+mn-ea"/>
              </a:rPr>
              <a:t>神戸市</a:t>
            </a:r>
            <a:r>
              <a:rPr lang="ja-JP" altLang="en-US" sz="1100" dirty="0">
                <a:latin typeface="+mn-ea"/>
              </a:rPr>
              <a:t>海外ビジネスセンター</a:t>
            </a:r>
            <a:endParaRPr lang="en-US" altLang="ja-JP" sz="1100" dirty="0">
              <a:latin typeface="+mn-ea"/>
            </a:endParaRPr>
          </a:p>
          <a:p>
            <a:pPr>
              <a:spcBef>
                <a:spcPct val="0"/>
              </a:spcBef>
              <a:buNone/>
              <a:defRPr/>
            </a:pPr>
            <a:r>
              <a:rPr lang="ja-JP" altLang="en-US" sz="1100" dirty="0" smtClean="0">
                <a:latin typeface="ＭＳ Ｐゴシック" panose="020B0600070205080204" pitchFamily="50" charset="-128"/>
                <a:sym typeface="Wingdings" panose="05000000000000000000" pitchFamily="2" charset="2"/>
              </a:rPr>
              <a:t>  　  代表取締役</a:t>
            </a:r>
            <a:r>
              <a:rPr lang="zh-TW" altLang="en-US" sz="1100" dirty="0" smtClean="0">
                <a:latin typeface="ＭＳ Ｐゴシック" panose="020B0600070205080204" pitchFamily="50" charset="-128"/>
                <a:sym typeface="Wingdings" panose="05000000000000000000" pitchFamily="2" charset="2"/>
              </a:rPr>
              <a:t>社長</a:t>
            </a:r>
            <a:r>
              <a:rPr lang="zh-TW" altLang="en-US" sz="1100" dirty="0">
                <a:latin typeface="ＭＳ Ｐゴシック" panose="020B0600070205080204" pitchFamily="50" charset="-128"/>
                <a:sym typeface="Wingdings" panose="05000000000000000000" pitchFamily="2" charset="2"/>
              </a:rPr>
              <a:t>　宮谷　</a:t>
            </a:r>
            <a:r>
              <a:rPr lang="zh-TW" altLang="en-US" sz="1100" dirty="0" smtClean="0">
                <a:latin typeface="ＭＳ Ｐゴシック" panose="020B0600070205080204" pitchFamily="50" charset="-128"/>
                <a:sym typeface="Wingdings" panose="05000000000000000000" pitchFamily="2" charset="2"/>
              </a:rPr>
              <a:t>聡 氏</a:t>
            </a:r>
            <a:r>
              <a:rPr lang="ja-JP" altLang="en-US" sz="1100" dirty="0" smtClean="0">
                <a:latin typeface="+mn-ea"/>
              </a:rPr>
              <a:t>　　　　　　　　　　　　　　　　　　　 </a:t>
            </a:r>
            <a:r>
              <a:rPr lang="ja-JP" altLang="en-US" sz="1100" dirty="0" smtClean="0">
                <a:latin typeface="+mn-ea"/>
                <a:ea typeface="+mn-ea"/>
              </a:rPr>
              <a:t>顧問</a:t>
            </a:r>
            <a:r>
              <a:rPr lang="ja-JP" altLang="en-US" sz="1100" dirty="0">
                <a:latin typeface="+mn-ea"/>
                <a:ea typeface="+mn-ea"/>
              </a:rPr>
              <a:t>　村元　四郎　氏</a:t>
            </a:r>
            <a:r>
              <a:rPr lang="en-US" altLang="ja-JP" sz="1100" dirty="0">
                <a:latin typeface="+mn-ea"/>
                <a:ea typeface="+mn-ea"/>
              </a:rPr>
              <a:t>   </a:t>
            </a:r>
            <a:r>
              <a:rPr lang="ja-JP" altLang="en-US" sz="1200" dirty="0">
                <a:latin typeface="+mn-ea"/>
                <a:ea typeface="+mn-ea"/>
              </a:rPr>
              <a:t>　</a:t>
            </a: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en-US" altLang="ja-JP" sz="1200" dirty="0">
              <a:latin typeface="+mn-ea"/>
              <a:ea typeface="+mn-ea"/>
            </a:endParaRPr>
          </a:p>
          <a:p>
            <a:pPr>
              <a:spcBef>
                <a:spcPct val="0"/>
              </a:spcBef>
              <a:buNone/>
              <a:defRPr/>
            </a:pPr>
            <a:endParaRPr lang="ja-JP" altLang="en-US" sz="1200" dirty="0">
              <a:latin typeface="+mn-ea"/>
              <a:ea typeface="+mn-ea"/>
            </a:endParaRPr>
          </a:p>
        </p:txBody>
      </p:sp>
      <p:sp>
        <p:nvSpPr>
          <p:cNvPr id="36" name="正方形/長方形 35"/>
          <p:cNvSpPr/>
          <p:nvPr/>
        </p:nvSpPr>
        <p:spPr>
          <a:xfrm>
            <a:off x="4440771" y="6302703"/>
            <a:ext cx="2310346" cy="1004449"/>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path path="circle">
              <a:fillToRect l="100000" b="100000"/>
            </a:path>
            <a:tileRect t="-100000" r="-100000"/>
          </a:grad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lang="en-US" altLang="ja-JP" sz="1000" dirty="0"/>
              <a:t>H19 </a:t>
            </a:r>
            <a:r>
              <a:rPr lang="ja-JP" altLang="en-US" sz="1000" dirty="0"/>
              <a:t>司法試験合格</a:t>
            </a:r>
            <a:endParaRPr lang="en-US" altLang="ja-JP" sz="1000" dirty="0"/>
          </a:p>
          <a:p>
            <a:r>
              <a:rPr lang="en-US" altLang="ja-JP" sz="1000" dirty="0"/>
              <a:t>H20 </a:t>
            </a:r>
            <a:r>
              <a:rPr lang="ja-JP" altLang="en-US" sz="1000" dirty="0"/>
              <a:t>弁護士登録</a:t>
            </a:r>
            <a:endParaRPr lang="en-US" altLang="ja-JP" sz="1000" dirty="0"/>
          </a:p>
          <a:p>
            <a:r>
              <a:rPr lang="ja-JP" altLang="en-US" sz="1000" dirty="0"/>
              <a:t>弁護士法人東町法律事務所入所</a:t>
            </a:r>
            <a:endParaRPr lang="en-US" altLang="ja-JP" sz="1000" dirty="0"/>
          </a:p>
          <a:p>
            <a:r>
              <a:rPr lang="ja-JP" altLang="en-US" sz="1000" dirty="0"/>
              <a:t>主に企業法務・契約・債権回収・労働問題・自治体関係法務を扱っています。</a:t>
            </a:r>
          </a:p>
        </p:txBody>
      </p:sp>
      <p:sp>
        <p:nvSpPr>
          <p:cNvPr id="38" name="正方形/長方形 37"/>
          <p:cNvSpPr/>
          <p:nvPr/>
        </p:nvSpPr>
        <p:spPr>
          <a:xfrm>
            <a:off x="1122394" y="6302703"/>
            <a:ext cx="2374137" cy="1004449"/>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3500000" scaled="1"/>
            <a:tileRect/>
          </a:gradFill>
          <a:ln/>
        </p:spPr>
        <p:style>
          <a:lnRef idx="1">
            <a:schemeClr val="accent3"/>
          </a:lnRef>
          <a:fillRef idx="2">
            <a:schemeClr val="accent3"/>
          </a:fillRef>
          <a:effectRef idx="1">
            <a:schemeClr val="accent3"/>
          </a:effectRef>
          <a:fontRef idx="minor">
            <a:schemeClr val="dk1"/>
          </a:fontRef>
        </p:style>
        <p:txBody>
          <a:bodyPr lIns="46800" rIns="46800" rtlCol="0" anchor="t" anchorCtr="0"/>
          <a:lstStyle/>
          <a:p>
            <a:r>
              <a:rPr kumimoji="1" lang="en-US" altLang="ja-JP" sz="1000" dirty="0"/>
              <a:t>H12</a:t>
            </a:r>
            <a:r>
              <a:rPr kumimoji="1" lang="ja-JP" altLang="en-US" sz="1000" dirty="0"/>
              <a:t> 司法試験合格</a:t>
            </a:r>
            <a:endParaRPr kumimoji="1" lang="en-US" altLang="ja-JP" sz="1000" dirty="0"/>
          </a:p>
          <a:p>
            <a:r>
              <a:rPr kumimoji="1" lang="en-US" altLang="ja-JP" sz="1000" dirty="0"/>
              <a:t>H14</a:t>
            </a:r>
            <a:r>
              <a:rPr kumimoji="1" lang="ja-JP" altLang="en-US" sz="1000" dirty="0"/>
              <a:t> 弁護士登録，</a:t>
            </a:r>
            <a:endParaRPr kumimoji="1" lang="en-US" altLang="ja-JP" sz="1000" dirty="0"/>
          </a:p>
          <a:p>
            <a:r>
              <a:rPr kumimoji="1" lang="ja-JP" altLang="en-US" sz="1000" dirty="0"/>
              <a:t>弁護士法人東町法律事務所入所</a:t>
            </a:r>
            <a:endParaRPr kumimoji="1" lang="en-US" altLang="ja-JP" sz="1000" dirty="0"/>
          </a:p>
          <a:p>
            <a:r>
              <a:rPr lang="en-US" altLang="ja-JP" sz="1000" dirty="0"/>
              <a:t>H22</a:t>
            </a:r>
            <a:r>
              <a:rPr lang="ja-JP" altLang="en-US" sz="1000" dirty="0"/>
              <a:t>　同事務所パートナー</a:t>
            </a:r>
            <a:endParaRPr kumimoji="1" lang="en-US" altLang="ja-JP" sz="1000" dirty="0"/>
          </a:p>
          <a:p>
            <a:r>
              <a:rPr lang="ja-JP" altLang="en-US" sz="1000" dirty="0"/>
              <a:t>主に企業法務・契約・債権回収・労働問題・倒産法務・個人関係法務を扱っています。</a:t>
            </a:r>
            <a:endParaRPr kumimoji="1" lang="en-US" altLang="ja-JP" sz="1000" dirty="0"/>
          </a:p>
        </p:txBody>
      </p:sp>
      <p:sp>
        <p:nvSpPr>
          <p:cNvPr id="41" name="正方形/長方形 40"/>
          <p:cNvSpPr/>
          <p:nvPr/>
        </p:nvSpPr>
        <p:spPr>
          <a:xfrm>
            <a:off x="4447739" y="7997917"/>
            <a:ext cx="2303377" cy="938474"/>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00" dirty="0"/>
              <a:t>㈱村元工作所代表取締役、神戸市機械金属工業会会長などを歴任。現在、兵庫工業会副会長、ひょうご産業活性化センター理事などの要職にあり、地元中小企業の発展に旺盛な活動を展開。</a:t>
            </a:r>
            <a:endParaRPr kumimoji="1" lang="ja-JP" altLang="en-US" sz="1000" dirty="0"/>
          </a:p>
        </p:txBody>
      </p:sp>
      <p:pic>
        <p:nvPicPr>
          <p:cNvPr id="1026" name="Picture 2" descr="C:\Users\190066\AppData\Local\Microsoft\Windows\Temporary Internet Files\Content.Outlook\MMSJK58W\写真（名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449" y="6302703"/>
            <a:ext cx="812403" cy="1044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90066\AppData\Local\Microsoft\Windows\Temporary Internet Files\Content.Outlook\MMSJK58W\P109019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7687" t="12389" r="10629" b="13131"/>
          <a:stretch/>
        </p:blipFill>
        <p:spPr bwMode="auto">
          <a:xfrm>
            <a:off x="217289" y="6278501"/>
            <a:ext cx="839188" cy="1034313"/>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1056477" y="8014682"/>
            <a:ext cx="2487965" cy="919133"/>
          </a:xfrm>
          <a:prstGeom prst="rect">
            <a:avLst/>
          </a:prstGeom>
          <a:gradFill flip="none" rotWithShape="1">
            <a:gsLst>
              <a:gs pos="0">
                <a:srgbClr val="FFC000"/>
              </a:gs>
              <a:gs pos="50000">
                <a:srgbClr val="FFFF00">
                  <a:tint val="44500"/>
                  <a:satMod val="160000"/>
                </a:srgbClr>
              </a:gs>
              <a:gs pos="100000">
                <a:srgbClr val="FFFF00">
                  <a:tint val="23500"/>
                  <a:satMod val="160000"/>
                </a:srgbClr>
              </a:gs>
            </a:gsLst>
            <a:lin ang="16200000" scaled="1"/>
            <a:tileRect/>
          </a:gradFill>
          <a:ln/>
        </p:spPr>
        <p:style>
          <a:lnRef idx="1">
            <a:schemeClr val="accent3"/>
          </a:lnRef>
          <a:fillRef idx="2">
            <a:schemeClr val="accent3"/>
          </a:fillRef>
          <a:effectRef idx="1">
            <a:schemeClr val="accent3"/>
          </a:effectRef>
          <a:fontRef idx="minor">
            <a:schemeClr val="dk1"/>
          </a:fontRef>
        </p:style>
        <p:txBody>
          <a:bodyPr lIns="72000" rIns="72000" rtlCol="0" anchor="ctr"/>
          <a:lstStyle/>
          <a:p>
            <a:r>
              <a:rPr lang="en-US" altLang="ja-JP" sz="1000" dirty="0" smtClean="0"/>
              <a:t>20</a:t>
            </a:r>
            <a:r>
              <a:rPr lang="ja-JP" altLang="en-US" sz="1000" dirty="0"/>
              <a:t>年以上外国人事業に</a:t>
            </a:r>
            <a:r>
              <a:rPr lang="ja-JP" altLang="en-US" sz="1000" dirty="0" smtClean="0"/>
              <a:t>携わり、都道府県・大手</a:t>
            </a:r>
            <a:r>
              <a:rPr lang="ja-JP" altLang="en-US" sz="1000" dirty="0"/>
              <a:t>企業の外国人</a:t>
            </a:r>
            <a:r>
              <a:rPr lang="ja-JP" altLang="en-US" sz="1000" dirty="0" smtClean="0"/>
              <a:t>アドバイザーを務めるとともに、多くの監理団体を支援。</a:t>
            </a:r>
            <a:endParaRPr lang="en-US" altLang="ja-JP" sz="1000" dirty="0" smtClean="0"/>
          </a:p>
          <a:p>
            <a:r>
              <a:rPr lang="ja-JP" altLang="en-US" sz="1000" dirty="0" smtClean="0"/>
              <a:t>現在、士業の方々と技能実習</a:t>
            </a:r>
            <a:r>
              <a:rPr lang="ja-JP" altLang="en-US" sz="1000" dirty="0"/>
              <a:t>制度の健全化</a:t>
            </a:r>
            <a:r>
              <a:rPr lang="ja-JP" altLang="en-US" sz="1000" dirty="0" smtClean="0"/>
              <a:t>をめざすプラットフォーム</a:t>
            </a:r>
            <a:r>
              <a:rPr lang="ja-JP" altLang="en-US" sz="1000" dirty="0"/>
              <a:t>の</a:t>
            </a:r>
            <a:r>
              <a:rPr lang="ja-JP" altLang="en-US" sz="1000" dirty="0" smtClean="0"/>
              <a:t>構築に取り組む。</a:t>
            </a:r>
            <a:endParaRPr lang="ja-JP" altLang="en-US" sz="1000" dirty="0"/>
          </a:p>
        </p:txBody>
      </p:sp>
      <p:sp>
        <p:nvSpPr>
          <p:cNvPr id="22" name="正方形/長方形 21"/>
          <p:cNvSpPr/>
          <p:nvPr/>
        </p:nvSpPr>
        <p:spPr>
          <a:xfrm>
            <a:off x="-11655" y="10771"/>
            <a:ext cx="6858000" cy="307777"/>
          </a:xfrm>
          <a:prstGeom prst="rect">
            <a:avLst/>
          </a:prstGeom>
        </p:spPr>
        <p:txBody>
          <a:bodyPr wrap="square">
            <a:spAutoFit/>
          </a:bodyPr>
          <a:lstStyle/>
          <a:p>
            <a:pPr algn="ctr"/>
            <a:r>
              <a:rPr lang="ja-JP" altLang="en-US" sz="1400" b="1" u="sng" spc="1200" dirty="0" smtClean="0">
                <a:solidFill>
                  <a:srgbClr val="FF0000"/>
                </a:solidFill>
                <a:uFill>
                  <a:solidFill>
                    <a:srgbClr val="0070C0"/>
                  </a:solidFill>
                </a:uFill>
                <a:ea typeface="メイリオ" panose="020B0604030504040204" pitchFamily="50" charset="-128"/>
                <a:cs typeface="ＭＳ ゴシック" panose="020B0609070205080204" pitchFamily="49" charset="-128"/>
              </a:rPr>
              <a:t>第３回 </a:t>
            </a:r>
            <a:r>
              <a:rPr lang="ja-JP" altLang="en-US" sz="1400" b="1" u="sng" spc="1200" dirty="0">
                <a:solidFill>
                  <a:srgbClr val="FF0000"/>
                </a:solidFill>
                <a:uFill>
                  <a:solidFill>
                    <a:srgbClr val="0070C0"/>
                  </a:solidFill>
                </a:uFill>
                <a:ea typeface="メイリオ" panose="020B0604030504040204" pitchFamily="50" charset="-128"/>
                <a:cs typeface="ＭＳ ゴシック" panose="020B0609070205080204" pitchFamily="49" charset="-128"/>
              </a:rPr>
              <a:t>中小企業向け海外法務勉強会</a:t>
            </a:r>
            <a:endParaRPr lang="ja-JP" altLang="en-US" sz="1400" dirty="0">
              <a:solidFill>
                <a:srgbClr val="FF0000"/>
              </a:solidFill>
            </a:endParaRPr>
          </a:p>
        </p:txBody>
      </p:sp>
      <p:sp>
        <p:nvSpPr>
          <p:cNvPr id="26" name="正方形/長方形 25"/>
          <p:cNvSpPr/>
          <p:nvPr/>
        </p:nvSpPr>
        <p:spPr>
          <a:xfrm>
            <a:off x="0" y="366135"/>
            <a:ext cx="6999965" cy="994814"/>
          </a:xfrm>
          <a:prstGeom prst="rect">
            <a:avLst/>
          </a:prstGeom>
          <a:solidFill>
            <a:srgbClr val="002060"/>
          </a:solidFill>
        </p:spPr>
        <p:txBody>
          <a:bodyPr wrap="square" lIns="36000" tIns="180000" rIns="36000" bIns="0" anchor="ctr" anchorCtr="1">
            <a:noAutofit/>
          </a:bodyPr>
          <a:lstStyle/>
          <a:p>
            <a:pPr algn="ctr">
              <a:lnSpc>
                <a:spcPts val="3000"/>
              </a:lnSpc>
            </a:pPr>
            <a:r>
              <a:rPr lang="ja-JP" altLang="en-US" sz="2600" b="1" dirty="0" smtClean="0">
                <a:solidFill>
                  <a:schemeClr val="bg1"/>
                </a:solidFill>
                <a:latin typeface="メイリオ" panose="020B0604030504040204" pitchFamily="50" charset="-128"/>
                <a:ea typeface="メイリオ" panose="020B0604030504040204" pitchFamily="50" charset="-128"/>
              </a:rPr>
              <a:t>技能実習制度等をめぐる現状</a:t>
            </a:r>
            <a:endParaRPr lang="en-US" altLang="ja-JP" sz="2600" b="1" dirty="0">
              <a:solidFill>
                <a:schemeClr val="bg1"/>
              </a:solidFill>
              <a:latin typeface="メイリオ" panose="020B0604030504040204" pitchFamily="50" charset="-128"/>
              <a:ea typeface="メイリオ" panose="020B0604030504040204" pitchFamily="50" charset="-128"/>
            </a:endParaRPr>
          </a:p>
          <a:p>
            <a:pPr algn="ctr">
              <a:lnSpc>
                <a:spcPts val="3000"/>
              </a:lnSpc>
            </a:pPr>
            <a:r>
              <a:rPr lang="ja-JP" altLang="en-US" sz="1600" b="1" dirty="0" smtClean="0">
                <a:solidFill>
                  <a:schemeClr val="bg1"/>
                </a:solidFill>
                <a:latin typeface="メイリオ" panose="020B0604030504040204" pitchFamily="50" charset="-128"/>
                <a:ea typeface="メイリオ" panose="020B0604030504040204" pitchFamily="50" charset="-128"/>
              </a:rPr>
              <a:t>～労働者の人権尊重に向けた国内外の動向～</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3277" y="954823"/>
            <a:ext cx="6996689" cy="446310"/>
          </a:xfrm>
          <a:prstGeom prst="rect">
            <a:avLst/>
          </a:prstGeom>
        </p:spPr>
        <p:txBody>
          <a:bodyPr wrap="square" lIns="0" tIns="0" rIns="0" bIns="0">
            <a:noAutofit/>
          </a:bodyPr>
          <a:lstStyle/>
          <a:p>
            <a:pPr algn="ctr">
              <a:lnSpc>
                <a:spcPts val="3500"/>
              </a:lnSpc>
              <a:spcAft>
                <a:spcPts val="0"/>
              </a:spcAft>
            </a:pP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p:cNvPicPr>
            <a:picLocks noChangeAspect="1"/>
          </p:cNvPicPr>
          <p:nvPr/>
        </p:nvPicPr>
        <p:blipFill rotWithShape="1">
          <a:blip r:embed="rId5">
            <a:extLst>
              <a:ext uri="{28A0092B-C50C-407E-A947-70E740481C1C}">
                <a14:useLocalDpi xmlns:a14="http://schemas.microsoft.com/office/drawing/2010/main" val="0"/>
              </a:ext>
            </a:extLst>
          </a:blip>
          <a:srcRect l="10787" r="6862"/>
          <a:stretch/>
        </p:blipFill>
        <p:spPr>
          <a:xfrm>
            <a:off x="3617329" y="8014849"/>
            <a:ext cx="757523" cy="960629"/>
          </a:xfrm>
          <a:prstGeom prst="rect">
            <a:avLst/>
          </a:prstGeom>
        </p:spPr>
      </p:pic>
      <p:sp>
        <p:nvSpPr>
          <p:cNvPr id="32" name="正方形/長方形 31"/>
          <p:cNvSpPr/>
          <p:nvPr/>
        </p:nvSpPr>
        <p:spPr>
          <a:xfrm>
            <a:off x="72888" y="8957524"/>
            <a:ext cx="6846343" cy="990015"/>
          </a:xfrm>
          <a:prstGeom prst="rect">
            <a:avLst/>
          </a:prstGeom>
        </p:spPr>
        <p:txBody>
          <a:bodyPr wrap="square" anchor="b">
            <a:spAutoFit/>
          </a:bodyPr>
          <a:lstStyle/>
          <a:p>
            <a:pPr marL="400050" indent="-400050" algn="just">
              <a:lnSpc>
                <a:spcPts val="1400"/>
              </a:lnSpc>
              <a:spcAft>
                <a:spcPts val="0"/>
              </a:spcAft>
            </a:pPr>
            <a:r>
              <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rPr>
              <a:t>主催</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神戸市</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、ひょうご</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・神戸国際ビジネススクエア</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神戸市海外ビジネスセンター、ひょうご海外ビジネスセンター、ジェトロ神戸</a:t>
            </a:r>
            <a:r>
              <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　　　弁護士法人東町法律</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事務所</a:t>
            </a:r>
            <a:endParaRPr lang="en-US" altLang="ja-JP" sz="10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共催　（公社）兵庫工業会</a:t>
            </a:r>
            <a:endParaRPr lang="en-US"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400"/>
              </a:lnSpc>
              <a:spcAft>
                <a:spcPts val="0"/>
              </a:spcAft>
            </a:pP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協力　神戸商工</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会議所、（一社）神戸市</a:t>
            </a:r>
            <a:r>
              <a:rPr lang="ja-JP" altLang="en-US" sz="1000" kern="100" dirty="0">
                <a:latin typeface="メイリオ" panose="020B0604030504040204" pitchFamily="50" charset="-128"/>
                <a:ea typeface="メイリオ" panose="020B0604030504040204" pitchFamily="50" charset="-128"/>
                <a:cs typeface="Times New Roman" panose="02020603050405020304" pitchFamily="18" charset="0"/>
              </a:rPr>
              <a:t>機械金属</a:t>
            </a:r>
            <a:r>
              <a:rPr lang="ja-JP" altLang="en-US" sz="1000" kern="100" dirty="0" smtClean="0">
                <a:latin typeface="メイリオ" panose="020B0604030504040204" pitchFamily="50" charset="-128"/>
                <a:ea typeface="メイリオ" panose="020B0604030504040204" pitchFamily="50" charset="-128"/>
                <a:cs typeface="Times New Roman" panose="02020603050405020304" pitchFamily="18" charset="0"/>
              </a:rPr>
              <a:t>工業会</a:t>
            </a:r>
            <a:endParaRPr lang="ja-JP" altLang="ja-JP" sz="10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1" name="AutoShape 2"/>
          <p:cNvSpPr>
            <a:spLocks noChangeArrowheads="1"/>
          </p:cNvSpPr>
          <p:nvPr/>
        </p:nvSpPr>
        <p:spPr bwMode="auto">
          <a:xfrm>
            <a:off x="58239" y="1485340"/>
            <a:ext cx="6885705" cy="1655210"/>
          </a:xfrm>
          <a:prstGeom prst="roundRect">
            <a:avLst>
              <a:gd name="adj" fmla="val 16667"/>
            </a:avLst>
          </a:prstGeom>
          <a:solidFill>
            <a:srgbClr val="FFFF99"/>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 name="正方形/長方形 23"/>
          <p:cNvSpPr/>
          <p:nvPr/>
        </p:nvSpPr>
        <p:spPr>
          <a:xfrm>
            <a:off x="3276" y="1491830"/>
            <a:ext cx="6996689" cy="1684289"/>
          </a:xfrm>
          <a:prstGeom prst="rect">
            <a:avLst/>
          </a:prstGeom>
        </p:spPr>
        <p:txBody>
          <a:bodyPr wrap="square" lIns="144000" tIns="72000" rIns="144000" bIns="72000">
            <a:spAutoFit/>
          </a:bodyPr>
          <a:lstStyle/>
          <a:p>
            <a:pPr>
              <a:lnSpc>
                <a:spcPts val="20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近年、国内外において、企業活動における人権侵害のリスクを把握し、予防や軽減策を講じる“ビジネスと人権”のルール化が進んでいます。国は</a:t>
            </a:r>
            <a:r>
              <a:rPr lang="ja-JP" altLang="en-US"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rPr>
              <a:t>、人権尊重のためのガイドライン策定や、技能実習・特定技能制度見直しの議論を始めており、中小企業におい</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ても</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サプライチェーンの取引先や顧客に当たる企業</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から、人権</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配慮を要請される事例</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が増えています。</a:t>
            </a:r>
            <a:endParaRPr lang="en-US" altLang="ja-JP" sz="1200" kern="100" dirty="0" smtClean="0">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ts val="2000"/>
              </a:lnSpc>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本セミナーでは、“ビジネスと人権”の具体事例や考え方、技能実習・特定技能制度の最新動向を解説いただきますので、自社のリスク管理にご活用ください。</a:t>
            </a:r>
            <a:endParaRPr lang="ja-JP" alt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p:cNvSpPr/>
          <p:nvPr/>
        </p:nvSpPr>
        <p:spPr>
          <a:xfrm>
            <a:off x="198090" y="3382649"/>
            <a:ext cx="6377909" cy="1554272"/>
          </a:xfrm>
          <a:prstGeom prst="rect">
            <a:avLst/>
          </a:prstGeom>
        </p:spPr>
        <p:txBody>
          <a:bodyPr wrap="square">
            <a:spAutoFit/>
          </a:bodyPr>
          <a:lstStyle/>
          <a:p>
            <a:pPr algn="just">
              <a:lnSpc>
                <a:spcPts val="1200"/>
              </a:lnSpc>
              <a:spcAft>
                <a:spcPts val="0"/>
              </a:spcAft>
            </a:pP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令和</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５</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月</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６</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日（</a:t>
            </a:r>
            <a:r>
              <a:rPr lang="ja-JP" altLang="en-US" u="sng" kern="100" dirty="0" smtClean="0">
                <a:latin typeface="メイリオ" panose="020B0604030504040204" pitchFamily="50" charset="-128"/>
                <a:ea typeface="メイリオ" panose="020B0604030504040204" pitchFamily="50" charset="-128"/>
                <a:cs typeface="Times New Roman" panose="02020603050405020304" pitchFamily="18" charset="0"/>
              </a:rPr>
              <a:t>月</a:t>
            </a:r>
            <a:r>
              <a:rPr lang="ja-JP" altLang="ja-JP" u="sng" kern="100" dirty="0" smtClean="0">
                <a:latin typeface="メイリオ" panose="020B0604030504040204" pitchFamily="50" charset="-128"/>
                <a:ea typeface="メイリオ" panose="020B0604030504040204" pitchFamily="50" charset="-128"/>
                <a:cs typeface="Times New Roman" panose="02020603050405020304" pitchFamily="18" charset="0"/>
              </a:rPr>
              <a:t>曜</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u="sng" kern="100" dirty="0">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u="sng" kern="100" dirty="0">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  </a:t>
            </a: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開催場所　神戸商工貿易センタービル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14F</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会議室（神戸貿易協会内）</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5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rPr>
              <a:t>神戸市中央区浜辺通</a:t>
            </a:r>
            <a:r>
              <a:rPr lang="en-US" altLang="ja-JP" sz="1200" dirty="0">
                <a:latin typeface="メイリオ" panose="020B0604030504040204" pitchFamily="50" charset="-128"/>
                <a:ea typeface="メイリオ" panose="020B0604030504040204" pitchFamily="50" charset="-128"/>
              </a:rPr>
              <a:t>5-1-14</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定</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員</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名</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200"/>
              </a:lnSpc>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申込方法　裏面をご確認ください</a:t>
            </a:r>
            <a:endParaRPr lang="ja-JP"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 name="テキスト ボックス 32"/>
          <p:cNvSpPr txBox="1"/>
          <p:nvPr/>
        </p:nvSpPr>
        <p:spPr>
          <a:xfrm>
            <a:off x="97117" y="4897582"/>
            <a:ext cx="6797887" cy="600164"/>
          </a:xfrm>
          <a:prstGeom prst="rect">
            <a:avLst/>
          </a:prstGeom>
          <a:noFill/>
          <a:ln w="25400">
            <a:prstDash val="dash"/>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dirty="0">
                <a:latin typeface="メイリオ" panose="020B0604030504040204" pitchFamily="50" charset="-128"/>
                <a:ea typeface="メイリオ" panose="020B0604030504040204" pitchFamily="50" charset="-128"/>
              </a:rPr>
              <a:t>＜本勉強会について＞</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海外</a:t>
            </a:r>
            <a:r>
              <a:rPr lang="ja-JP" altLang="en-US" sz="1100" dirty="0">
                <a:latin typeface="メイリオ" panose="020B0604030504040204" pitchFamily="50" charset="-128"/>
                <a:ea typeface="メイリオ" panose="020B0604030504040204" pitchFamily="50" charset="-128"/>
              </a:rPr>
              <a:t>への進出・販路開拓</a:t>
            </a:r>
            <a:r>
              <a:rPr lang="ja-JP" altLang="ja-JP" sz="1100" dirty="0">
                <a:latin typeface="メイリオ" panose="020B0604030504040204" pitchFamily="50" charset="-128"/>
                <a:ea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rPr>
              <a:t>めざ</a:t>
            </a:r>
            <a:r>
              <a:rPr lang="ja-JP" altLang="ja-JP" sz="1100" dirty="0">
                <a:latin typeface="メイリオ" panose="020B0604030504040204" pitchFamily="50" charset="-128"/>
                <a:ea typeface="メイリオ" panose="020B0604030504040204" pitchFamily="50" charset="-128"/>
              </a:rPr>
              <a:t>す中小企業の法務リスク軽減</a:t>
            </a:r>
            <a:r>
              <a:rPr lang="ja-JP" altLang="en-US" sz="1100" dirty="0">
                <a:latin typeface="メイリオ" panose="020B0604030504040204" pitchFamily="50" charset="-128"/>
                <a:ea typeface="メイリオ" panose="020B0604030504040204" pitchFamily="50" charset="-128"/>
              </a:rPr>
              <a:t>を目的として</a:t>
            </a:r>
            <a:r>
              <a:rPr lang="ja-JP" altLang="ja-JP" sz="1100" dirty="0" smtClean="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テーマに沿ったゲスト講師による講演とともに、常任講師の弁護士が法</a:t>
            </a:r>
            <a:r>
              <a:rPr lang="ja-JP" altLang="en-US" sz="1100" dirty="0">
                <a:latin typeface="メイリオ" panose="020B0604030504040204" pitchFamily="50" charset="-128"/>
                <a:ea typeface="メイリオ" panose="020B0604030504040204" pitchFamily="50" charset="-128"/>
              </a:rPr>
              <a:t>の専門家としての視点から説明いただきます</a:t>
            </a:r>
            <a:r>
              <a:rPr lang="ja-JP" altLang="ja-JP"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rotWithShape="1">
          <a:blip r:embed="rId6">
            <a:extLst>
              <a:ext uri="{28A0092B-C50C-407E-A947-70E740481C1C}">
                <a14:useLocalDpi xmlns:a14="http://schemas.microsoft.com/office/drawing/2010/main" val="0"/>
              </a:ext>
            </a:extLst>
          </a:blip>
          <a:srcRect l="9159" r="3152" b="24396"/>
          <a:stretch/>
        </p:blipFill>
        <p:spPr>
          <a:xfrm>
            <a:off x="232074" y="8018728"/>
            <a:ext cx="792088" cy="915087"/>
          </a:xfrm>
          <a:prstGeom prst="rect">
            <a:avLst/>
          </a:prstGeom>
        </p:spPr>
      </p:pic>
    </p:spTree>
    <p:extLst>
      <p:ext uri="{BB962C8B-B14F-4D97-AF65-F5344CB8AC3E}">
        <p14:creationId xmlns:p14="http://schemas.microsoft.com/office/powerpoint/2010/main" val="370760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9991" y="6672565"/>
            <a:ext cx="3739744" cy="969496"/>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■会場のご案内</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神戸商工貿易センタービル</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階　　　　</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神戸市中央区浜辺通</a:t>
            </a:r>
            <a:r>
              <a:rPr lang="en-US" altLang="ja-JP" sz="1200" dirty="0">
                <a:latin typeface="メイリオ" panose="020B0604030504040204" pitchFamily="50" charset="-128"/>
                <a:ea typeface="メイリオ" panose="020B0604030504040204" pitchFamily="50" charset="-128"/>
              </a:rPr>
              <a:t>5-1-14</a:t>
            </a:r>
          </a:p>
          <a:p>
            <a:r>
              <a:rPr lang="ja-JP" altLang="en-US" sz="1050" dirty="0">
                <a:latin typeface="メイリオ" panose="020B0604030504040204" pitchFamily="50" charset="-128"/>
                <a:ea typeface="メイリオ" panose="020B0604030504040204" pitchFamily="50" charset="-128"/>
              </a:rPr>
              <a:t>　　 　ポートライナー線「貿易センター駅」より徒歩２分</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ＪＲ「三ノ宮駅」より徒歩１２分</a:t>
            </a:r>
            <a:endParaRPr lang="en-US" altLang="ja-JP" sz="1050" dirty="0">
              <a:latin typeface="メイリオ" panose="020B0604030504040204" pitchFamily="50" charset="-128"/>
              <a:ea typeface="メイリオ" panose="020B0604030504040204" pitchFamily="50" charset="-128"/>
            </a:endParaRPr>
          </a:p>
        </p:txBody>
      </p:sp>
      <p:pic>
        <p:nvPicPr>
          <p:cNvPr id="20" name="図 19"/>
          <p:cNvPicPr>
            <a:picLocks noChangeAspect="1"/>
          </p:cNvPicPr>
          <p:nvPr/>
        </p:nvPicPr>
        <p:blipFill>
          <a:blip r:embed="rId3"/>
          <a:stretch>
            <a:fillRect/>
          </a:stretch>
        </p:blipFill>
        <p:spPr>
          <a:xfrm>
            <a:off x="3829736" y="6606803"/>
            <a:ext cx="2849374" cy="2931168"/>
          </a:xfrm>
          <a:prstGeom prst="rect">
            <a:avLst/>
          </a:prstGeom>
        </p:spPr>
      </p:pic>
      <p:sp>
        <p:nvSpPr>
          <p:cNvPr id="19" name="Rectangle 4"/>
          <p:cNvSpPr>
            <a:spLocks noChangeArrowheads="1"/>
          </p:cNvSpPr>
          <p:nvPr/>
        </p:nvSpPr>
        <p:spPr bwMode="auto">
          <a:xfrm>
            <a:off x="89991" y="16062"/>
            <a:ext cx="6858000" cy="220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a:latin typeface="メイリオ" panose="020B0604030504040204" pitchFamily="50" charset="-128"/>
                <a:ea typeface="メイリオ" panose="020B0604030504040204" pitchFamily="50" charset="-128"/>
              </a:rPr>
              <a:t>お申し込みは</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で</a:t>
            </a:r>
            <a:endPar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spcBef>
                <a:spcPct val="0"/>
              </a:spcBef>
              <a:spcAft>
                <a:spcPts val="0"/>
              </a:spcAft>
              <a:buFontTx/>
              <a:buNone/>
              <a:defRPr/>
            </a:pP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メイリオ" panose="020B0604030504040204" pitchFamily="50" charset="-128"/>
                <a:ea typeface="メイリオ" panose="020B0604030504040204" pitchFamily="50" charset="-128"/>
                <a:cs typeface="Times New Roman" pitchFamily="18" charset="0"/>
              </a:rPr>
              <a:t>★お申し込み先</a:t>
            </a: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200" dirty="0" smtClean="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5"/>
              </a:rPr>
              <a:t>https://</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5"/>
              </a:rPr>
              <a:t>www.kobe-obc.lg.jp/news/1476/ </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6"/>
              </a:rPr>
              <a:t>asia-biz@office.city.kobe.lg.jp</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：０７８－２３１－０２５６</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gn="ctr">
              <a:spcBef>
                <a:spcPct val="0"/>
              </a:spcBef>
              <a:buNone/>
            </a:pP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（申込み締切</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３</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月</a:t>
            </a:r>
            <a:r>
              <a:rPr lang="en-US" altLang="ja-JP"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2</a:t>
            </a:r>
            <a:r>
              <a:rPr lang="ja-JP" altLang="en-US" sz="1800" u="sng" dirty="0" smtClean="0">
                <a:solidFill>
                  <a:srgbClr val="000000"/>
                </a:solidFill>
                <a:latin typeface="メイリオ" panose="020B0604030504040204" pitchFamily="50" charset="-128"/>
                <a:ea typeface="メイリオ" panose="020B0604030504040204" pitchFamily="50" charset="-128"/>
                <a:cs typeface="Times New Roman" pitchFamily="18" charset="0"/>
              </a:rPr>
              <a:t>日（木）</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a:t>
            </a:r>
          </a:p>
        </p:txBody>
      </p:sp>
      <p:sp>
        <p:nvSpPr>
          <p:cNvPr id="21" name="角丸四角形吹き出し 20"/>
          <p:cNvSpPr/>
          <p:nvPr/>
        </p:nvSpPr>
        <p:spPr>
          <a:xfrm>
            <a:off x="5719378" y="555817"/>
            <a:ext cx="1021990" cy="524055"/>
          </a:xfrm>
          <a:prstGeom prst="wedgeRoundRectCallout">
            <a:avLst>
              <a:gd name="adj1" fmla="val -62301"/>
              <a:gd name="adj2" fmla="val -217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36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参加申込みは、コチラから</a:t>
            </a:r>
          </a:p>
        </p:txBody>
      </p:sp>
      <p:sp>
        <p:nvSpPr>
          <p:cNvPr id="22" name="正方形/長方形 21"/>
          <p:cNvSpPr/>
          <p:nvPr/>
        </p:nvSpPr>
        <p:spPr>
          <a:xfrm>
            <a:off x="184154" y="2066012"/>
            <a:ext cx="6570773" cy="861772"/>
          </a:xfrm>
          <a:prstGeom prst="rect">
            <a:avLst/>
          </a:prstGeom>
        </p:spPr>
        <p:txBody>
          <a:bodyPr wrap="square" lIns="91437" tIns="45719" rIns="91437" bIns="45719">
            <a:spAutoFit/>
          </a:bodyPr>
          <a:lstStyle/>
          <a:p>
            <a:pPr>
              <a:lnSpc>
                <a:spcPts val="1200"/>
              </a:lnSpc>
              <a:defRPr/>
            </a:pPr>
            <a:r>
              <a:rPr lang="ja-JP" altLang="en-US" sz="1000" dirty="0">
                <a:latin typeface="メイリオ" panose="020B0604030504040204" pitchFamily="50" charset="-128"/>
                <a:ea typeface="メイリオ" panose="020B0604030504040204" pitchFamily="50" charset="-128"/>
              </a:rPr>
              <a:t>○申込については、先着順とさせていただきます。</a:t>
            </a:r>
            <a:endParaRPr lang="en-US" altLang="ja-JP" sz="1000" dirty="0">
              <a:latin typeface="+mj-ea"/>
              <a:ea typeface="+mj-ea"/>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○申込者数が定員を大幅に超えた場合はお断りさせていただくこともございますのでご容赦下さい。　　</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参加証は発行いたしません。お断りさせていただく場合のみ、当方よりご連絡を致します。</a:t>
            </a:r>
            <a:r>
              <a:rPr lang="en-US" altLang="ja-JP" sz="1000" dirty="0">
                <a:latin typeface="メイリオ" panose="020B0604030504040204" pitchFamily="50" charset="-128"/>
                <a:ea typeface="メイリオ" panose="020B0604030504040204" pitchFamily="50" charset="-128"/>
              </a:rPr>
              <a:t>)</a:t>
            </a:r>
          </a:p>
          <a:p>
            <a:pPr>
              <a:lnSpc>
                <a:spcPts val="1200"/>
              </a:lnSpc>
              <a:defRPr/>
            </a:pPr>
            <a:r>
              <a:rPr lang="ja-JP" altLang="en-US" sz="1000" dirty="0">
                <a:latin typeface="メイリオ" panose="020B0604030504040204" pitchFamily="50" charset="-128"/>
                <a:ea typeface="メイリオ" panose="020B0604030504040204" pitchFamily="50" charset="-128"/>
              </a:rPr>
              <a:t>○コロナ対策により、マスク着用で受講ください。また、発熱や体調不良等の方は、受講を控えてください</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ts val="1200"/>
              </a:lnSpc>
              <a:defRPr/>
            </a:pPr>
            <a:r>
              <a:rPr lang="ja-JP" altLang="en-US" sz="1000" dirty="0">
                <a:latin typeface="メイリオ" panose="020B0604030504040204" pitchFamily="50" charset="-128"/>
                <a:ea typeface="メイリオ" panose="020B0604030504040204" pitchFamily="50" charset="-128"/>
              </a:rPr>
              <a:t>○申込時に</a:t>
            </a:r>
            <a:r>
              <a:rPr lang="ja-JP" altLang="ja-JP" sz="1000" dirty="0">
                <a:latin typeface="メイリオ" panose="020B0604030504040204" pitchFamily="50" charset="-128"/>
                <a:ea typeface="メイリオ" panose="020B0604030504040204" pitchFamily="50" charset="-128"/>
              </a:rPr>
              <a:t>ご記入いただいた情報は、セミナー運営・管理のために利用し、他の目的には使用</a:t>
            </a:r>
            <a:r>
              <a:rPr lang="ja-JP" altLang="en-US" sz="1000" dirty="0">
                <a:latin typeface="メイリオ" panose="020B0604030504040204" pitchFamily="50" charset="-128"/>
                <a:ea typeface="メイリオ" panose="020B0604030504040204" pitchFamily="50" charset="-128"/>
              </a:rPr>
              <a:t>致し</a:t>
            </a:r>
            <a:r>
              <a:rPr lang="ja-JP" altLang="ja-JP" sz="1000" dirty="0">
                <a:latin typeface="メイリオ" panose="020B0604030504040204" pitchFamily="50" charset="-128"/>
                <a:ea typeface="メイリオ" panose="020B0604030504040204" pitchFamily="50" charset="-128"/>
              </a:rPr>
              <a:t>ません。</a:t>
            </a:r>
            <a:endParaRPr lang="en-US" altLang="ja-JP" sz="1000" dirty="0">
              <a:latin typeface="メイリオ" panose="020B0604030504040204" pitchFamily="50" charset="-128"/>
              <a:ea typeface="メイリオ" panose="020B0604030504040204" pitchFamily="50" charset="-128"/>
            </a:endParaRPr>
          </a:p>
        </p:txBody>
      </p:sp>
      <p:sp>
        <p:nvSpPr>
          <p:cNvPr id="23" name="Rectangle 37"/>
          <p:cNvSpPr>
            <a:spLocks noChangeArrowheads="1"/>
          </p:cNvSpPr>
          <p:nvPr/>
        </p:nvSpPr>
        <p:spPr bwMode="auto">
          <a:xfrm>
            <a:off x="301188" y="3340509"/>
            <a:ext cx="6339333" cy="419301"/>
          </a:xfrm>
          <a:prstGeom prst="rect">
            <a:avLst/>
          </a:prstGeom>
          <a:no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wrap="none" lIns="82912" tIns="41455" rIns="82912" bIns="41455" anchor="ctr"/>
          <a:lstStyle>
            <a:lvl1pPr algn="l" eaLnBrk="0" hangingPunct="0">
              <a:spcBef>
                <a:spcPct val="20000"/>
              </a:spcBef>
              <a:buChar char="•"/>
              <a:defRPr kumimoji="1" sz="36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0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3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3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9pPr>
          </a:lstStyle>
          <a:p>
            <a:pPr algn="ctr" defTabSz="720000">
              <a:spcBef>
                <a:spcPts val="0"/>
              </a:spcBef>
              <a:buNone/>
              <a:defRPr/>
            </a:pPr>
            <a:r>
              <a:rPr lang="ja-JP" altLang="en-US" sz="1600" dirty="0" smtClean="0">
                <a:uFill>
                  <a:solidFill>
                    <a:srgbClr val="0070C0"/>
                  </a:solidFill>
                </a:uFill>
                <a:latin typeface="メイリオ" panose="020B0604030504040204" pitchFamily="50" charset="-128"/>
                <a:ea typeface="メイリオ" panose="020B0604030504040204" pitchFamily="50" charset="-128"/>
              </a:rPr>
              <a:t>技能実習制度等をめぐる現状</a:t>
            </a:r>
            <a:endParaRPr lang="ja-JP" altLang="en-US" sz="18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89991" y="7797102"/>
            <a:ext cx="2830025" cy="1203333"/>
          </a:xfrm>
          <a:prstGeom prst="rect">
            <a:avLst/>
          </a:prstGeom>
          <a:noFill/>
        </p:spPr>
        <p:txBody>
          <a:bodyPr wrap="square" rtlCol="0">
            <a:noAutofit/>
          </a:bodyPr>
          <a:lstStyle/>
          <a:p>
            <a:r>
              <a:rPr lang="ja-JP" altLang="en-US" sz="1200" b="1" dirty="0">
                <a:solidFill>
                  <a:schemeClr val="tx2"/>
                </a:solidFill>
                <a:latin typeface="メイリオ" panose="020B0604030504040204" pitchFamily="50" charset="-128"/>
                <a:ea typeface="メイリオ" panose="020B0604030504040204" pitchFamily="50" charset="-128"/>
              </a:rPr>
              <a:t>■</a:t>
            </a:r>
            <a:r>
              <a:rPr lang="ja-JP" altLang="en-US" sz="1200" b="1" u="sng" dirty="0">
                <a:solidFill>
                  <a:schemeClr val="tx2"/>
                </a:solidFill>
                <a:latin typeface="メイリオ" panose="020B0604030504040204" pitchFamily="50" charset="-128"/>
                <a:ea typeface="メイリオ" panose="020B0604030504040204" pitchFamily="50" charset="-128"/>
              </a:rPr>
              <a:t>お申込み・お問い合わせ先</a:t>
            </a:r>
            <a:r>
              <a:rPr lang="ja-JP" altLang="en-US" sz="1200" b="1" dirty="0">
                <a:solidFill>
                  <a:schemeClr val="tx2"/>
                </a:solidFill>
                <a:latin typeface="メイリオ" panose="020B0604030504040204" pitchFamily="50" charset="-128"/>
                <a:ea typeface="メイリオ" panose="020B0604030504040204" pitchFamily="50" charset="-128"/>
              </a:rPr>
              <a:t>　</a:t>
            </a:r>
            <a:endParaRPr lang="en-US" altLang="ja-JP" sz="1200" b="1" dirty="0">
              <a:solidFill>
                <a:schemeClr val="tx2"/>
              </a:solidFill>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神戸市海外ビジネスセンター</a:t>
            </a:r>
            <a:endParaRPr lang="en-US" altLang="ja-JP" sz="12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（神戸市経済観光局）</a:t>
            </a:r>
            <a:endParaRPr lang="en-US" altLang="ja-JP" sz="1100" dirty="0">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0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hlinkClick r:id="rId6"/>
              </a:rPr>
              <a:t>asia-biz@office.city.kobe.lg.jp</a:t>
            </a:r>
            <a:endParaRPr lang="en-US" altLang="ja-JP" sz="1000" dirty="0">
              <a:solidFill>
                <a:srgbClr val="000000"/>
              </a:solidFill>
              <a:latin typeface="メイリオ" panose="020B0604030504040204" pitchFamily="50" charset="-128"/>
              <a:ea typeface="メイリオ" panose="020B0604030504040204" pitchFamily="50" charset="-128"/>
              <a:cs typeface="Times New Roman" pitchFamily="18" charset="0"/>
            </a:endParaRPr>
          </a:p>
          <a:p>
            <a:r>
              <a:rPr lang="ja-JP" altLang="en-US" sz="1000" dirty="0">
                <a:latin typeface="メイリオ" panose="020B0604030504040204" pitchFamily="50" charset="-128"/>
                <a:ea typeface="メイリオ" panose="020B0604030504040204" pitchFamily="50" charset="-128"/>
              </a:rPr>
              <a:t> ＴＥＬ　０７８－２３１－０２２２　</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ＦＡＸ　０７８－２３１－０２５６</a:t>
            </a:r>
            <a:endParaRPr kumimoji="1" lang="ja-JP" altLang="en-US" sz="1000" dirty="0">
              <a:latin typeface="メイリオ" panose="020B0604030504040204" pitchFamily="50" charset="-128"/>
              <a:ea typeface="メイリオ" panose="020B0604030504040204" pitchFamily="50" charset="-128"/>
            </a:endParaRPr>
          </a:p>
        </p:txBody>
      </p:sp>
      <p:pic>
        <p:nvPicPr>
          <p:cNvPr id="26" name="Picture 3" descr="\\LS210D3F2\share\庶務事務\広報\ホームページＱＲコード.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0677" y="7850961"/>
            <a:ext cx="757923" cy="7579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LS210D3F2\share\庶務事務\印刷物（リーフレット・ロゴ等）\ロゴマーク（最終版）\A4_PDF_JPG\A4-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186" y="8926139"/>
            <a:ext cx="1894426" cy="61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表 27"/>
          <p:cNvGraphicFramePr>
            <a:graphicFrameLocks noGrp="1"/>
          </p:cNvGraphicFramePr>
          <p:nvPr>
            <p:extLst>
              <p:ext uri="{D42A27DB-BD31-4B8C-83A1-F6EECF244321}">
                <p14:modId xmlns:p14="http://schemas.microsoft.com/office/powerpoint/2010/main" val="1794760422"/>
              </p:ext>
            </p:extLst>
          </p:nvPr>
        </p:nvGraphicFramePr>
        <p:xfrm>
          <a:off x="301188" y="3914851"/>
          <a:ext cx="6336704" cy="2347516"/>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457498">
                <a:tc>
                  <a:txBody>
                    <a:bodyPr/>
                    <a:lstStyle/>
                    <a:p>
                      <a:pPr algn="ctr"/>
                      <a:r>
                        <a:rPr kumimoji="1" lang="ja-JP" altLang="en-US" sz="1200" dirty="0">
                          <a:latin typeface="メイリオ" panose="020B0604030504040204" pitchFamily="50" charset="-128"/>
                          <a:ea typeface="メイリオ" panose="020B0604030504040204" pitchFamily="50" charset="-128"/>
                        </a:rPr>
                        <a:t>住　　所</a:t>
                      </a:r>
                    </a:p>
                  </a:txBody>
                  <a:tcPr marT="50403" marB="50403"/>
                </a:tc>
                <a:tc>
                  <a:txBody>
                    <a:bodyPr/>
                    <a:lstStyle/>
                    <a:p>
                      <a:endParaRPr kumimoji="1" lang="ja-JP" altLang="en-US" sz="1200" i="1" dirty="0"/>
                    </a:p>
                  </a:txBody>
                  <a:tcPr marT="50403" marB="50403"/>
                </a:tc>
                <a:extLst>
                  <a:ext uri="{0D108BD9-81ED-4DB2-BD59-A6C34878D82A}">
                    <a16:rowId xmlns:a16="http://schemas.microsoft.com/office/drawing/2014/main" val="10000"/>
                  </a:ext>
                </a:extLst>
              </a:tr>
              <a:tr h="369011">
                <a:tc>
                  <a:txBody>
                    <a:bodyPr/>
                    <a:lstStyle/>
                    <a:p>
                      <a:pPr algn="ctr"/>
                      <a:r>
                        <a:rPr kumimoji="1" lang="ja-JP" altLang="en-US" sz="1200" dirty="0">
                          <a:latin typeface="メイリオ" panose="020B0604030504040204" pitchFamily="50" charset="-128"/>
                          <a:ea typeface="メイリオ" panose="020B0604030504040204" pitchFamily="50" charset="-128"/>
                        </a:rPr>
                        <a:t>企業名・団体名</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1"/>
                  </a:ext>
                </a:extLst>
              </a:tr>
              <a:tr h="369011">
                <a:tc>
                  <a:txBody>
                    <a:bodyPr/>
                    <a:lstStyle/>
                    <a:p>
                      <a:pPr algn="ctr"/>
                      <a:r>
                        <a:rPr kumimoji="1" lang="ja-JP" altLang="en-US" sz="1200" dirty="0">
                          <a:latin typeface="メイリオ" panose="020B0604030504040204" pitchFamily="50" charset="-128"/>
                          <a:ea typeface="メイリオ" panose="020B0604030504040204" pitchFamily="50" charset="-128"/>
                        </a:rPr>
                        <a:t>参加者役職・お名前</a:t>
                      </a:r>
                    </a:p>
                  </a:txBody>
                  <a:tcPr marT="50403" marB="50403"/>
                </a:tc>
                <a:tc>
                  <a:txBody>
                    <a:bodyPr/>
                    <a:lstStyle/>
                    <a:p>
                      <a:r>
                        <a:rPr kumimoji="1" lang="ja-JP" altLang="en-US" sz="1200" dirty="0"/>
                        <a:t>　　　　　　　　　　　　　　　　　　　　　　</a:t>
                      </a:r>
                    </a:p>
                  </a:txBody>
                  <a:tcPr marT="50403" marB="50403"/>
                </a:tc>
                <a:extLst>
                  <a:ext uri="{0D108BD9-81ED-4DB2-BD59-A6C34878D82A}">
                    <a16:rowId xmlns:a16="http://schemas.microsoft.com/office/drawing/2014/main" val="10002"/>
                  </a:ext>
                </a:extLst>
              </a:tr>
              <a:tr h="344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Ｅメール（必須）</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3"/>
                  </a:ext>
                </a:extLst>
              </a:tr>
              <a:tr h="393046">
                <a:tc>
                  <a:txBody>
                    <a:bodyPr/>
                    <a:lstStyle/>
                    <a:p>
                      <a:pPr algn="ctr"/>
                      <a:r>
                        <a:rPr kumimoji="1" lang="ja-JP" altLang="en-US" sz="1200" dirty="0">
                          <a:latin typeface="メイリオ" panose="020B0604030504040204" pitchFamily="50" charset="-128"/>
                          <a:ea typeface="メイリオ" panose="020B0604030504040204" pitchFamily="50" charset="-128"/>
                        </a:rPr>
                        <a:t>電話</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4"/>
                  </a:ext>
                </a:extLst>
              </a:tr>
              <a:tr h="413973">
                <a:tc>
                  <a:txBody>
                    <a:bodyPr/>
                    <a:lstStyle/>
                    <a:p>
                      <a:pPr algn="ctr"/>
                      <a:r>
                        <a:rPr kumimoji="1" lang="ja-JP" altLang="en-US" sz="1200" dirty="0">
                          <a:latin typeface="メイリオ" panose="020B0604030504040204" pitchFamily="50" charset="-128"/>
                          <a:ea typeface="メイリオ" panose="020B0604030504040204" pitchFamily="50" charset="-128"/>
                        </a:rPr>
                        <a:t>ＦＡＸ</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5"/>
                  </a:ext>
                </a:extLst>
              </a:tr>
            </a:tbl>
          </a:graphicData>
        </a:graphic>
      </p:graphicFrame>
      <p:sp>
        <p:nvSpPr>
          <p:cNvPr id="2" name="正方形/長方形 1"/>
          <p:cNvSpPr/>
          <p:nvPr/>
        </p:nvSpPr>
        <p:spPr>
          <a:xfrm>
            <a:off x="6319067" y="8648700"/>
            <a:ext cx="262707" cy="1523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73620" y="330159"/>
            <a:ext cx="1359917" cy="1359917"/>
          </a:xfrm>
          <a:prstGeom prst="rect">
            <a:avLst/>
          </a:prstGeom>
        </p:spPr>
      </p:pic>
    </p:spTree>
    <p:extLst>
      <p:ext uri="{BB962C8B-B14F-4D97-AF65-F5344CB8AC3E}">
        <p14:creationId xmlns:p14="http://schemas.microsoft.com/office/powerpoint/2010/main" val="144661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3344</TotalTime>
  <Words>1032</Words>
  <Application>Microsoft Office PowerPoint</Application>
  <PresentationFormat>ユーザー設定</PresentationFormat>
  <Paragraphs>84</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ＭＳ Ｐゴシック</vt:lpstr>
      <vt:lpstr>ＭＳ ゴシック</vt:lpstr>
      <vt:lpstr>ＭＳ 明朝</vt:lpstr>
      <vt:lpstr>メイリオ</vt:lpstr>
      <vt:lpstr>Arial</vt:lpstr>
      <vt:lpstr>Calibri</vt:lpstr>
      <vt:lpstr>Century</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中小企業のための法務勉強会</dc:title>
  <dc:creator>Administrator</dc:creator>
  <cp:lastModifiedBy>Windows ユーザー</cp:lastModifiedBy>
  <cp:revision>453</cp:revision>
  <cp:lastPrinted>2022-09-14T00:07:42Z</cp:lastPrinted>
  <dcterms:created xsi:type="dcterms:W3CDTF">2014-02-28T06:32:11Z</dcterms:created>
  <dcterms:modified xsi:type="dcterms:W3CDTF">2023-01-24T07:47:56Z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85ecb2-a6cb-4b76-bcbd-1c2ea4df0cd9_Enabled">
    <vt:lpwstr>False</vt:lpwstr>
  </property>
  <property fmtid="{D5CDD505-2E9C-101B-9397-08002B2CF9AE}" pid="3" name="MSIP_Label_1b85ecb2-a6cb-4b76-bcbd-1c2ea4df0cd9_SiteId">
    <vt:lpwstr>6f15ba8c-27c6-44f1-98fb-38c43daa773c</vt:lpwstr>
  </property>
  <property fmtid="{D5CDD505-2E9C-101B-9397-08002B2CF9AE}" pid="4" name="MSIP_Label_1b85ecb2-a6cb-4b76-bcbd-1c2ea4df0cd9_Owner">
    <vt:lpwstr>okawa-takuro@inpit.go.jp</vt:lpwstr>
  </property>
  <property fmtid="{D5CDD505-2E9C-101B-9397-08002B2CF9AE}" pid="5" name="MSIP_Label_1b85ecb2-a6cb-4b76-bcbd-1c2ea4df0cd9_SetDate">
    <vt:lpwstr>2021-02-12T04:47:22.1049587Z</vt:lpwstr>
  </property>
  <property fmtid="{D5CDD505-2E9C-101B-9397-08002B2CF9AE}" pid="6" name="MSIP_Label_1b85ecb2-a6cb-4b76-bcbd-1c2ea4df0cd9_Name">
    <vt:lpwstr>暗号化ラベル</vt:lpwstr>
  </property>
  <property fmtid="{D5CDD505-2E9C-101B-9397-08002B2CF9AE}" pid="7" name="MSIP_Label_1b85ecb2-a6cb-4b76-bcbd-1c2ea4df0cd9_Application">
    <vt:lpwstr>Microsoft Azure Information Protection</vt:lpwstr>
  </property>
  <property fmtid="{D5CDD505-2E9C-101B-9397-08002B2CF9AE}" pid="8" name="MSIP_Label_1b85ecb2-a6cb-4b76-bcbd-1c2ea4df0cd9_ActionId">
    <vt:lpwstr>5c0c98d5-3065-4c23-ab53-00f8005e1891</vt:lpwstr>
  </property>
  <property fmtid="{D5CDD505-2E9C-101B-9397-08002B2CF9AE}" pid="9" name="MSIP_Label_1b85ecb2-a6cb-4b76-bcbd-1c2ea4df0cd9_Extended_MSFT_Method">
    <vt:lpwstr>Automatic</vt:lpwstr>
  </property>
</Properties>
</file>