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0" r:id="rId3"/>
  </p:sldIdLst>
  <p:sldSz cx="6858000" cy="10080625"/>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FF99FF"/>
    <a:srgbClr val="D4FED2"/>
    <a:srgbClr val="FFFF66"/>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889" autoAdjust="0"/>
    <p:restoredTop sz="94394" autoAdjust="0"/>
  </p:normalViewPr>
  <p:slideViewPr>
    <p:cSldViewPr>
      <p:cViewPr varScale="1">
        <p:scale>
          <a:sx n="47" d="100"/>
          <a:sy n="47" d="100"/>
        </p:scale>
        <p:origin x="2588" y="48"/>
      </p:cViewPr>
      <p:guideLst>
        <p:guide orient="horz" pos="317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渡邊 勇太／ＧＡO／SMBC (Watanabe Yuta)" userId="b6018939-2f6f-4120-8e26-0ce92a07a988" providerId="ADAL" clId="{CAF84CA0-3477-47EC-AABA-92A7307A5125}"/>
    <pc:docChg chg="modSld">
      <pc:chgData name="渡邊 勇太／ＧＡO／SMBC (Watanabe Yuta)" userId="b6018939-2f6f-4120-8e26-0ce92a07a988" providerId="ADAL" clId="{CAF84CA0-3477-47EC-AABA-92A7307A5125}" dt="2023-01-23T12:44:41.802" v="18" actId="20577"/>
      <pc:docMkLst>
        <pc:docMk/>
      </pc:docMkLst>
      <pc:sldChg chg="modSp mod">
        <pc:chgData name="渡邊 勇太／ＧＡO／SMBC (Watanabe Yuta)" userId="b6018939-2f6f-4120-8e26-0ce92a07a988" providerId="ADAL" clId="{CAF84CA0-3477-47EC-AABA-92A7307A5125}" dt="2023-01-23T12:44:41.802" v="18" actId="20577"/>
        <pc:sldMkLst>
          <pc:docMk/>
          <pc:sldMk cId="2410739402" sldId="258"/>
        </pc:sldMkLst>
        <pc:spChg chg="mod">
          <ac:chgData name="渡邊 勇太／ＧＡO／SMBC (Watanabe Yuta)" userId="b6018939-2f6f-4120-8e26-0ce92a07a988" providerId="ADAL" clId="{CAF84CA0-3477-47EC-AABA-92A7307A5125}" dt="2023-01-23T12:44:41.802" v="18" actId="20577"/>
          <ac:spMkLst>
            <pc:docMk/>
            <pc:sldMk cId="2410739402" sldId="258"/>
            <ac:spMk id="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50375" cy="497367"/>
          </a:xfrm>
          <a:prstGeom prst="rect">
            <a:avLst/>
          </a:prstGeom>
        </p:spPr>
        <p:txBody>
          <a:bodyPr vert="horz" lIns="92204" tIns="46103" rIns="92204" bIns="461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3"/>
            <a:ext cx="2950374" cy="497367"/>
          </a:xfrm>
          <a:prstGeom prst="rect">
            <a:avLst/>
          </a:prstGeom>
        </p:spPr>
        <p:txBody>
          <a:bodyPr vert="horz" lIns="92204" tIns="46103" rIns="92204" bIns="46103" rtlCol="0"/>
          <a:lstStyle>
            <a:lvl1pPr algn="r">
              <a:defRPr sz="1200"/>
            </a:lvl1pPr>
          </a:lstStyle>
          <a:p>
            <a:fld id="{0F89EF13-7771-4B8A-9E56-55921ED87A44}" type="datetimeFigureOut">
              <a:rPr kumimoji="1" lang="ja-JP" altLang="en-US" smtClean="0"/>
              <a:pPr/>
              <a:t>2023/1/31</a:t>
            </a:fld>
            <a:endParaRPr kumimoji="1" lang="ja-JP" altLang="en-US"/>
          </a:p>
        </p:txBody>
      </p:sp>
      <p:sp>
        <p:nvSpPr>
          <p:cNvPr id="4" name="スライド イメージ プレースホルダー 3"/>
          <p:cNvSpPr>
            <a:spLocks noGrp="1" noRot="1" noChangeAspect="1"/>
          </p:cNvSpPr>
          <p:nvPr>
            <p:ph type="sldImg" idx="2"/>
          </p:nvPr>
        </p:nvSpPr>
        <p:spPr>
          <a:xfrm>
            <a:off x="2135188" y="744538"/>
            <a:ext cx="2536825" cy="3729037"/>
          </a:xfrm>
          <a:prstGeom prst="rect">
            <a:avLst/>
          </a:prstGeom>
          <a:noFill/>
          <a:ln w="12700">
            <a:solidFill>
              <a:prstClr val="black"/>
            </a:solidFill>
          </a:ln>
        </p:spPr>
        <p:txBody>
          <a:bodyPr vert="horz" lIns="92204" tIns="46103" rIns="92204" bIns="46103" rtlCol="0" anchor="ctr"/>
          <a:lstStyle/>
          <a:p>
            <a:endParaRPr lang="ja-JP" altLang="en-US"/>
          </a:p>
        </p:txBody>
      </p:sp>
      <p:sp>
        <p:nvSpPr>
          <p:cNvPr id="5" name="ノート プレースホルダー 4"/>
          <p:cNvSpPr>
            <a:spLocks noGrp="1"/>
          </p:cNvSpPr>
          <p:nvPr>
            <p:ph type="body" sz="quarter" idx="3"/>
          </p:nvPr>
        </p:nvSpPr>
        <p:spPr>
          <a:xfrm>
            <a:off x="680242" y="4720985"/>
            <a:ext cx="5446723" cy="4473102"/>
          </a:xfrm>
          <a:prstGeom prst="rect">
            <a:avLst/>
          </a:prstGeom>
        </p:spPr>
        <p:txBody>
          <a:bodyPr vert="horz" lIns="92204" tIns="46103" rIns="92204" bIns="461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372"/>
            <a:ext cx="2950375" cy="497366"/>
          </a:xfrm>
          <a:prstGeom prst="rect">
            <a:avLst/>
          </a:prstGeom>
        </p:spPr>
        <p:txBody>
          <a:bodyPr vert="horz" lIns="92204" tIns="46103" rIns="92204" bIns="461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04" tIns="46103" rIns="92204" bIns="46103" rtlCol="0" anchor="b"/>
          <a:lstStyle>
            <a:lvl1pPr algn="r">
              <a:defRPr sz="1200"/>
            </a:lvl1pPr>
          </a:lstStyle>
          <a:p>
            <a:fld id="{816F0840-9377-4A7D-9405-971A8686CEE6}" type="slidenum">
              <a:rPr kumimoji="1" lang="ja-JP" altLang="en-US" smtClean="0"/>
              <a:pPr/>
              <a:t>‹#›</a:t>
            </a:fld>
            <a:endParaRPr kumimoji="1" lang="ja-JP" altLang="en-US"/>
          </a:p>
        </p:txBody>
      </p:sp>
    </p:spTree>
    <p:extLst>
      <p:ext uri="{BB962C8B-B14F-4D97-AF65-F5344CB8AC3E}">
        <p14:creationId xmlns:p14="http://schemas.microsoft.com/office/powerpoint/2010/main" val="109820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6F0840-9377-4A7D-9405-971A8686CEE6}" type="slidenum">
              <a:rPr kumimoji="1" lang="ja-JP" altLang="en-US" smtClean="0"/>
              <a:pPr/>
              <a:t>1</a:t>
            </a:fld>
            <a:endParaRPr kumimoji="1" lang="ja-JP" altLang="en-US"/>
          </a:p>
        </p:txBody>
      </p:sp>
    </p:spTree>
    <p:extLst>
      <p:ext uri="{BB962C8B-B14F-4D97-AF65-F5344CB8AC3E}">
        <p14:creationId xmlns:p14="http://schemas.microsoft.com/office/powerpoint/2010/main" val="303187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131530"/>
            <a:ext cx="5829300" cy="216080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712354"/>
            <a:ext cx="4800600" cy="25761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6097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16989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39034"/>
            <a:ext cx="1157288" cy="1146671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39034"/>
            <a:ext cx="3357563" cy="1146671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66265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159586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477735"/>
            <a:ext cx="5829300" cy="2002124"/>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272600"/>
            <a:ext cx="5829300" cy="22051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13026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136195"/>
            <a:ext cx="2257425" cy="8869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136195"/>
            <a:ext cx="2257425" cy="8869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32734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403693"/>
            <a:ext cx="6172200" cy="168010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256474"/>
            <a:ext cx="303014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3196864"/>
            <a:ext cx="303014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56474"/>
            <a:ext cx="3031331" cy="94039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96864"/>
            <a:ext cx="3031331" cy="58080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26309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65188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370869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401359"/>
            <a:ext cx="2256235" cy="170810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401359"/>
            <a:ext cx="3833813" cy="86035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109465"/>
            <a:ext cx="2256235" cy="68954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65709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7056438"/>
            <a:ext cx="4114800" cy="833053"/>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900722"/>
            <a:ext cx="4114800" cy="604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889491"/>
            <a:ext cx="4114800" cy="1183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FC00079-0771-4374-A0F8-BBA6C99B7205}" type="datetimeFigureOut">
              <a:rPr kumimoji="1" lang="ja-JP" altLang="en-US" smtClean="0"/>
              <a:pPr/>
              <a:t>2023/1/31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832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403693"/>
            <a:ext cx="6172200" cy="1680104"/>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52148"/>
            <a:ext cx="6172200" cy="665274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343247"/>
            <a:ext cx="1600200" cy="536700"/>
          </a:xfrm>
          <a:prstGeom prst="rect">
            <a:avLst/>
          </a:prstGeom>
        </p:spPr>
        <p:txBody>
          <a:bodyPr vert="horz" lIns="91440" tIns="45720" rIns="91440" bIns="45720" rtlCol="0" anchor="ctr"/>
          <a:lstStyle>
            <a:lvl1pPr algn="l">
              <a:defRPr sz="1200">
                <a:solidFill>
                  <a:schemeClr val="tx1">
                    <a:tint val="75000"/>
                  </a:schemeClr>
                </a:solidFill>
              </a:defRPr>
            </a:lvl1pPr>
          </a:lstStyle>
          <a:p>
            <a:fld id="{3FC00079-0771-4374-A0F8-BBA6C99B7205}"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3"/>
          </p:nvPr>
        </p:nvSpPr>
        <p:spPr>
          <a:xfrm>
            <a:off x="2343150" y="9343247"/>
            <a:ext cx="2171700" cy="5367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343247"/>
            <a:ext cx="1600200" cy="536700"/>
          </a:xfrm>
          <a:prstGeom prst="rect">
            <a:avLst/>
          </a:prstGeom>
        </p:spPr>
        <p:txBody>
          <a:bodyPr vert="horz" lIns="91440" tIns="45720" rIns="91440" bIns="45720" rtlCol="0" anchor="ctr"/>
          <a:lstStyle>
            <a:lvl1pPr algn="r">
              <a:defRPr sz="1200">
                <a:solidFill>
                  <a:schemeClr val="tx1">
                    <a:tint val="75000"/>
                  </a:schemeClr>
                </a:solidFill>
              </a:defRPr>
            </a:lvl1pPr>
          </a:lstStyle>
          <a:p>
            <a:fld id="{35EE72E5-6F55-4DCB-908A-63EEA8676539}" type="slidenum">
              <a:rPr kumimoji="1" lang="ja-JP" altLang="en-US" smtClean="0"/>
              <a:pPr/>
              <a:t>‹#›</a:t>
            </a:fld>
            <a:endParaRPr kumimoji="1" lang="ja-JP" altLang="en-US"/>
          </a:p>
        </p:txBody>
      </p:sp>
    </p:spTree>
    <p:extLst>
      <p:ext uri="{BB962C8B-B14F-4D97-AF65-F5344CB8AC3E}">
        <p14:creationId xmlns:p14="http://schemas.microsoft.com/office/powerpoint/2010/main" val="255368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mailto:asia-biz@office.city.kobe.lg.jp" TargetMode="External"/><Relationship Id="rId4" Type="http://schemas.openxmlformats.org/officeDocument/2006/relationships/hyperlink" Target="https://www.kobe-obc.lg.jp/news/11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349896"/>
            <a:ext cx="6881310" cy="374672"/>
          </a:xfrm>
          <a:prstGeom prst="rect">
            <a:avLst/>
          </a:prstGeom>
        </p:spPr>
        <p:txBody>
          <a:bodyPr wrap="square" tIns="0" bIns="0">
            <a:noAutofit/>
          </a:bodyPr>
          <a:lstStyle/>
          <a:p>
            <a:pPr algn="ctr">
              <a:lnSpc>
                <a:spcPts val="3500"/>
              </a:lnSpc>
              <a:spcAft>
                <a:spcPts val="0"/>
              </a:spcAft>
            </a:pPr>
            <a:r>
              <a:rPr lang="ja-JP" altLang="en-US" sz="1600" b="1"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rPr>
              <a:t>～ベトナムにおける金融取引・移転価格税制等の留意点～</a:t>
            </a:r>
            <a:endParaRPr lang="ja-JP" altLang="ja-JP" sz="1600" kern="100" dirty="0">
              <a:solidFill>
                <a:schemeClr val="accent2"/>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正方形/長方形 9"/>
          <p:cNvSpPr/>
          <p:nvPr/>
        </p:nvSpPr>
        <p:spPr>
          <a:xfrm>
            <a:off x="15617" y="8912"/>
            <a:ext cx="6858001" cy="523220"/>
          </a:xfrm>
          <a:prstGeom prst="rect">
            <a:avLst/>
          </a:prstGeom>
        </p:spPr>
        <p:txBody>
          <a:bodyPr wrap="square">
            <a:spAutoFit/>
          </a:bodyPr>
          <a:lstStyle/>
          <a:p>
            <a:pPr algn="ctr"/>
            <a:r>
              <a:rPr lang="ja-JP" altLang="en-US" sz="2800" b="1" dirty="0">
                <a:solidFill>
                  <a:schemeClr val="accent3">
                    <a:lumMod val="75000"/>
                  </a:schemeClr>
                </a:solidFill>
                <a:latin typeface="メイリオ" panose="020B0604030504040204" pitchFamily="50" charset="-128"/>
                <a:ea typeface="メイリオ" panose="020B0604030504040204" pitchFamily="50" charset="-128"/>
              </a:rPr>
              <a:t>ベトナムビジネスセミナー</a:t>
            </a:r>
            <a:endParaRPr lang="ja-JP" altLang="en-US" sz="2000" b="1" strike="sngStrike" dirty="0">
              <a:solidFill>
                <a:schemeClr val="accent3">
                  <a:lumMod val="75000"/>
                </a:schemeClr>
              </a:solidFill>
              <a:latin typeface="メイリオ" panose="020B0604030504040204" pitchFamily="50" charset="-128"/>
              <a:ea typeface="メイリオ" panose="020B0604030504040204" pitchFamily="50" charset="-128"/>
            </a:endParaRPr>
          </a:p>
        </p:txBody>
      </p:sp>
      <p:sp>
        <p:nvSpPr>
          <p:cNvPr id="13" name="AutoShape 2"/>
          <p:cNvSpPr>
            <a:spLocks noChangeArrowheads="1"/>
          </p:cNvSpPr>
          <p:nvPr/>
        </p:nvSpPr>
        <p:spPr bwMode="auto">
          <a:xfrm>
            <a:off x="54683" y="781677"/>
            <a:ext cx="6730480" cy="1446241"/>
          </a:xfrm>
          <a:prstGeom prst="roundRect">
            <a:avLst>
              <a:gd name="adj" fmla="val 16667"/>
            </a:avLst>
          </a:prstGeom>
          <a:solidFill>
            <a:srgbClr val="FFFF99"/>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5" name="正方形/長方形 14"/>
          <p:cNvSpPr/>
          <p:nvPr/>
        </p:nvSpPr>
        <p:spPr>
          <a:xfrm>
            <a:off x="54683" y="747410"/>
            <a:ext cx="6792264" cy="1530401"/>
          </a:xfrm>
          <a:prstGeom prst="rect">
            <a:avLst/>
          </a:prstGeom>
        </p:spPr>
        <p:txBody>
          <a:bodyPr wrap="square" lIns="144000" tIns="72000" rIns="144000" bIns="72000">
            <a:spAutoFit/>
          </a:bodyPr>
          <a:lstStyle/>
          <a:p>
            <a:pPr>
              <a:lnSpc>
                <a:spcPts val="1800"/>
              </a:lnSpc>
            </a:pPr>
            <a:r>
              <a:rPr lang="ja-JP" altLang="en-US" sz="1100" dirty="0">
                <a:latin typeface="メイリオ" panose="020B0604030504040204" pitchFamily="50" charset="-128"/>
                <a:ea typeface="メイリオ" panose="020B0604030504040204" pitchFamily="50" charset="-128"/>
              </a:rPr>
              <a:t>　今年は、日本とベトナムの外交関係樹立</a:t>
            </a:r>
            <a:r>
              <a:rPr lang="en-US" altLang="ja-JP" sz="1100" dirty="0">
                <a:latin typeface="メイリオ" panose="020B0604030504040204" pitchFamily="50" charset="-128"/>
                <a:ea typeface="メイリオ" panose="020B0604030504040204" pitchFamily="50" charset="-128"/>
              </a:rPr>
              <a:t>50</a:t>
            </a:r>
            <a:r>
              <a:rPr lang="ja-JP" altLang="en-US" sz="1100" dirty="0">
                <a:latin typeface="メイリオ" panose="020B0604030504040204" pitchFamily="50" charset="-128"/>
                <a:ea typeface="メイリオ" panose="020B0604030504040204" pitchFamily="50" charset="-128"/>
              </a:rPr>
              <a:t>周年の節目を迎えますが、経済分野での深い繋がりのほか、幅広い分野において、日越間の友好・協力関係は発展し続けています。</a:t>
            </a:r>
            <a:endParaRPr lang="en-US" altLang="ja-JP" sz="1100" dirty="0">
              <a:latin typeface="メイリオ" panose="020B0604030504040204" pitchFamily="50" charset="-128"/>
              <a:ea typeface="メイリオ" panose="020B0604030504040204" pitchFamily="50" charset="-128"/>
            </a:endParaRPr>
          </a:p>
          <a:p>
            <a:pPr>
              <a:lnSpc>
                <a:spcPts val="1800"/>
              </a:lnSpc>
            </a:pPr>
            <a:r>
              <a:rPr lang="ja-JP" altLang="en-US" sz="1100" dirty="0">
                <a:latin typeface="メイリオ" panose="020B0604030504040204" pitchFamily="50" charset="-128"/>
                <a:ea typeface="メイリオ" panose="020B0604030504040204" pitchFamily="50" charset="-128"/>
              </a:rPr>
              <a:t>　また、ベトナムはコロナ禍においても、</a:t>
            </a:r>
            <a:r>
              <a:rPr lang="en-US" altLang="ja-JP" sz="1100" dirty="0">
                <a:latin typeface="メイリオ" panose="020B0604030504040204" pitchFamily="50" charset="-128"/>
                <a:ea typeface="メイリオ" panose="020B0604030504040204" pitchFamily="50" charset="-128"/>
              </a:rPr>
              <a:t>ASEAN</a:t>
            </a:r>
            <a:r>
              <a:rPr lang="ja-JP" altLang="en-US" sz="1100" dirty="0">
                <a:latin typeface="メイリオ" panose="020B0604030504040204" pitchFamily="50" charset="-128"/>
                <a:ea typeface="メイリオ" panose="020B0604030504040204" pitchFamily="50" charset="-128"/>
              </a:rPr>
              <a:t>で唯一プラス成長を続け、</a:t>
            </a:r>
            <a:r>
              <a:rPr lang="en-US" altLang="ja-JP" sz="1100" dirty="0">
                <a:latin typeface="メイリオ" panose="020B0604030504040204" pitchFamily="50" charset="-128"/>
                <a:ea typeface="メイリオ" panose="020B0604030504040204" pitchFamily="50" charset="-128"/>
              </a:rPr>
              <a:t>2022</a:t>
            </a:r>
            <a:r>
              <a:rPr lang="ja-JP" altLang="en-US" sz="1100" dirty="0">
                <a:latin typeface="メイリオ" panose="020B0604030504040204" pitchFamily="50" charset="-128"/>
                <a:ea typeface="メイリオ" panose="020B0604030504040204" pitchFamily="50" charset="-128"/>
              </a:rPr>
              <a:t>年の</a:t>
            </a:r>
            <a:r>
              <a:rPr lang="en-US" altLang="ja-JP" sz="1100" dirty="0">
                <a:latin typeface="メイリオ" panose="020B0604030504040204" pitchFamily="50" charset="-128"/>
                <a:ea typeface="メイリオ" panose="020B0604030504040204" pitchFamily="50" charset="-128"/>
              </a:rPr>
              <a:t>GDP</a:t>
            </a:r>
            <a:r>
              <a:rPr lang="ja-JP" altLang="en-US" sz="1100" dirty="0">
                <a:latin typeface="メイリオ" panose="020B0604030504040204" pitchFamily="50" charset="-128"/>
                <a:ea typeface="メイリオ" panose="020B0604030504040204" pitchFamily="50" charset="-128"/>
              </a:rPr>
              <a:t>成長率</a:t>
            </a:r>
            <a:r>
              <a:rPr lang="ja-JP" altLang="en-US" sz="1100" dirty="0" smtClean="0">
                <a:latin typeface="メイリオ" panose="020B0604030504040204" pitchFamily="50" charset="-128"/>
                <a:ea typeface="メイリオ" panose="020B0604030504040204" pitchFamily="50" charset="-128"/>
              </a:rPr>
              <a:t>は</a:t>
            </a:r>
            <a:r>
              <a:rPr lang="en-US" altLang="ja-JP" sz="1100" dirty="0" smtClean="0">
                <a:latin typeface="メイリオ" panose="020B0604030504040204" pitchFamily="50" charset="-128"/>
                <a:ea typeface="メイリオ" panose="020B0604030504040204" pitchFamily="50" charset="-128"/>
              </a:rPr>
              <a:t>8</a:t>
            </a:r>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とコロナ前の勢いを取り戻し、消費市場としても魅力ある国となっています。</a:t>
            </a:r>
            <a:endParaRPr lang="en-US" altLang="ja-JP" sz="1100" dirty="0">
              <a:latin typeface="メイリオ" panose="020B0604030504040204" pitchFamily="50" charset="-128"/>
              <a:ea typeface="メイリオ" panose="020B0604030504040204" pitchFamily="50" charset="-128"/>
            </a:endParaRPr>
          </a:p>
          <a:p>
            <a:pPr>
              <a:lnSpc>
                <a:spcPts val="1800"/>
              </a:lnSpc>
            </a:pPr>
            <a:r>
              <a:rPr lang="ja-JP" altLang="en-US" sz="1100" dirty="0">
                <a:latin typeface="メイリオ" panose="020B0604030504040204" pitchFamily="50" charset="-128"/>
                <a:ea typeface="メイリオ" panose="020B0604030504040204" pitchFamily="50" charset="-128"/>
              </a:rPr>
              <a:t>　</a:t>
            </a:r>
            <a:r>
              <a:rPr lang="ja-JP" altLang="ja-JP" sz="1100" dirty="0">
                <a:latin typeface="メイリオ" panose="020B0604030504040204" pitchFamily="50" charset="-128"/>
                <a:ea typeface="メイリオ" panose="020B0604030504040204" pitchFamily="50" charset="-128"/>
              </a:rPr>
              <a:t>そこで、</a:t>
            </a:r>
            <a:r>
              <a:rPr lang="ja-JP" altLang="en-US" sz="1100" dirty="0">
                <a:latin typeface="メイリオ" panose="020B0604030504040204" pitchFamily="50" charset="-128"/>
                <a:ea typeface="メイリオ" panose="020B0604030504040204" pitchFamily="50" charset="-128"/>
              </a:rPr>
              <a:t>既に進出されている方・これからの進出をお考えの方向けに、法律・金融取引の専門家がベトナムでのビジネス環境について詳しく解説します。ご興味のある方は、是非お申し込みください。</a:t>
            </a:r>
            <a:endParaRPr lang="ja-JP" altLang="ja-JP" sz="1100"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10115" y="2167818"/>
            <a:ext cx="6881309" cy="834844"/>
          </a:xfrm>
          <a:prstGeom prst="rect">
            <a:avLst/>
          </a:prstGeom>
        </p:spPr>
        <p:txBody>
          <a:bodyPr wrap="square">
            <a:spAutoFit/>
          </a:bodyPr>
          <a:lstStyle/>
          <a:p>
            <a:pPr algn="ctr">
              <a:lnSpc>
                <a:spcPts val="3000"/>
              </a:lnSpc>
              <a:spcAft>
                <a:spcPts val="0"/>
              </a:spcAft>
            </a:pPr>
            <a:r>
              <a:rPr lang="ja-JP" altLang="en-US" b="1" u="sng" kern="100" dirty="0">
                <a:latin typeface="メイリオ" panose="020B0604030504040204" pitchFamily="50" charset="-128"/>
                <a:ea typeface="メイリオ" panose="020B0604030504040204" pitchFamily="50" charset="-128"/>
                <a:cs typeface="Times New Roman" panose="02020603050405020304" pitchFamily="18" charset="0"/>
              </a:rPr>
              <a:t>２０２３</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b="1" u="sng" kern="100" dirty="0">
                <a:latin typeface="メイリオ" panose="020B0604030504040204" pitchFamily="50" charset="-128"/>
                <a:ea typeface="メイリオ" panose="020B0604030504040204" pitchFamily="50" charset="-128"/>
                <a:cs typeface="Times New Roman" panose="02020603050405020304" pitchFamily="18" charset="0"/>
              </a:rPr>
              <a:t>３</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月</a:t>
            </a:r>
            <a:r>
              <a:rPr lang="ja-JP" altLang="en-US" b="1" u="sng" kern="100" dirty="0">
                <a:latin typeface="メイリオ" panose="020B0604030504040204" pitchFamily="50" charset="-128"/>
                <a:ea typeface="メイリオ" panose="020B0604030504040204" pitchFamily="50" charset="-128"/>
                <a:cs typeface="Times New Roman" panose="02020603050405020304" pitchFamily="18" charset="0"/>
              </a:rPr>
              <a:t>１４</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日（</a:t>
            </a:r>
            <a:r>
              <a:rPr lang="ja-JP" altLang="en-US" b="1" u="sng" kern="100" dirty="0">
                <a:latin typeface="メイリオ" panose="020B0604030504040204" pitchFamily="50" charset="-128"/>
                <a:ea typeface="メイリオ" panose="020B0604030504040204" pitchFamily="50" charset="-128"/>
                <a:cs typeface="Times New Roman" panose="02020603050405020304" pitchFamily="18" charset="0"/>
              </a:rPr>
              <a:t>火</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b="1" u="sng" kern="100" dirty="0">
                <a:latin typeface="メイリオ" panose="020B0604030504040204" pitchFamily="50" charset="-128"/>
                <a:ea typeface="メイリオ" panose="020B0604030504040204" pitchFamily="50" charset="-128"/>
                <a:cs typeface="Times New Roman" panose="02020603050405020304" pitchFamily="18" charset="0"/>
              </a:rPr>
              <a:t>15:00</a:t>
            </a:r>
            <a:r>
              <a:rPr lang="ja-JP" altLang="ja-JP" b="1" u="sng"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b="1" u="sng" kern="100" dirty="0">
                <a:latin typeface="メイリオ" panose="020B0604030504040204" pitchFamily="50" charset="-128"/>
                <a:ea typeface="メイリオ" panose="020B0604030504040204" pitchFamily="50" charset="-128"/>
                <a:cs typeface="Times New Roman" panose="02020603050405020304" pitchFamily="18" charset="0"/>
              </a:rPr>
              <a:t>17:00</a:t>
            </a:r>
          </a:p>
          <a:p>
            <a:pPr algn="ctr">
              <a:lnSpc>
                <a:spcPts val="3000"/>
              </a:lnSpc>
              <a:spcAft>
                <a:spcPts val="0"/>
              </a:spcAft>
            </a:pP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オンライン（</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Zoom)</a:t>
            </a:r>
            <a:r>
              <a:rPr lang="ja-JP" altLang="en-US" sz="1600" b="1" kern="100" dirty="0" err="1">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参加無料</a:t>
            </a:r>
            <a:r>
              <a:rPr lang="ja-JP"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p:cNvSpPr/>
          <p:nvPr/>
        </p:nvSpPr>
        <p:spPr>
          <a:xfrm>
            <a:off x="30464" y="9008119"/>
            <a:ext cx="6840730" cy="1102866"/>
          </a:xfrm>
          <a:prstGeom prst="rect">
            <a:avLst/>
          </a:prstGeom>
        </p:spPr>
        <p:txBody>
          <a:bodyPr wrap="square">
            <a:spAutoFit/>
          </a:bodyPr>
          <a:lstStyle/>
          <a:p>
            <a:pPr marL="400050" indent="-400050" algn="just">
              <a:lnSpc>
                <a:spcPts val="1800"/>
              </a:lnSpc>
              <a:spcAft>
                <a:spcPts val="0"/>
              </a:spcAft>
            </a:pP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主</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催</a:t>
            </a:r>
            <a:r>
              <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kern="100" dirty="0">
                <a:latin typeface="メイリオ" panose="020B0604030504040204" pitchFamily="50" charset="-128"/>
                <a:ea typeface="メイリオ" panose="020B0604030504040204" pitchFamily="50" charset="-128"/>
                <a:cs typeface="Times New Roman" panose="02020603050405020304" pitchFamily="18" charset="0"/>
              </a:rPr>
              <a:t>神戸市、</a:t>
            </a: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ひょうご・神戸国際ビジネススクエア</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latin typeface="メイリオ" panose="020B0604030504040204" pitchFamily="50" charset="-128"/>
                <a:ea typeface="メイリオ" panose="020B0604030504040204" pitchFamily="50" charset="-128"/>
                <a:cs typeface="Times New Roman" panose="02020603050405020304" pitchFamily="18" charset="0"/>
              </a:rPr>
              <a:t>神戸市海外ビジネスセンター、ジェトロ神戸、ひょうご海外ビジネスセンター</a:t>
            </a:r>
            <a:r>
              <a:rPr lang="en-US" altLang="ja-JP" sz="105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dirty="0"/>
          </a:p>
          <a:p>
            <a:r>
              <a:rPr lang="ja-JP" altLang="en-US" sz="1200" dirty="0">
                <a:latin typeface="メイリオ" panose="020B0604030504040204" pitchFamily="50" charset="-128"/>
                <a:ea typeface="メイリオ" panose="020B0604030504040204" pitchFamily="50" charset="-128"/>
              </a:rPr>
              <a:t>　　　　 </a:t>
            </a:r>
            <a:r>
              <a:rPr lang="en-US" altLang="ja-JP" sz="1200" dirty="0" err="1">
                <a:latin typeface="メイリオ" panose="020B0604030504040204" pitchFamily="50" charset="-128"/>
                <a:ea typeface="メイリオ" panose="020B0604030504040204" pitchFamily="50" charset="-128"/>
              </a:rPr>
              <a:t>CastGlobal</a:t>
            </a:r>
            <a:r>
              <a:rPr lang="en-US" altLang="ja-JP" sz="1200" dirty="0">
                <a:latin typeface="メイリオ" panose="020B0604030504040204" pitchFamily="50" charset="-128"/>
                <a:ea typeface="メイリオ" panose="020B0604030504040204" pitchFamily="50" charset="-128"/>
              </a:rPr>
              <a:t> Law Vietnam </a:t>
            </a:r>
            <a:r>
              <a:rPr lang="en-US" altLang="ja-JP" sz="1200" dirty="0" err="1">
                <a:latin typeface="メイリオ" panose="020B0604030504040204" pitchFamily="50" charset="-128"/>
                <a:ea typeface="メイリオ" panose="020B0604030504040204" pitchFamily="50" charset="-128"/>
              </a:rPr>
              <a:t>Co.,Ltd</a:t>
            </a:r>
            <a:r>
              <a:rPr lang="ja-JP" altLang="en-US" sz="1200" dirty="0" err="1">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東京共同会計事務所</a:t>
            </a:r>
          </a:p>
          <a:p>
            <a:pPr marL="400050" indent="-400050" algn="just">
              <a:lnSpc>
                <a:spcPts val="1600"/>
              </a:lnSpc>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協　力　 神戸商工会議所、兵庫工業会、神戸市機械金属工業会、兵庫県中小企業団体中央会、　　　　</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2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marL="400050" indent="-400050" algn="just">
              <a:lnSpc>
                <a:spcPts val="1600"/>
              </a:lnSpc>
              <a:spcAft>
                <a:spcPts val="0"/>
              </a:spcAft>
            </a:pPr>
            <a:r>
              <a:rPr lang="ja-JP" altLang="en-US" sz="1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dirty="0" smtClean="0">
                <a:latin typeface="メイリオ" panose="020B0604030504040204" pitchFamily="50" charset="-128"/>
                <a:ea typeface="メイリオ" panose="020B0604030504040204" pitchFamily="50" charset="-128"/>
              </a:rPr>
              <a:t>株式</a:t>
            </a:r>
            <a:r>
              <a:rPr lang="ja-JP" altLang="ja-JP" sz="1200" dirty="0">
                <a:latin typeface="メイリオ" panose="020B0604030504040204" pitchFamily="50" charset="-128"/>
                <a:ea typeface="メイリオ" panose="020B0604030504040204" pitchFamily="50" charset="-128"/>
              </a:rPr>
              <a:t>会社三井住友銀行</a:t>
            </a:r>
            <a:endParaRPr lang="en-US" altLang="ja-JP" sz="1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正方形/長方形 8"/>
          <p:cNvSpPr/>
          <p:nvPr/>
        </p:nvSpPr>
        <p:spPr>
          <a:xfrm>
            <a:off x="128366" y="2954680"/>
            <a:ext cx="6604346" cy="59945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13EE8B7-50D8-48D2-86F7-B65D2AAB2281}"/>
              </a:ext>
            </a:extLst>
          </p:cNvPr>
          <p:cNvSpPr/>
          <p:nvPr/>
        </p:nvSpPr>
        <p:spPr>
          <a:xfrm>
            <a:off x="113139" y="8626103"/>
            <a:ext cx="5397770" cy="323165"/>
          </a:xfrm>
          <a:prstGeom prst="rect">
            <a:avLst/>
          </a:prstGeom>
        </p:spPr>
        <p:txBody>
          <a:bodyPr wrap="square">
            <a:spAutoFit/>
          </a:bodyPr>
          <a:lstStyle/>
          <a:p>
            <a:pPr algn="just">
              <a:lnSpc>
                <a:spcPts val="1800"/>
              </a:lnSpc>
              <a:spcAft>
                <a:spcPts val="0"/>
              </a:spcAft>
            </a:pPr>
            <a:r>
              <a:rPr lang="en-US" altLang="ja-JP" sz="1400" u="sng"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16:50~17:00</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 　神戸市海外ビジネスセンターからのお知らせ</a:t>
            </a:r>
            <a:endParaRPr lang="ja-JP" altLang="ja-JP" sz="1400" kern="100" dirty="0">
              <a:latin typeface="メイリオ" panose="020B0604030504040204" pitchFamily="50" charset="-128"/>
              <a:ea typeface="メイリオ" panose="020B0604030504040204" pitchFamily="50" charset="-128"/>
              <a:cs typeface="ＭＳ 明朝" panose="02020609040205080304" pitchFamily="17" charset="-128"/>
            </a:endParaRPr>
          </a:p>
        </p:txBody>
      </p:sp>
      <p:sp>
        <p:nvSpPr>
          <p:cNvPr id="25" name="角丸四角形 24"/>
          <p:cNvSpPr/>
          <p:nvPr/>
        </p:nvSpPr>
        <p:spPr>
          <a:xfrm>
            <a:off x="228864" y="5405908"/>
            <a:ext cx="5211278" cy="1220223"/>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角丸四角形 32"/>
          <p:cNvSpPr/>
          <p:nvPr/>
        </p:nvSpPr>
        <p:spPr>
          <a:xfrm>
            <a:off x="1380796" y="3610280"/>
            <a:ext cx="5232599" cy="976260"/>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DAFD94B3-9E13-4D84-8BA2-4AD98A7F67A5}"/>
              </a:ext>
            </a:extLst>
          </p:cNvPr>
          <p:cNvSpPr txBox="1"/>
          <p:nvPr/>
        </p:nvSpPr>
        <p:spPr>
          <a:xfrm>
            <a:off x="1351133" y="3671168"/>
            <a:ext cx="5232599" cy="923330"/>
          </a:xfrm>
          <a:prstGeom prst="rect">
            <a:avLst/>
          </a:prstGeom>
          <a:noFill/>
        </p:spPr>
        <p:txBody>
          <a:bodyPr wrap="square">
            <a:spAutoFit/>
          </a:bodyPr>
          <a:lstStyle/>
          <a:p>
            <a:r>
              <a:rPr lang="ja-JP" altLang="en-US"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ベトナムのコロナ後の最新状況をベトナム在住弁護士が解説</a:t>
            </a:r>
            <a:endParaRPr lang="en-US" altLang="ja-JP"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◆再び増加してきた日系企業の進出事情</a:t>
            </a:r>
          </a:p>
          <a:p>
            <a:r>
              <a:rPr lang="ja-JP" altLang="en-US" sz="1000" dirty="0">
                <a:latin typeface="メイリオ" panose="020B0604030504040204" pitchFamily="50" charset="-128"/>
                <a:ea typeface="メイリオ" panose="020B0604030504040204" pitchFamily="50" charset="-128"/>
              </a:rPr>
              <a:t>　◆近時特に多い現地の業界動向や進出企業からの相談案件について</a:t>
            </a:r>
          </a:p>
          <a:p>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M&amp;A</a:t>
            </a:r>
            <a:r>
              <a:rPr lang="ja-JP" altLang="en-US" sz="1000" dirty="0" err="1">
                <a:latin typeface="メイリオ" panose="020B0604030504040204" pitchFamily="50" charset="-128"/>
                <a:ea typeface="メイリオ" panose="020B0604030504040204" pitchFamily="50" charset="-128"/>
              </a:rPr>
              <a:t>での進</a:t>
            </a:r>
            <a:r>
              <a:rPr lang="ja-JP" altLang="en-US" sz="1000" dirty="0">
                <a:latin typeface="メイリオ" panose="020B0604030504040204" pitchFamily="50" charset="-128"/>
                <a:ea typeface="メイリオ" panose="020B0604030504040204" pitchFamily="50" charset="-128"/>
              </a:rPr>
              <a:t>出を検討される際の留意点</a:t>
            </a:r>
            <a:endParaRPr lang="en-US" altLang="ja-JP" sz="1000" dirty="0">
              <a:latin typeface="メイリオ" panose="020B0604030504040204" pitchFamily="50" charset="-128"/>
              <a:ea typeface="メイリオ" panose="020B0604030504040204" pitchFamily="50" charset="-128"/>
            </a:endParaRPr>
          </a:p>
        </p:txBody>
      </p:sp>
      <p:sp>
        <p:nvSpPr>
          <p:cNvPr id="44" name="角丸四角形 43"/>
          <p:cNvSpPr/>
          <p:nvPr/>
        </p:nvSpPr>
        <p:spPr>
          <a:xfrm>
            <a:off x="1310809" y="7405456"/>
            <a:ext cx="5268124" cy="1180218"/>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39031">
            <a:off x="37646" y="124471"/>
            <a:ext cx="593966" cy="39597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3329">
            <a:off x="6183804" y="108080"/>
            <a:ext cx="588029" cy="394860"/>
          </a:xfrm>
          <a:prstGeom prst="rect">
            <a:avLst/>
          </a:prstGeom>
        </p:spPr>
      </p:pic>
      <p:pic>
        <p:nvPicPr>
          <p:cNvPr id="24" name="図 23" descr="スーツを着ている男はスマイルしている&#10;&#10;自動的に生成された説明">
            <a:extLst>
              <a:ext uri="{FF2B5EF4-FFF2-40B4-BE49-F238E27FC236}">
                <a16:creationId xmlns:a16="http://schemas.microsoft.com/office/drawing/2014/main" id="{0B35F177-449E-6B7B-B44B-726752FEAA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05" b="6975"/>
          <a:stretch/>
        </p:blipFill>
        <p:spPr>
          <a:xfrm>
            <a:off x="188641" y="3576923"/>
            <a:ext cx="1072839" cy="1031341"/>
          </a:xfrm>
          <a:prstGeom prst="rect">
            <a:avLst/>
          </a:prstGeom>
        </p:spPr>
      </p:pic>
      <p:sp>
        <p:nvSpPr>
          <p:cNvPr id="26" name="正方形/長方形 25"/>
          <p:cNvSpPr/>
          <p:nvPr/>
        </p:nvSpPr>
        <p:spPr>
          <a:xfrm>
            <a:off x="118497" y="3018893"/>
            <a:ext cx="6464750" cy="538609"/>
          </a:xfrm>
          <a:prstGeom prst="rect">
            <a:avLst/>
          </a:prstGeom>
        </p:spPr>
        <p:txBody>
          <a:bodyPr wrap="square">
            <a:spAutoFit/>
          </a:bodyPr>
          <a:lstStyle/>
          <a:p>
            <a:pPr algn="just">
              <a:lnSpc>
                <a:spcPts val="1800"/>
              </a:lnSpc>
              <a:spcAft>
                <a:spcPts val="0"/>
              </a:spcAft>
            </a:pPr>
            <a:r>
              <a:rPr lang="en-US" altLang="ja-JP" sz="1400" u="sng"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15:00~15:40</a:t>
            </a:r>
            <a:r>
              <a:rPr lang="ja-JP" altLang="en-US" sz="1400" u="sng"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400" u="sng" kern="100" dirty="0">
                <a:latin typeface="メイリオ" panose="020B0604030504040204" pitchFamily="50" charset="-128"/>
                <a:ea typeface="メイリオ" panose="020B0604030504040204" pitchFamily="50" charset="-128"/>
                <a:cs typeface="Times New Roman" panose="02020603050405020304" pitchFamily="18" charset="0"/>
              </a:rPr>
              <a:t>アフターコロナの今、ベトナム進出企業の最新状況</a:t>
            </a:r>
            <a:endParaRPr lang="ja-JP"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14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dirty="0" err="1">
                <a:latin typeface="メイリオ" panose="020B0604030504040204" pitchFamily="50" charset="-128"/>
                <a:ea typeface="メイリオ" panose="020B0604030504040204" pitchFamily="50" charset="-128"/>
              </a:rPr>
              <a:t>CastGlobal</a:t>
            </a:r>
            <a:r>
              <a:rPr lang="en-US" altLang="ja-JP" sz="1200" dirty="0">
                <a:latin typeface="メイリオ" panose="020B0604030504040204" pitchFamily="50" charset="-128"/>
                <a:ea typeface="メイリオ" panose="020B0604030504040204" pitchFamily="50" charset="-128"/>
              </a:rPr>
              <a:t> Law Vietnam </a:t>
            </a:r>
            <a:r>
              <a:rPr lang="en-US" altLang="ja-JP" sz="1200" dirty="0" err="1">
                <a:latin typeface="メイリオ" panose="020B0604030504040204" pitchFamily="50" charset="-128"/>
                <a:ea typeface="メイリオ" panose="020B0604030504040204" pitchFamily="50" charset="-128"/>
              </a:rPr>
              <a:t>Co.,Ltd</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代表弁護士　工藤　拓人</a:t>
            </a:r>
            <a:r>
              <a:rPr lang="en-US" altLang="ja-JP"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氏</a:t>
            </a:r>
            <a:endParaRPr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7" name="Picture 2">
            <a:extLst>
              <a:ext uri="{FF2B5EF4-FFF2-40B4-BE49-F238E27FC236}">
                <a16:creationId xmlns:a16="http://schemas.microsoft.com/office/drawing/2014/main" id="{EB79CCEC-FB03-41C8-809E-27CB768234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19" y="7274632"/>
            <a:ext cx="1020861" cy="128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正方形/長方形 28"/>
          <p:cNvSpPr/>
          <p:nvPr/>
        </p:nvSpPr>
        <p:spPr>
          <a:xfrm>
            <a:off x="128366" y="4691201"/>
            <a:ext cx="6430506" cy="692497"/>
          </a:xfrm>
          <a:prstGeom prst="rect">
            <a:avLst/>
          </a:prstGeom>
        </p:spPr>
        <p:txBody>
          <a:bodyPr wrap="square">
            <a:spAutoFit/>
          </a:bodyPr>
          <a:lstStyle/>
          <a:p>
            <a:pPr algn="just">
              <a:lnSpc>
                <a:spcPts val="1800"/>
              </a:lnSpc>
              <a:spcAft>
                <a:spcPts val="0"/>
              </a:spcAft>
            </a:pPr>
            <a:r>
              <a:rPr lang="en-US" altLang="ja-JP" sz="1400" u="sng"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15:40~16:15</a:t>
            </a:r>
            <a:r>
              <a:rPr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dirty="0">
                <a:latin typeface="メイリオ" panose="020B0604030504040204" pitchFamily="50" charset="-128"/>
                <a:ea typeface="メイリオ" panose="020B0604030504040204" pitchFamily="50" charset="-128"/>
              </a:rPr>
              <a:t>ベトナム</a:t>
            </a:r>
            <a:r>
              <a:rPr lang="ja-JP" altLang="en-US" sz="1400" dirty="0">
                <a:latin typeface="メイリオ" panose="020B0604030504040204" pitchFamily="50" charset="-128"/>
                <a:ea typeface="メイリオ" panose="020B0604030504040204" pitchFamily="50" charset="-128"/>
              </a:rPr>
              <a:t>へのオフショアローンに関する規制</a:t>
            </a:r>
            <a:r>
              <a:rPr lang="ja-JP" altLang="ja-JP" sz="1400" dirty="0">
                <a:latin typeface="メイリオ" panose="020B0604030504040204" pitchFamily="50" charset="-128"/>
                <a:ea typeface="メイリオ" panose="020B0604030504040204" pitchFamily="50" charset="-128"/>
              </a:rPr>
              <a:t>・最新動向</a:t>
            </a:r>
            <a:r>
              <a:rPr lang="ja-JP" altLang="ja-JP" sz="10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0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0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00" dirty="0">
                <a:latin typeface="メイリオ" panose="020B0604030504040204" pitchFamily="50" charset="-128"/>
                <a:ea typeface="メイリオ" panose="020B0604030504040204" pitchFamily="50" charset="-128"/>
                <a:cs typeface="Times New Roman" panose="02020603050405020304" pitchFamily="18" charset="0"/>
              </a:rPr>
              <a:t>　　</a:t>
            </a:r>
            <a:r>
              <a:rPr lang="zh-TW" altLang="ja-JP" sz="1200" dirty="0">
                <a:latin typeface="メイリオ" panose="020B0604030504040204" pitchFamily="50" charset="-128"/>
                <a:ea typeface="メイリオ" panose="020B0604030504040204" pitchFamily="50" charset="-128"/>
              </a:rPr>
              <a:t>株式会社三井住友銀行</a:t>
            </a: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トランザクション・ビジネス本部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 グローバル・アドバイザリー部 アジア・大洋州グループ</a:t>
            </a:r>
            <a:r>
              <a:rPr lang="ja-JP" altLang="en-US" sz="1200" dirty="0">
                <a:latin typeface="メイリオ" panose="020B0604030504040204" pitchFamily="50" charset="-128"/>
                <a:ea typeface="メイリオ" panose="020B0604030504040204" pitchFamily="50" charset="-128"/>
              </a:rPr>
              <a:t>　</a:t>
            </a:r>
            <a:r>
              <a:rPr lang="zh-TW" altLang="ja-JP" sz="1200" dirty="0">
                <a:latin typeface="メイリオ" panose="020B0604030504040204" pitchFamily="50" charset="-128"/>
                <a:ea typeface="メイリオ" panose="020B0604030504040204" pitchFamily="50" charset="-128"/>
              </a:rPr>
              <a:t>部長代理　渡邊　勇太</a:t>
            </a:r>
            <a:r>
              <a:rPr lang="en-US" altLang="zh-TW"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氏</a:t>
            </a:r>
            <a:endParaRPr lang="ja-JP" altLang="ja-JP" sz="1200" kern="100" dirty="0">
              <a:latin typeface="メイリオ" panose="020B0604030504040204" pitchFamily="50" charset="-128"/>
              <a:ea typeface="メイリオ" panose="020B0604030504040204" pitchFamily="50" charset="-128"/>
              <a:cs typeface="ＭＳ 明朝" panose="02020609040205080304" pitchFamily="17" charset="-128"/>
            </a:endParaRPr>
          </a:p>
        </p:txBody>
      </p:sp>
      <p:sp>
        <p:nvSpPr>
          <p:cNvPr id="34" name="テキスト ボックス 33">
            <a:extLst>
              <a:ext uri="{FF2B5EF4-FFF2-40B4-BE49-F238E27FC236}">
                <a16:creationId xmlns:a16="http://schemas.microsoft.com/office/drawing/2014/main" id="{EAE1FFD0-2FD7-4040-A6E1-C2649BDD2A57}"/>
              </a:ext>
            </a:extLst>
          </p:cNvPr>
          <p:cNvSpPr txBox="1"/>
          <p:nvPr/>
        </p:nvSpPr>
        <p:spPr>
          <a:xfrm>
            <a:off x="309045" y="5439452"/>
            <a:ext cx="5005958" cy="1200329"/>
          </a:xfrm>
          <a:prstGeom prst="rect">
            <a:avLst/>
          </a:prstGeom>
          <a:noFill/>
        </p:spPr>
        <p:txBody>
          <a:bodyPr wrap="square">
            <a:spAutoFit/>
          </a:bodyPr>
          <a:lstStyle/>
          <a:p>
            <a:r>
              <a:rPr lang="ja-JP" altLang="en-US"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ベトナム向けローンに関する規制・最新動向を銀行員が解説</a:t>
            </a:r>
            <a:endParaRPr lang="en-US" altLang="ja-JP"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◆ベトナムへのオフショアローンに関する一般的規制</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・通貨、期間、資金使途等について</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・ベトナム中央銀行への事前登録・期中報告について　</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◆昨今の規制改正動向について</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・オフショアローンに関する各種条件の改正案について　</a:t>
            </a:r>
            <a:endParaRPr lang="en-US" altLang="ja-JP" sz="1000" dirty="0">
              <a:latin typeface="メイリオ" panose="020B0604030504040204" pitchFamily="50" charset="-128"/>
              <a:ea typeface="メイリオ" panose="020B0604030504040204" pitchFamily="50" charset="-128"/>
            </a:endParaRPr>
          </a:p>
        </p:txBody>
      </p:sp>
      <p:pic>
        <p:nvPicPr>
          <p:cNvPr id="35" name="図 34">
            <a:extLst>
              <a:ext uri="{FF2B5EF4-FFF2-40B4-BE49-F238E27FC236}">
                <a16:creationId xmlns:a16="http://schemas.microsoft.com/office/drawing/2014/main" id="{CD7DB971-353F-43E2-E9B4-9B497FC9ED50}"/>
              </a:ext>
            </a:extLst>
          </p:cNvPr>
          <p:cNvPicPr>
            <a:picLocks noChangeAspect="1"/>
          </p:cNvPicPr>
          <p:nvPr/>
        </p:nvPicPr>
        <p:blipFill rotWithShape="1">
          <a:blip r:embed="rId7"/>
          <a:srcRect l="26005" t="9474" r="12342"/>
          <a:stretch/>
        </p:blipFill>
        <p:spPr>
          <a:xfrm>
            <a:off x="5495682" y="5408953"/>
            <a:ext cx="1073381" cy="1182048"/>
          </a:xfrm>
          <a:prstGeom prst="rect">
            <a:avLst/>
          </a:prstGeom>
        </p:spPr>
      </p:pic>
      <p:sp>
        <p:nvSpPr>
          <p:cNvPr id="30" name="正方形/長方形 29"/>
          <p:cNvSpPr/>
          <p:nvPr/>
        </p:nvSpPr>
        <p:spPr>
          <a:xfrm>
            <a:off x="191291" y="6706026"/>
            <a:ext cx="6377772" cy="923330"/>
          </a:xfrm>
          <a:prstGeom prst="rect">
            <a:avLst/>
          </a:prstGeom>
        </p:spPr>
        <p:txBody>
          <a:bodyPr wrap="square">
            <a:spAutoFit/>
          </a:bodyPr>
          <a:lstStyle/>
          <a:p>
            <a:pPr algn="just">
              <a:lnSpc>
                <a:spcPts val="1800"/>
              </a:lnSpc>
            </a:pPr>
            <a:r>
              <a:rPr lang="en-US" altLang="ja-JP" sz="1400" u="sng"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16:15~16:50</a:t>
            </a:r>
            <a:r>
              <a:rPr lang="ja-JP" altLang="en-US"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400" dirty="0">
                <a:latin typeface="Meiryo UI" panose="020B0604030504040204" pitchFamily="50" charset="-128"/>
                <a:ea typeface="Meiryo UI" panose="020B0604030504040204" pitchFamily="50" charset="-128"/>
              </a:rPr>
              <a:t>金融取引（親子ローンと親子保証）に関する移転価格税制</a:t>
            </a:r>
            <a:r>
              <a:rPr lang="ja-JP" altLang="en-US" sz="1400" dirty="0">
                <a:latin typeface="Meiryo UI" panose="020B0604030504040204" pitchFamily="50" charset="-128"/>
                <a:ea typeface="Meiryo UI" panose="020B0604030504040204" pitchFamily="50" charset="-128"/>
              </a:rPr>
              <a:t>の概要</a:t>
            </a:r>
            <a:r>
              <a:rPr lang="ja-JP" altLang="en-US" sz="1400" dirty="0">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4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800"/>
              </a:lnSpc>
            </a:pPr>
            <a:r>
              <a:rPr lang="ja-JP" altLang="en-US"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東京共同会計事務所 ベトナムデスク 国際税務担当</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ベトナム国税理士　</a:t>
            </a:r>
            <a:r>
              <a:rPr lang="en-US" altLang="ja-JP" sz="1200" dirty="0">
                <a:latin typeface="メイリオ" panose="020B0604030504040204" pitchFamily="50" charset="-128"/>
                <a:ea typeface="メイリオ" panose="020B0604030504040204" pitchFamily="50" charset="-128"/>
              </a:rPr>
              <a:t>Vu Thi Phuong Linh</a:t>
            </a:r>
            <a:r>
              <a:rPr lang="ja-JP" altLang="ja-JP" sz="1000" dirty="0">
                <a:latin typeface="メイリオ" panose="020B0604030504040204" pitchFamily="50" charset="-128"/>
                <a:ea typeface="メイリオ" panose="020B0604030504040204" pitchFamily="50" charset="-128"/>
              </a:rPr>
              <a:t>（ヴ ティ フオン リン</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氏</a:t>
            </a:r>
            <a:r>
              <a:rPr lang="ja-JP" altLang="en-US" sz="1200" dirty="0" smtClean="0">
                <a:latin typeface="メイリオ" panose="020B0604030504040204" pitchFamily="50" charset="-128"/>
                <a:ea typeface="メイリオ" panose="020B0604030504040204" pitchFamily="50" charset="-128"/>
                <a:cs typeface="Times New Roman" panose="02020603050405020304" pitchFamily="18" charset="0"/>
              </a:rPr>
              <a:t>氏</a:t>
            </a:r>
            <a:endParaRPr lang="ja-JP" altLang="ja-JP" sz="1200" kern="100" dirty="0">
              <a:latin typeface="メイリオ" panose="020B0604030504040204" pitchFamily="50" charset="-128"/>
              <a:ea typeface="メイリオ" panose="020B0604030504040204" pitchFamily="50" charset="-128"/>
              <a:cs typeface="ＭＳ 明朝" panose="02020609040205080304" pitchFamily="17" charset="-128"/>
            </a:endParaRPr>
          </a:p>
        </p:txBody>
      </p:sp>
      <p:sp>
        <p:nvSpPr>
          <p:cNvPr id="28" name="テキスト ボックス 27">
            <a:extLst>
              <a:ext uri="{FF2B5EF4-FFF2-40B4-BE49-F238E27FC236}">
                <a16:creationId xmlns:a16="http://schemas.microsoft.com/office/drawing/2014/main" id="{DAFD94B3-9E13-4D84-8BA2-4AD98A7F67A5}"/>
              </a:ext>
            </a:extLst>
          </p:cNvPr>
          <p:cNvSpPr txBox="1"/>
          <p:nvPr/>
        </p:nvSpPr>
        <p:spPr>
          <a:xfrm>
            <a:off x="1288061" y="7454236"/>
            <a:ext cx="5390424" cy="1200329"/>
          </a:xfrm>
          <a:prstGeom prst="rect">
            <a:avLst/>
          </a:prstGeom>
          <a:noFill/>
        </p:spPr>
        <p:txBody>
          <a:bodyPr wrap="square">
            <a:spAutoFit/>
          </a:bodyPr>
          <a:lstStyle/>
          <a:p>
            <a:pPr lvl="0"/>
            <a:r>
              <a:rPr lang="ja-JP" altLang="en-US"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ベトナムに係る移転価格税制の概要を、</a:t>
            </a:r>
            <a:r>
              <a:rPr lang="ja-JP" altLang="ja-JP"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ベトナム国税理士</a:t>
            </a:r>
            <a:r>
              <a:rPr lang="ja-JP" altLang="en-US"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が解説</a:t>
            </a:r>
            <a:endParaRPr lang="en-US" altLang="ja-JP" sz="1400" dirty="0">
              <a:solidFill>
                <a:srgbClr val="00206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0"/>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pPr lvl="0"/>
            <a:r>
              <a:rPr lang="ja-JP" altLang="en-US" sz="1000" dirty="0">
                <a:latin typeface="メイリオ" panose="020B0604030504040204" pitchFamily="50" charset="-128"/>
                <a:ea typeface="メイリオ" panose="020B0604030504040204" pitchFamily="50" charset="-128"/>
              </a:rPr>
              <a:t>　 ◆ </a:t>
            </a:r>
            <a:r>
              <a:rPr lang="ja-JP" altLang="ja-JP" sz="1000" dirty="0">
                <a:latin typeface="メイリオ" panose="020B0604030504040204" pitchFamily="50" charset="-128"/>
                <a:ea typeface="メイリオ" panose="020B0604030504040204" pitchFamily="50" charset="-128"/>
              </a:rPr>
              <a:t>移転価格税制の概要（基礎）</a:t>
            </a:r>
          </a:p>
          <a:p>
            <a:pPr lvl="0"/>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a:t>
            </a:r>
            <a:r>
              <a:rPr lang="ja-JP" altLang="ja-JP" sz="1000" dirty="0">
                <a:latin typeface="メイリオ" panose="020B0604030504040204" pitchFamily="50" charset="-128"/>
                <a:ea typeface="メイリオ" panose="020B0604030504040204" pitchFamily="50" charset="-128"/>
              </a:rPr>
              <a:t>日本の</a:t>
            </a:r>
            <a:r>
              <a:rPr lang="ja-JP" altLang="en-US" sz="1000" dirty="0">
                <a:latin typeface="メイリオ" panose="020B0604030504040204" pitchFamily="50" charset="-128"/>
                <a:ea typeface="メイリオ" panose="020B0604030504040204" pitchFamily="50" charset="-128"/>
              </a:rPr>
              <a:t>移転価格税制の</a:t>
            </a:r>
            <a:r>
              <a:rPr lang="ja-JP" altLang="ja-JP" sz="1000" dirty="0">
                <a:latin typeface="メイリオ" panose="020B0604030504040204" pitchFamily="50" charset="-128"/>
                <a:ea typeface="メイリオ" panose="020B0604030504040204" pitchFamily="50" charset="-128"/>
              </a:rPr>
              <a:t>概要</a:t>
            </a:r>
            <a:r>
              <a:rPr lang="ja-JP" altLang="en-US" sz="1000" dirty="0">
                <a:latin typeface="メイリオ" panose="020B0604030504040204" pitchFamily="50" charset="-128"/>
                <a:ea typeface="メイリオ" panose="020B0604030504040204" pitchFamily="50" charset="-128"/>
              </a:rPr>
              <a:t>　　・</a:t>
            </a:r>
            <a:r>
              <a:rPr lang="ja-JP" altLang="ja-JP" sz="1000" dirty="0">
                <a:latin typeface="メイリオ" panose="020B0604030504040204" pitchFamily="50" charset="-128"/>
                <a:ea typeface="メイリオ" panose="020B0604030504040204" pitchFamily="50" charset="-128"/>
              </a:rPr>
              <a:t>ベトナムの</a:t>
            </a:r>
            <a:r>
              <a:rPr lang="ja-JP" altLang="en-US" sz="1000" dirty="0">
                <a:latin typeface="メイリオ" panose="020B0604030504040204" pitchFamily="50" charset="-128"/>
                <a:ea typeface="メイリオ" panose="020B0604030504040204" pitchFamily="50" charset="-128"/>
              </a:rPr>
              <a:t>移転価格税制の</a:t>
            </a:r>
            <a:r>
              <a:rPr lang="ja-JP" altLang="ja-JP" sz="1000" dirty="0">
                <a:latin typeface="メイリオ" panose="020B0604030504040204" pitchFamily="50" charset="-128"/>
                <a:ea typeface="メイリオ" panose="020B0604030504040204" pitchFamily="50" charset="-128"/>
              </a:rPr>
              <a:t>概要</a:t>
            </a:r>
          </a:p>
          <a:p>
            <a:pPr lvl="0"/>
            <a:r>
              <a:rPr lang="ja-JP" altLang="en-US" sz="1000" dirty="0">
                <a:latin typeface="メイリオ" panose="020B0604030504040204" pitchFamily="50" charset="-128"/>
                <a:ea typeface="メイリオ" panose="020B0604030504040204" pitchFamily="50" charset="-128"/>
              </a:rPr>
              <a:t>　 ◆ 金融取引に関する</a:t>
            </a:r>
            <a:r>
              <a:rPr lang="ja-JP" altLang="ja-JP" sz="1000" dirty="0">
                <a:latin typeface="メイリオ" panose="020B0604030504040204" pitchFamily="50" charset="-128"/>
                <a:ea typeface="メイリオ" panose="020B0604030504040204" pitchFamily="50" charset="-128"/>
              </a:rPr>
              <a:t>移転価格対応</a:t>
            </a:r>
          </a:p>
          <a:p>
            <a:pPr lvl="0"/>
            <a:r>
              <a:rPr lang="ja-JP" altLang="en-US" sz="1000" dirty="0">
                <a:latin typeface="メイリオ" panose="020B0604030504040204" pitchFamily="50" charset="-128"/>
                <a:ea typeface="メイリオ" panose="020B0604030504040204" pitchFamily="50" charset="-128"/>
              </a:rPr>
              <a:t>　　　 ・</a:t>
            </a:r>
            <a:r>
              <a:rPr lang="ja-JP" altLang="ja-JP" sz="1000" dirty="0">
                <a:latin typeface="メイリオ" panose="020B0604030504040204" pitchFamily="50" charset="-128"/>
                <a:ea typeface="メイリオ" panose="020B0604030504040204" pitchFamily="50" charset="-128"/>
              </a:rPr>
              <a:t>親子ローンの対応方法</a:t>
            </a:r>
            <a:r>
              <a:rPr lang="ja-JP" altLang="en-US" sz="1000" dirty="0">
                <a:latin typeface="メイリオ" panose="020B0604030504040204" pitchFamily="50" charset="-128"/>
                <a:ea typeface="メイリオ" panose="020B0604030504040204" pitchFamily="50" charset="-128"/>
              </a:rPr>
              <a:t>　　　　　　・</a:t>
            </a:r>
            <a:r>
              <a:rPr lang="ja-JP" altLang="ja-JP" sz="1000" dirty="0">
                <a:latin typeface="メイリオ" panose="020B0604030504040204" pitchFamily="50" charset="-128"/>
                <a:ea typeface="メイリオ" panose="020B0604030504040204" pitchFamily="50" charset="-128"/>
              </a:rPr>
              <a:t>親子保証への対応方法</a:t>
            </a:r>
          </a:p>
          <a:p>
            <a:pPr lvl="0"/>
            <a:r>
              <a:rPr lang="ja-JP" altLang="en-US" sz="1000" dirty="0">
                <a:latin typeface="メイリオ" panose="020B0604030504040204" pitchFamily="50" charset="-128"/>
                <a:ea typeface="メイリオ" panose="020B0604030504040204" pitchFamily="50" charset="-128"/>
              </a:rPr>
              <a:t>　　　 ・日本側が取る対応に関連して、</a:t>
            </a:r>
            <a:r>
              <a:rPr lang="ja-JP" altLang="ja-JP" sz="1000" dirty="0">
                <a:latin typeface="メイリオ" panose="020B0604030504040204" pitchFamily="50" charset="-128"/>
                <a:ea typeface="メイリオ" panose="020B0604030504040204" pitchFamily="50" charset="-128"/>
              </a:rPr>
              <a:t>ベトナム側の対応</a:t>
            </a:r>
            <a:r>
              <a:rPr lang="ja-JP" altLang="en-US" sz="1000" dirty="0">
                <a:latin typeface="メイリオ" panose="020B0604030504040204" pitchFamily="50" charset="-128"/>
                <a:ea typeface="メイリオ" panose="020B0604030504040204" pitchFamily="50" charset="-128"/>
              </a:rPr>
              <a:t>の検討事項</a:t>
            </a:r>
            <a:endParaRPr lang="ja-JP"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10739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34910" y="8522627"/>
            <a:ext cx="4334792" cy="1077218"/>
          </a:xfrm>
          <a:prstGeom prst="rect">
            <a:avLst/>
          </a:prstGeom>
          <a:noFill/>
        </p:spPr>
        <p:txBody>
          <a:bodyPr wrap="square" rtlCol="0">
            <a:spAutoFit/>
          </a:bodyPr>
          <a:lstStyle/>
          <a:p>
            <a:r>
              <a:rPr lang="ja-JP" altLang="en-US" sz="1200" b="1" dirty="0">
                <a:solidFill>
                  <a:schemeClr val="accent6">
                    <a:lumMod val="50000"/>
                  </a:schemeClr>
                </a:solidFill>
                <a:latin typeface="メイリオ" panose="020B0604030504040204" pitchFamily="50" charset="-128"/>
                <a:ea typeface="メイリオ" panose="020B0604030504040204" pitchFamily="50" charset="-128"/>
              </a:rPr>
              <a:t>■</a:t>
            </a:r>
            <a:r>
              <a:rPr lang="ja-JP" altLang="en-US" sz="1200" b="1" u="sng" dirty="0">
                <a:solidFill>
                  <a:schemeClr val="accent6">
                    <a:lumMod val="50000"/>
                  </a:schemeClr>
                </a:solidFill>
                <a:latin typeface="メイリオ" panose="020B0604030504040204" pitchFamily="50" charset="-128"/>
                <a:ea typeface="メイリオ" panose="020B0604030504040204" pitchFamily="50" charset="-128"/>
              </a:rPr>
              <a:t>お申込み・お問い合わせ先</a:t>
            </a:r>
            <a:r>
              <a:rPr lang="ja-JP" altLang="en-US" sz="1200" b="1" dirty="0">
                <a:solidFill>
                  <a:schemeClr val="tx2"/>
                </a:solidFill>
                <a:latin typeface="メイリオ" panose="020B0604030504040204" pitchFamily="50" charset="-128"/>
                <a:ea typeface="メイリオ" panose="020B0604030504040204" pitchFamily="50" charset="-128"/>
              </a:rPr>
              <a:t>　</a:t>
            </a:r>
            <a:endParaRPr lang="en-US" altLang="ja-JP" sz="1200" b="1" dirty="0">
              <a:solidFill>
                <a:schemeClr val="tx2"/>
              </a:solidFill>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神戸市海外ビジネスセンター</a:t>
            </a:r>
            <a:endParaRPr lang="en-US" altLang="ja-JP" sz="1400" b="1"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神戸市経済観光局</a:t>
            </a:r>
            <a:endParaRPr lang="en-US" altLang="ja-JP" sz="14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ＴＥＬ　０７８－２３１－０２２２　</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ＦＡＸ　０７８－２３１－０２５６</a:t>
            </a:r>
            <a:endParaRPr kumimoji="1" lang="ja-JP" altLang="en-US" sz="1200" dirty="0">
              <a:latin typeface="メイリオ" panose="020B0604030504040204" pitchFamily="50" charset="-128"/>
              <a:ea typeface="メイリオ" panose="020B0604030504040204" pitchFamily="50" charset="-128"/>
            </a:endParaRPr>
          </a:p>
        </p:txBody>
      </p:sp>
      <p:sp>
        <p:nvSpPr>
          <p:cNvPr id="13" name="Rectangle 37"/>
          <p:cNvSpPr>
            <a:spLocks noChangeArrowheads="1"/>
          </p:cNvSpPr>
          <p:nvPr/>
        </p:nvSpPr>
        <p:spPr bwMode="auto">
          <a:xfrm>
            <a:off x="245004" y="3766801"/>
            <a:ext cx="6339333" cy="1054172"/>
          </a:xfrm>
          <a:prstGeom prst="rect">
            <a:avLst/>
          </a:prstGeom>
          <a:noFill/>
          <a:ln>
            <a:solidFill>
              <a:schemeClr val="tx2"/>
            </a:solidFill>
            <a:headEnd/>
            <a:tailEnd/>
          </a:ln>
        </p:spPr>
        <p:style>
          <a:lnRef idx="1">
            <a:schemeClr val="accent1"/>
          </a:lnRef>
          <a:fillRef idx="2">
            <a:schemeClr val="accent1"/>
          </a:fillRef>
          <a:effectRef idx="1">
            <a:schemeClr val="accent1"/>
          </a:effectRef>
          <a:fontRef idx="minor">
            <a:schemeClr val="dk1"/>
          </a:fontRef>
        </p:style>
        <p:txBody>
          <a:bodyPr wrap="none" lIns="82912" tIns="41455" rIns="82912" bIns="41455" anchor="ctr"/>
          <a:lstStyle>
            <a:lvl1pPr algn="l" eaLnBrk="0" hangingPunct="0">
              <a:spcBef>
                <a:spcPct val="20000"/>
              </a:spcBef>
              <a:buChar char="•"/>
              <a:defRPr kumimoji="1" sz="36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30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6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3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3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300">
                <a:solidFill>
                  <a:schemeClr val="tx1"/>
                </a:solidFill>
                <a:latin typeface="Arial" pitchFamily="34" charset="0"/>
                <a:ea typeface="ＭＳ Ｐゴシック" pitchFamily="50" charset="-128"/>
              </a:defRPr>
            </a:lvl9pPr>
          </a:lstStyle>
          <a:p>
            <a:pPr algn="ctr" defTabSz="720000">
              <a:spcBef>
                <a:spcPts val="0"/>
              </a:spcBef>
              <a:buNone/>
              <a:defRPr/>
            </a:pPr>
            <a:r>
              <a:rPr lang="ja-JP" altLang="en-US" sz="1100" dirty="0">
                <a:uFill>
                  <a:solidFill>
                    <a:srgbClr val="0070C0"/>
                  </a:solidFill>
                </a:uFill>
                <a:latin typeface="メイリオ" panose="020B0604030504040204" pitchFamily="50" charset="-128"/>
                <a:ea typeface="メイリオ" panose="020B0604030504040204" pitchFamily="50" charset="-128"/>
              </a:rPr>
              <a:t>神戸市海外ビジネスセミナー</a:t>
            </a:r>
            <a:endParaRPr lang="en-US" altLang="ja-JP" sz="1100" dirty="0">
              <a:uFill>
                <a:solidFill>
                  <a:srgbClr val="0070C0"/>
                </a:solidFill>
              </a:uFill>
              <a:latin typeface="メイリオ" panose="020B0604030504040204" pitchFamily="50" charset="-128"/>
              <a:ea typeface="メイリオ" panose="020B0604030504040204" pitchFamily="50" charset="-128"/>
            </a:endParaRPr>
          </a:p>
          <a:p>
            <a:pPr algn="ctr" defTabSz="720000">
              <a:spcBef>
                <a:spcPts val="0"/>
              </a:spcBef>
              <a:buNone/>
              <a:defRPr/>
            </a:pPr>
            <a:r>
              <a:rPr lang="ja-JP" altLang="en-US" sz="1600" dirty="0">
                <a:uFill>
                  <a:solidFill>
                    <a:srgbClr val="0070C0"/>
                  </a:solidFill>
                </a:uFill>
                <a:latin typeface="メイリオ" panose="020B0604030504040204" pitchFamily="50" charset="-128"/>
                <a:ea typeface="メイリオ" panose="020B0604030504040204" pitchFamily="50" charset="-128"/>
              </a:rPr>
              <a:t>ベトナムビジネスセミナー（実務編）</a:t>
            </a:r>
            <a:endParaRPr lang="en-US" altLang="ja-JP" sz="1600" dirty="0">
              <a:uFill>
                <a:solidFill>
                  <a:srgbClr val="0070C0"/>
                </a:solidFill>
              </a:uFill>
              <a:latin typeface="メイリオ" panose="020B0604030504040204" pitchFamily="50" charset="-128"/>
              <a:ea typeface="メイリオ" panose="020B0604030504040204" pitchFamily="50" charset="-128"/>
            </a:endParaRPr>
          </a:p>
          <a:p>
            <a:pPr algn="ctr" defTabSz="720000">
              <a:spcBef>
                <a:spcPts val="0"/>
              </a:spcBef>
              <a:buNone/>
              <a:defRPr/>
            </a:pPr>
            <a:r>
              <a:rPr lang="ja-JP" altLang="en-US" sz="1600" dirty="0">
                <a:uFill>
                  <a:solidFill>
                    <a:srgbClr val="0070C0"/>
                  </a:solidFill>
                </a:uFill>
                <a:latin typeface="メイリオ" panose="020B0604030504040204" pitchFamily="50" charset="-128"/>
                <a:ea typeface="メイリオ" panose="020B0604030504040204" pitchFamily="50" charset="-128"/>
              </a:rPr>
              <a:t>（</a:t>
            </a:r>
            <a:r>
              <a:rPr lang="en-US" altLang="ja-JP" sz="1600" dirty="0">
                <a:uFill>
                  <a:solidFill>
                    <a:srgbClr val="0070C0"/>
                  </a:solidFill>
                </a:uFill>
                <a:latin typeface="メイリオ" panose="020B0604030504040204" pitchFamily="50" charset="-128"/>
                <a:ea typeface="メイリオ" panose="020B0604030504040204" pitchFamily="50" charset="-128"/>
              </a:rPr>
              <a:t>2023</a:t>
            </a:r>
            <a:r>
              <a:rPr lang="ja-JP" altLang="en-US" sz="1600" dirty="0">
                <a:uFill>
                  <a:solidFill>
                    <a:srgbClr val="0070C0"/>
                  </a:solidFill>
                </a:uFill>
                <a:latin typeface="メイリオ" panose="020B0604030504040204" pitchFamily="50" charset="-128"/>
                <a:ea typeface="メイリオ" panose="020B0604030504040204" pitchFamily="50" charset="-128"/>
              </a:rPr>
              <a:t>年</a:t>
            </a:r>
            <a:r>
              <a:rPr lang="en-US" altLang="ja-JP" sz="1600" dirty="0">
                <a:uFill>
                  <a:solidFill>
                    <a:srgbClr val="0070C0"/>
                  </a:solidFill>
                </a:uFill>
                <a:latin typeface="メイリオ" panose="020B0604030504040204" pitchFamily="50" charset="-128"/>
                <a:ea typeface="メイリオ" panose="020B0604030504040204" pitchFamily="50" charset="-128"/>
              </a:rPr>
              <a:t>3</a:t>
            </a:r>
            <a:r>
              <a:rPr lang="ja-JP" altLang="en-US" sz="1600" dirty="0">
                <a:uFill>
                  <a:solidFill>
                    <a:srgbClr val="0070C0"/>
                  </a:solidFill>
                </a:uFill>
                <a:latin typeface="メイリオ" panose="020B0604030504040204" pitchFamily="50" charset="-128"/>
                <a:ea typeface="メイリオ" panose="020B0604030504040204" pitchFamily="50" charset="-128"/>
              </a:rPr>
              <a:t>月</a:t>
            </a:r>
            <a:r>
              <a:rPr lang="en-US" altLang="ja-JP" sz="1600" dirty="0">
                <a:uFill>
                  <a:solidFill>
                    <a:srgbClr val="0070C0"/>
                  </a:solidFill>
                </a:uFill>
                <a:latin typeface="メイリオ" panose="020B0604030504040204" pitchFamily="50" charset="-128"/>
                <a:ea typeface="メイリオ" panose="020B0604030504040204" pitchFamily="50" charset="-128"/>
              </a:rPr>
              <a:t>14</a:t>
            </a:r>
            <a:r>
              <a:rPr lang="ja-JP" altLang="en-US" sz="1600" dirty="0">
                <a:uFill>
                  <a:solidFill>
                    <a:srgbClr val="0070C0"/>
                  </a:solidFill>
                </a:uFill>
                <a:latin typeface="メイリオ" panose="020B0604030504040204" pitchFamily="50" charset="-128"/>
                <a:ea typeface="メイリオ" panose="020B0604030504040204" pitchFamily="50" charset="-128"/>
              </a:rPr>
              <a:t>日</a:t>
            </a:r>
            <a:r>
              <a:rPr lang="en-US" altLang="ja-JP" sz="1600" dirty="0">
                <a:uFill>
                  <a:solidFill>
                    <a:srgbClr val="0070C0"/>
                  </a:solidFill>
                </a:uFill>
                <a:latin typeface="メイリオ" panose="020B0604030504040204" pitchFamily="50" charset="-128"/>
                <a:ea typeface="メイリオ" panose="020B0604030504040204" pitchFamily="50" charset="-128"/>
              </a:rPr>
              <a:t>(</a:t>
            </a:r>
            <a:r>
              <a:rPr lang="ja-JP" altLang="en-US" sz="1600" dirty="0">
                <a:uFill>
                  <a:solidFill>
                    <a:srgbClr val="0070C0"/>
                  </a:solidFill>
                </a:uFill>
                <a:latin typeface="メイリオ" panose="020B0604030504040204" pitchFamily="50" charset="-128"/>
                <a:ea typeface="メイリオ" panose="020B0604030504040204" pitchFamily="50" charset="-128"/>
              </a:rPr>
              <a:t>火</a:t>
            </a:r>
            <a:r>
              <a:rPr lang="en-US" altLang="ja-JP" sz="1600" dirty="0">
                <a:uFill>
                  <a:solidFill>
                    <a:srgbClr val="0070C0"/>
                  </a:solidFill>
                </a:uFill>
                <a:latin typeface="メイリオ" panose="020B0604030504040204" pitchFamily="50" charset="-128"/>
                <a:ea typeface="メイリオ" panose="020B0604030504040204" pitchFamily="50" charset="-128"/>
              </a:rPr>
              <a:t>)</a:t>
            </a:r>
            <a:r>
              <a:rPr lang="ja-JP" altLang="en-US" sz="1600" dirty="0">
                <a:uFill>
                  <a:solidFill>
                    <a:srgbClr val="0070C0"/>
                  </a:solidFill>
                </a:uFill>
                <a:latin typeface="メイリオ" panose="020B0604030504040204" pitchFamily="50" charset="-128"/>
                <a:ea typeface="メイリオ" panose="020B0604030504040204" pitchFamily="50" charset="-128"/>
              </a:rPr>
              <a:t>開催）</a:t>
            </a:r>
            <a:endParaRPr lang="ja-JP" altLang="en-US" sz="18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3015" y="2621660"/>
            <a:ext cx="6858000" cy="810476"/>
          </a:xfrm>
          <a:prstGeom prst="rect">
            <a:avLst/>
          </a:prstGeom>
        </p:spPr>
        <p:txBody>
          <a:bodyPr wrap="square" lIns="91437" tIns="45719" rIns="91437" bIns="45719">
            <a:spAutoFit/>
          </a:bodyPr>
          <a:lstStyle/>
          <a:p>
            <a:pPr>
              <a:lnSpc>
                <a:spcPts val="1400"/>
              </a:lnSpc>
              <a:defRPr/>
            </a:pPr>
            <a:r>
              <a:rPr lang="ja-JP" altLang="en-US" sz="1100" dirty="0">
                <a:latin typeface="メイリオ" panose="020B0604030504040204" pitchFamily="50" charset="-128"/>
                <a:ea typeface="メイリオ" panose="020B0604030504040204" pitchFamily="50" charset="-128"/>
              </a:rPr>
              <a:t>○申込については、先着順とさせていただきます。</a:t>
            </a:r>
            <a:endParaRPr lang="en-US" altLang="ja-JP" sz="1100" dirty="0">
              <a:latin typeface="メイリオ" panose="020B0604030504040204" pitchFamily="50" charset="-128"/>
              <a:ea typeface="メイリオ" panose="020B0604030504040204" pitchFamily="50" charset="-128"/>
            </a:endParaRPr>
          </a:p>
          <a:p>
            <a:pPr>
              <a:lnSpc>
                <a:spcPts val="1400"/>
              </a:lnSpc>
              <a:defRPr/>
            </a:pPr>
            <a:r>
              <a:rPr lang="ja-JP" altLang="en-US" sz="1100" dirty="0">
                <a:latin typeface="メイリオ" panose="020B0604030504040204" pitchFamily="50" charset="-128"/>
                <a:ea typeface="メイリオ" panose="020B0604030504040204" pitchFamily="50" charset="-128"/>
              </a:rPr>
              <a:t>○お申込された方には、前日までに視聴用</a:t>
            </a:r>
            <a:r>
              <a:rPr lang="en-US" altLang="ja-JP" sz="1100" dirty="0">
                <a:latin typeface="メイリオ" panose="020B0604030504040204" pitchFamily="50" charset="-128"/>
                <a:ea typeface="メイリオ" panose="020B0604030504040204" pitchFamily="50" charset="-128"/>
              </a:rPr>
              <a:t>URL</a:t>
            </a:r>
            <a:r>
              <a:rPr lang="ja-JP" altLang="en-US" sz="1100" dirty="0">
                <a:latin typeface="メイリオ" panose="020B0604030504040204" pitchFamily="50" charset="-128"/>
                <a:ea typeface="メイリオ" panose="020B0604030504040204" pitchFamily="50" charset="-128"/>
              </a:rPr>
              <a:t>を</a:t>
            </a:r>
            <a:r>
              <a:rPr lang="en-US" altLang="ja-JP" sz="1100" dirty="0">
                <a:latin typeface="メイリオ" panose="020B0604030504040204" pitchFamily="50" charset="-128"/>
                <a:ea typeface="メイリオ" panose="020B0604030504040204" pitchFamily="50" charset="-128"/>
              </a:rPr>
              <a:t>E</a:t>
            </a:r>
            <a:r>
              <a:rPr lang="ja-JP" altLang="en-US" sz="1100" dirty="0">
                <a:latin typeface="メイリオ" panose="020B0604030504040204" pitchFamily="50" charset="-128"/>
                <a:ea typeface="メイリオ" panose="020B0604030504040204" pitchFamily="50" charset="-128"/>
              </a:rPr>
              <a:t>メールでお送りいたします。</a:t>
            </a:r>
            <a:endParaRPr lang="en-US" altLang="ja-JP" sz="1100" dirty="0">
              <a:latin typeface="+mj-ea"/>
            </a:endParaRPr>
          </a:p>
          <a:p>
            <a:pPr>
              <a:lnSpc>
                <a:spcPts val="1400"/>
              </a:lnSpc>
              <a:defRPr/>
            </a:pPr>
            <a:r>
              <a:rPr lang="ja-JP" altLang="en-US" sz="1100" dirty="0">
                <a:latin typeface="メイリオ" panose="020B0604030504040204" pitchFamily="50" charset="-128"/>
                <a:ea typeface="メイリオ" panose="020B0604030504040204" pitchFamily="50" charset="-128"/>
              </a:rPr>
              <a:t>○申込者数が定員を大幅に超えた場合はお断りさせていただくこともございますのでご容赦下さい。　　</a:t>
            </a:r>
            <a:endParaRPr lang="en-US" altLang="ja-JP" sz="1100" dirty="0">
              <a:latin typeface="メイリオ" panose="020B0604030504040204" pitchFamily="50" charset="-128"/>
              <a:ea typeface="メイリオ" panose="020B0604030504040204" pitchFamily="50" charset="-128"/>
            </a:endParaRPr>
          </a:p>
          <a:p>
            <a:pPr>
              <a:lnSpc>
                <a:spcPts val="1400"/>
              </a:lnSpc>
              <a:defRPr/>
            </a:pPr>
            <a:r>
              <a:rPr lang="ja-JP" altLang="en-US" sz="1100" dirty="0">
                <a:latin typeface="メイリオ" panose="020B0604030504040204" pitchFamily="50" charset="-128"/>
                <a:ea typeface="メイリオ" panose="020B0604030504040204" pitchFamily="50" charset="-128"/>
              </a:rPr>
              <a:t>○申込時に</a:t>
            </a:r>
            <a:r>
              <a:rPr lang="ja-JP" altLang="ja-JP" sz="1100" dirty="0">
                <a:latin typeface="メイリオ" panose="020B0604030504040204" pitchFamily="50" charset="-128"/>
                <a:ea typeface="メイリオ" panose="020B0604030504040204" pitchFamily="50" charset="-128"/>
              </a:rPr>
              <a:t>ご記入いただいた情報は、セミナー運営・管理のために利用し、他の目的には使用</a:t>
            </a:r>
            <a:r>
              <a:rPr lang="ja-JP" altLang="en-US" sz="1100" dirty="0">
                <a:latin typeface="メイリオ" panose="020B0604030504040204" pitchFamily="50" charset="-128"/>
                <a:ea typeface="メイリオ" panose="020B0604030504040204" pitchFamily="50" charset="-128"/>
              </a:rPr>
              <a:t>致し</a:t>
            </a:r>
            <a:r>
              <a:rPr lang="ja-JP" altLang="ja-JP" sz="1100" dirty="0">
                <a:latin typeface="メイリオ" panose="020B0604030504040204" pitchFamily="50" charset="-128"/>
                <a:ea typeface="メイリオ" panose="020B0604030504040204" pitchFamily="50" charset="-128"/>
              </a:rPr>
              <a:t>ません。</a:t>
            </a:r>
            <a:endParaRPr lang="en-US" altLang="ja-JP" sz="110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207944664"/>
              </p:ext>
            </p:extLst>
          </p:nvPr>
        </p:nvGraphicFramePr>
        <p:xfrm>
          <a:off x="247633" y="4979599"/>
          <a:ext cx="6336704" cy="3517097"/>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564769">
                <a:tc>
                  <a:txBody>
                    <a:bodyPr/>
                    <a:lstStyle/>
                    <a:p>
                      <a:pPr algn="ctr"/>
                      <a:r>
                        <a:rPr kumimoji="1" lang="ja-JP" altLang="en-US" sz="1200" dirty="0">
                          <a:latin typeface="メイリオ" panose="020B0604030504040204" pitchFamily="50" charset="-128"/>
                          <a:ea typeface="メイリオ" panose="020B0604030504040204" pitchFamily="50" charset="-128"/>
                        </a:rPr>
                        <a:t>住　　所</a:t>
                      </a:r>
                    </a:p>
                  </a:txBody>
                  <a:tcPr marT="50403" marB="50403"/>
                </a:tc>
                <a:tc>
                  <a:txBody>
                    <a:bodyPr/>
                    <a:lstStyle/>
                    <a:p>
                      <a:endParaRPr kumimoji="1" lang="ja-JP" altLang="en-US" sz="1200" i="1" dirty="0"/>
                    </a:p>
                  </a:txBody>
                  <a:tcPr marT="50403" marB="50403"/>
                </a:tc>
                <a:extLst>
                  <a:ext uri="{0D108BD9-81ED-4DB2-BD59-A6C34878D82A}">
                    <a16:rowId xmlns:a16="http://schemas.microsoft.com/office/drawing/2014/main" val="10000"/>
                  </a:ext>
                </a:extLst>
              </a:tr>
              <a:tr h="504056">
                <a:tc>
                  <a:txBody>
                    <a:bodyPr/>
                    <a:lstStyle/>
                    <a:p>
                      <a:pPr algn="ctr"/>
                      <a:r>
                        <a:rPr kumimoji="1" lang="ja-JP" altLang="en-US" sz="1200" dirty="0">
                          <a:latin typeface="メイリオ" panose="020B0604030504040204" pitchFamily="50" charset="-128"/>
                          <a:ea typeface="メイリオ" panose="020B0604030504040204" pitchFamily="50" charset="-128"/>
                        </a:rPr>
                        <a:t>企業名・団体名</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1"/>
                  </a:ext>
                </a:extLst>
              </a:tr>
              <a:tr h="648072">
                <a:tc>
                  <a:txBody>
                    <a:bodyPr/>
                    <a:lstStyle/>
                    <a:p>
                      <a:pPr algn="ctr"/>
                      <a:r>
                        <a:rPr kumimoji="1" lang="ja-JP" altLang="en-US" sz="1200" dirty="0">
                          <a:latin typeface="メイリオ" panose="020B0604030504040204" pitchFamily="50" charset="-128"/>
                          <a:ea typeface="メイリオ" panose="020B0604030504040204" pitchFamily="50" charset="-128"/>
                        </a:rPr>
                        <a:t>参加者所属・役職</a:t>
                      </a:r>
                      <a:endParaRPr kumimoji="1" lang="en-US" altLang="ja-JP" sz="1200" dirty="0">
                        <a:latin typeface="メイリオ" panose="020B0604030504040204" pitchFamily="50" charset="-128"/>
                        <a:ea typeface="メイリオ" panose="020B0604030504040204" pitchFamily="50" charset="-128"/>
                      </a:endParaRPr>
                    </a:p>
                    <a:p>
                      <a:pPr algn="ctr"/>
                      <a:endParaRPr kumimoji="1" lang="en-US" altLang="ja-JP" sz="1200" dirty="0">
                        <a:latin typeface="メイリオ" panose="020B0604030504040204" pitchFamily="50" charset="-128"/>
                        <a:ea typeface="メイリオ" panose="020B0604030504040204" pitchFamily="50" charset="-128"/>
                      </a:endParaRPr>
                    </a:p>
                    <a:p>
                      <a:pPr algn="ctr"/>
                      <a:r>
                        <a:rPr kumimoji="1" lang="ja-JP" altLang="en-US" sz="1200" dirty="0">
                          <a:latin typeface="メイリオ" panose="020B0604030504040204" pitchFamily="50" charset="-128"/>
                          <a:ea typeface="メイリオ" panose="020B0604030504040204" pitchFamily="50" charset="-128"/>
                        </a:rPr>
                        <a:t>お　名　前</a:t>
                      </a:r>
                    </a:p>
                  </a:txBody>
                  <a:tcPr marT="50403" marB="50403"/>
                </a:tc>
                <a:tc>
                  <a:txBody>
                    <a:bodyPr/>
                    <a:lstStyle/>
                    <a:p>
                      <a:r>
                        <a:rPr kumimoji="1" lang="ja-JP" altLang="en-US" sz="1200" dirty="0"/>
                        <a:t>　　　　　　　　　　　　　　　　　　　　　　</a:t>
                      </a:r>
                    </a:p>
                  </a:txBody>
                  <a:tcPr marT="50403" marB="50403"/>
                </a:tc>
                <a:extLst>
                  <a:ext uri="{0D108BD9-81ED-4DB2-BD59-A6C34878D82A}">
                    <a16:rowId xmlns:a16="http://schemas.microsoft.com/office/drawing/2014/main" val="10002"/>
                  </a:ext>
                </a:extLst>
              </a:tr>
              <a:tr h="50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Ｅメール</a:t>
                      </a:r>
                      <a:endParaRPr kumimoji="1" lang="en-US" altLang="ja-JP" sz="1200" dirty="0">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（必須）</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3"/>
                  </a:ext>
                </a:extLst>
              </a:tr>
              <a:tr h="286658">
                <a:tc>
                  <a:txBody>
                    <a:bodyPr/>
                    <a:lstStyle/>
                    <a:p>
                      <a:pPr algn="ctr"/>
                      <a:r>
                        <a:rPr kumimoji="1" lang="ja-JP" altLang="en-US" sz="1200" dirty="0">
                          <a:latin typeface="メイリオ" panose="020B0604030504040204" pitchFamily="50" charset="-128"/>
                          <a:ea typeface="メイリオ" panose="020B0604030504040204" pitchFamily="50" charset="-128"/>
                        </a:rPr>
                        <a:t>ＴＥＬ</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4"/>
                  </a:ext>
                </a:extLst>
              </a:tr>
              <a:tr h="144016">
                <a:tc>
                  <a:txBody>
                    <a:bodyPr/>
                    <a:lstStyle/>
                    <a:p>
                      <a:pPr algn="ctr"/>
                      <a:r>
                        <a:rPr kumimoji="1" lang="ja-JP" altLang="en-US" sz="1200" dirty="0">
                          <a:latin typeface="メイリオ" panose="020B0604030504040204" pitchFamily="50" charset="-128"/>
                          <a:ea typeface="メイリオ" panose="020B0604030504040204" pitchFamily="50" charset="-128"/>
                        </a:rPr>
                        <a:t>ＦＡＸ</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10005"/>
                  </a:ext>
                </a:extLst>
              </a:tr>
              <a:tr h="724426">
                <a:tc>
                  <a:txBody>
                    <a:bodyPr/>
                    <a:lstStyle/>
                    <a:p>
                      <a:pPr algn="ctr"/>
                      <a:r>
                        <a:rPr kumimoji="1" lang="ja-JP" altLang="en-US" sz="1200" dirty="0">
                          <a:latin typeface="メイリオ" panose="020B0604030504040204" pitchFamily="50" charset="-128"/>
                          <a:ea typeface="メイリオ" panose="020B0604030504040204" pitchFamily="50" charset="-128"/>
                        </a:rPr>
                        <a:t>講師への質問</a:t>
                      </a:r>
                    </a:p>
                  </a:txBody>
                  <a:tcPr marT="50403" marB="50403"/>
                </a:tc>
                <a:tc>
                  <a:txBody>
                    <a:bodyPr/>
                    <a:lstStyle/>
                    <a:p>
                      <a:endParaRPr kumimoji="1" lang="ja-JP" altLang="en-US" sz="1200" dirty="0"/>
                    </a:p>
                  </a:txBody>
                  <a:tcPr marT="50403" marB="50403"/>
                </a:tc>
                <a:extLst>
                  <a:ext uri="{0D108BD9-81ED-4DB2-BD59-A6C34878D82A}">
                    <a16:rowId xmlns:a16="http://schemas.microsoft.com/office/drawing/2014/main" val="245426660"/>
                  </a:ext>
                </a:extLst>
              </a:tr>
            </a:tbl>
          </a:graphicData>
        </a:graphic>
      </p:graphicFrame>
      <p:pic>
        <p:nvPicPr>
          <p:cNvPr id="16" name="Picture 3" descr="\\LS210D3F2\share\庶務事務\広報\ホームページＱＲコード.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960" y="8601060"/>
            <a:ext cx="998785" cy="9987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LS210D3F2\share\庶務事務\印刷物（リーフレット・ロゴ等）\ロゴマーク（最終版）\A4_PDF_JPG\A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294" y="8796931"/>
            <a:ext cx="1233574" cy="5286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p:cNvSpPr>
            <a:spLocks noChangeArrowheads="1"/>
          </p:cNvSpPr>
          <p:nvPr/>
        </p:nvSpPr>
        <p:spPr bwMode="auto">
          <a:xfrm>
            <a:off x="-13015" y="267221"/>
            <a:ext cx="6858000" cy="245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3" rIns="91402" bIns="190362" anchor="ctr">
            <a:spAutoFit/>
          </a:bodyPr>
          <a:lstStyle>
            <a:lvl1pPr>
              <a:spcBef>
                <a:spcPct val="20000"/>
              </a:spcBef>
              <a:buChar char="•"/>
              <a:tabLst>
                <a:tab pos="2754313" algn="l"/>
              </a:tabLst>
              <a:defRPr kumimoji="1" sz="3200">
                <a:solidFill>
                  <a:schemeClr val="tx1"/>
                </a:solidFill>
                <a:latin typeface="Times New Roman" pitchFamily="18" charset="0"/>
                <a:ea typeface="ＭＳ Ｐゴシック" pitchFamily="50" charset="-128"/>
              </a:defRPr>
            </a:lvl1pPr>
            <a:lvl2pPr marL="742950" indent="-285750">
              <a:spcBef>
                <a:spcPct val="20000"/>
              </a:spcBef>
              <a:buChar char="–"/>
              <a:tabLst>
                <a:tab pos="2754313" algn="l"/>
              </a:tabLst>
              <a:defRPr kumimoji="1" sz="2800">
                <a:solidFill>
                  <a:schemeClr val="tx1"/>
                </a:solidFill>
                <a:latin typeface="Times New Roman" pitchFamily="18" charset="0"/>
                <a:ea typeface="ＭＳ Ｐゴシック" pitchFamily="50" charset="-128"/>
              </a:defRPr>
            </a:lvl2pPr>
            <a:lvl3pPr marL="1143000" indent="-228600">
              <a:spcBef>
                <a:spcPct val="20000"/>
              </a:spcBef>
              <a:buChar char="•"/>
              <a:tabLst>
                <a:tab pos="2754313" algn="l"/>
              </a:tabLst>
              <a:defRPr kumimoji="1" sz="2400">
                <a:solidFill>
                  <a:schemeClr val="tx1"/>
                </a:solidFill>
                <a:latin typeface="Times New Roman" pitchFamily="18" charset="0"/>
                <a:ea typeface="ＭＳ Ｐゴシック" pitchFamily="50" charset="-128"/>
              </a:defRPr>
            </a:lvl3pPr>
            <a:lvl4pPr marL="16002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4pPr>
            <a:lvl5pPr marL="2057400" indent="-228600">
              <a:spcBef>
                <a:spcPct val="20000"/>
              </a:spcBef>
              <a:buChar char="»"/>
              <a:tabLst>
                <a:tab pos="2754313" algn="l"/>
              </a:tabLst>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tabLst>
                <a:tab pos="2754313" algn="l"/>
              </a:tabLst>
              <a:defRPr kumimoji="1" sz="2000">
                <a:solidFill>
                  <a:schemeClr val="tx1"/>
                </a:solidFill>
                <a:latin typeface="Times New Roman" pitchFamily="18" charset="0"/>
                <a:ea typeface="ＭＳ Ｐゴシック" pitchFamily="50" charset="-128"/>
              </a:defRPr>
            </a:lvl9pPr>
          </a:lstStyle>
          <a:p>
            <a:pPr algn="ctr">
              <a:spcBef>
                <a:spcPct val="0"/>
              </a:spcBef>
              <a:buNone/>
            </a:pPr>
            <a:r>
              <a:rPr lang="ja-JP" altLang="en-US" sz="1600" b="1" i="1" u="sng" dirty="0">
                <a:latin typeface="メイリオ" panose="020B0604030504040204" pitchFamily="50" charset="-128"/>
                <a:ea typeface="メイリオ" panose="020B0604030504040204" pitchFamily="50" charset="-128"/>
              </a:rPr>
              <a:t>お申し込みは</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600" b="1" i="1" u="sng" dirty="0">
                <a:solidFill>
                  <a:srgbClr val="000000"/>
                </a:solidFill>
                <a:latin typeface="メイリオ" panose="020B0604030504040204" pitchFamily="50" charset="-128"/>
                <a:ea typeface="メイリオ" panose="020B0604030504040204" pitchFamily="50" charset="-128"/>
                <a:cs typeface="Times New Roman" pitchFamily="18" charset="0"/>
              </a:rPr>
              <a:t>で</a:t>
            </a:r>
            <a:endParaRPr lang="en-US" altLang="ja-JP" sz="1600" b="1" i="1" u="sng"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spcBef>
                <a:spcPct val="0"/>
              </a:spcBef>
              <a:spcAft>
                <a:spcPts val="0"/>
              </a:spcAft>
              <a:buFontTx/>
              <a:buNone/>
              <a:defRPr/>
            </a:pP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400" dirty="0">
                <a:solidFill>
                  <a:srgbClr val="000000"/>
                </a:solidFill>
                <a:latin typeface="メイリオ" panose="020B0604030504040204" pitchFamily="50" charset="-128"/>
                <a:ea typeface="メイリオ" panose="020B0604030504040204" pitchFamily="50" charset="-128"/>
                <a:cs typeface="Times New Roman" pitchFamily="18" charset="0"/>
              </a:rPr>
              <a:t>★お申し込み先</a:t>
            </a: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nSpc>
                <a:spcPts val="2200"/>
              </a:lnSpc>
              <a:spcBef>
                <a:spcPct val="0"/>
              </a:spcBef>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HP</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4"/>
              </a:rPr>
              <a:t>https://</a:t>
            </a:r>
            <a:r>
              <a:rPr lang="en-US" altLang="ja-JP" sz="1200" dirty="0" smtClean="0">
                <a:solidFill>
                  <a:srgbClr val="000000"/>
                </a:solidFill>
                <a:latin typeface="メイリオ" panose="020B0604030504040204" pitchFamily="50" charset="-128"/>
                <a:ea typeface="メイリオ" panose="020B0604030504040204" pitchFamily="50" charset="-128"/>
                <a:cs typeface="Times New Roman" pitchFamily="18" charset="0"/>
                <a:hlinkClick r:id="rId4"/>
              </a:rPr>
              <a:t>www.kobe-obc.lg.jp/news/1474/</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E</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メール：</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hlinkClick r:id="rId5"/>
              </a:rPr>
              <a:t>asia-biz@office.city.kobe.lg.jp</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2200"/>
              </a:lnSpc>
              <a:spcBef>
                <a:spcPct val="0"/>
              </a:spcBef>
              <a:spcAft>
                <a:spcPts val="0"/>
              </a:spcAft>
              <a:buFontTx/>
              <a:buNone/>
              <a:defRPr/>
            </a:pP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　</a:t>
            </a:r>
            <a:r>
              <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rPr>
              <a:t>FAX</a:t>
            </a:r>
            <a:r>
              <a:rPr lang="ja-JP" altLang="en-US" sz="1200" dirty="0">
                <a:solidFill>
                  <a:srgbClr val="000000"/>
                </a:solidFill>
                <a:latin typeface="メイリオ" panose="020B0604030504040204" pitchFamily="50" charset="-128"/>
                <a:ea typeface="メイリオ" panose="020B0604030504040204" pitchFamily="50" charset="-128"/>
                <a:cs typeface="Times New Roman" pitchFamily="18" charset="0"/>
              </a:rPr>
              <a:t>：０７８－２３１－０２５６</a:t>
            </a:r>
            <a:endParaRPr lang="en-US" altLang="ja-JP" sz="12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fontAlgn="auto">
              <a:lnSpc>
                <a:spcPts val="1000"/>
              </a:lnSpc>
              <a:spcBef>
                <a:spcPct val="0"/>
              </a:spcBef>
              <a:spcAft>
                <a:spcPts val="0"/>
              </a:spcAft>
              <a:buFontTx/>
              <a:buNone/>
              <a:defRPr/>
            </a:pPr>
            <a:endParaRPr lang="en-US" altLang="ja-JP" sz="1400" dirty="0">
              <a:solidFill>
                <a:srgbClr val="000000"/>
              </a:solidFill>
              <a:latin typeface="メイリオ" panose="020B0604030504040204" pitchFamily="50" charset="-128"/>
              <a:ea typeface="メイリオ" panose="020B0604030504040204" pitchFamily="50" charset="-128"/>
              <a:cs typeface="Times New Roman" pitchFamily="18" charset="0"/>
            </a:endParaRPr>
          </a:p>
          <a:p>
            <a:pPr algn="ctr">
              <a:spcBef>
                <a:spcPct val="0"/>
              </a:spcBef>
              <a:buNone/>
            </a:pP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（申込み締切：</a:t>
            </a:r>
            <a:r>
              <a:rPr lang="en-US" altLang="ja-JP" sz="1800" u="sng" dirty="0">
                <a:solidFill>
                  <a:srgbClr val="000000"/>
                </a:solidFill>
                <a:latin typeface="メイリオ" panose="020B0604030504040204" pitchFamily="50" charset="-128"/>
                <a:ea typeface="メイリオ" panose="020B0604030504040204" pitchFamily="50" charset="-128"/>
                <a:cs typeface="Times New Roman" pitchFamily="18" charset="0"/>
              </a:rPr>
              <a:t>2023</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年</a:t>
            </a:r>
            <a:r>
              <a:rPr lang="en-US" altLang="ja-JP" sz="1800" u="sng" dirty="0">
                <a:solidFill>
                  <a:srgbClr val="000000"/>
                </a:solidFill>
                <a:latin typeface="メイリオ" panose="020B0604030504040204" pitchFamily="50" charset="-128"/>
                <a:ea typeface="メイリオ" panose="020B0604030504040204" pitchFamily="50" charset="-128"/>
                <a:cs typeface="Times New Roman" pitchFamily="18" charset="0"/>
              </a:rPr>
              <a:t>3</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月</a:t>
            </a:r>
            <a:r>
              <a:rPr lang="en-US" altLang="ja-JP" sz="1800" u="sng" dirty="0">
                <a:solidFill>
                  <a:srgbClr val="000000"/>
                </a:solidFill>
                <a:latin typeface="メイリオ" panose="020B0604030504040204" pitchFamily="50" charset="-128"/>
                <a:ea typeface="メイリオ" panose="020B0604030504040204" pitchFamily="50" charset="-128"/>
                <a:cs typeface="Times New Roman" pitchFamily="18" charset="0"/>
              </a:rPr>
              <a:t>9</a:t>
            </a:r>
            <a:r>
              <a:rPr lang="ja-JP" altLang="en-US" sz="1800" u="sng" dirty="0">
                <a:solidFill>
                  <a:srgbClr val="000000"/>
                </a:solidFill>
                <a:latin typeface="メイリオ" panose="020B0604030504040204" pitchFamily="50" charset="-128"/>
                <a:ea typeface="メイリオ" panose="020B0604030504040204" pitchFamily="50" charset="-128"/>
                <a:cs typeface="Times New Roman" pitchFamily="18" charset="0"/>
              </a:rPr>
              <a:t>日（木））</a:t>
            </a:r>
          </a:p>
        </p:txBody>
      </p:sp>
      <p:sp>
        <p:nvSpPr>
          <p:cNvPr id="4" name="角丸四角形吹き出し 3"/>
          <p:cNvSpPr/>
          <p:nvPr/>
        </p:nvSpPr>
        <p:spPr>
          <a:xfrm>
            <a:off x="5664699" y="888306"/>
            <a:ext cx="1021990" cy="524055"/>
          </a:xfrm>
          <a:prstGeom prst="wedgeRoundRectCallout">
            <a:avLst>
              <a:gd name="adj1" fmla="val -62301"/>
              <a:gd name="adj2" fmla="val -2173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lIns="54000" rIns="36000"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参加申込みは、コチラから</a:t>
            </a:r>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920" y="604140"/>
            <a:ext cx="1506483" cy="1506483"/>
          </a:xfrm>
          <a:prstGeom prst="rect">
            <a:avLst/>
          </a:prstGeom>
        </p:spPr>
      </p:pic>
    </p:spTree>
    <p:extLst>
      <p:ext uri="{BB962C8B-B14F-4D97-AF65-F5344CB8AC3E}">
        <p14:creationId xmlns:p14="http://schemas.microsoft.com/office/powerpoint/2010/main" val="1009899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7961</TotalTime>
  <Words>190</Words>
  <Application>Microsoft Office PowerPoint</Application>
  <PresentationFormat>ユーザー設定</PresentationFormat>
  <Paragraphs>75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ＭＳ Ｐゴシック</vt:lpstr>
      <vt:lpstr>ＭＳ 明朝</vt:lpstr>
      <vt:lpstr>メイリオ</vt:lpstr>
      <vt:lpstr>Arial</vt:lpstr>
      <vt:lpstr>Calibri</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セミナーチラシ（2/4）</dc:title>
  <dc:creator>Administrator</dc:creator>
  <cp:lastModifiedBy>上鶴 久恵</cp:lastModifiedBy>
  <cp:revision>674</cp:revision>
  <cp:lastPrinted>2023-01-23T07:04:06Z</cp:lastPrinted>
  <dcterms:created xsi:type="dcterms:W3CDTF">2014-02-28T06:32:11Z</dcterms:created>
  <dcterms:modified xsi:type="dcterms:W3CDTF">2023-01-31T06:32:52Z</dcterms:modified>
</cp:coreProperties>
</file>