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6858000" cy="10080625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山田 有紗" initials="山田" lastIdx="1" clrIdx="0">
    <p:extLst>
      <p:ext uri="{19B8F6BF-5375-455C-9EA6-DF929625EA0E}">
        <p15:presenceInfo xmlns:p15="http://schemas.microsoft.com/office/powerpoint/2012/main" userId="S-1-5-21-1383482144-2384770675-3995434878-1455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0D0D"/>
    <a:srgbClr val="D4FED2"/>
    <a:srgbClr val="FF99FF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394" autoAdjust="0"/>
  </p:normalViewPr>
  <p:slideViewPr>
    <p:cSldViewPr>
      <p:cViewPr varScale="1">
        <p:scale>
          <a:sx n="47" d="100"/>
          <a:sy n="47" d="100"/>
        </p:scale>
        <p:origin x="2169" y="51"/>
      </p:cViewPr>
      <p:guideLst>
        <p:guide orient="horz" pos="317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F553C142-6747-4D4D-A1C3-EC5501553499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480D9B1A-9695-4095-AE84-B08719C54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25589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50375" cy="497367"/>
          </a:xfrm>
          <a:prstGeom prst="rect">
            <a:avLst/>
          </a:prstGeom>
        </p:spPr>
        <p:txBody>
          <a:bodyPr vert="horz" lIns="92204" tIns="46103" rIns="92204" bIns="4610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3"/>
            <a:ext cx="2950374" cy="497367"/>
          </a:xfrm>
          <a:prstGeom prst="rect">
            <a:avLst/>
          </a:prstGeom>
        </p:spPr>
        <p:txBody>
          <a:bodyPr vert="horz" lIns="92204" tIns="46103" rIns="92204" bIns="46103" rtlCol="0"/>
          <a:lstStyle>
            <a:lvl1pPr algn="r">
              <a:defRPr sz="1200"/>
            </a:lvl1pPr>
          </a:lstStyle>
          <a:p>
            <a:fld id="{0F89EF13-7771-4B8A-9E56-55921ED87A44}" type="datetimeFigureOut">
              <a:rPr kumimoji="1" lang="ja-JP" altLang="en-US" smtClean="0"/>
              <a:pPr/>
              <a:t>2023/2/24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35188" y="744538"/>
            <a:ext cx="253682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04" tIns="46103" rIns="92204" bIns="461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2" y="4720985"/>
            <a:ext cx="5446723" cy="4473102"/>
          </a:xfrm>
          <a:prstGeom prst="rect">
            <a:avLst/>
          </a:prstGeom>
        </p:spPr>
        <p:txBody>
          <a:bodyPr vert="horz" lIns="92204" tIns="46103" rIns="92204" bIns="4610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372"/>
            <a:ext cx="2950375" cy="497366"/>
          </a:xfrm>
          <a:prstGeom prst="rect">
            <a:avLst/>
          </a:prstGeom>
        </p:spPr>
        <p:txBody>
          <a:bodyPr vert="horz" lIns="92204" tIns="46103" rIns="92204" bIns="4610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04" tIns="46103" rIns="92204" bIns="46103" rtlCol="0" anchor="b"/>
          <a:lstStyle>
            <a:lvl1pPr algn="r">
              <a:defRPr sz="1200"/>
            </a:lvl1pPr>
          </a:lstStyle>
          <a:p>
            <a:fld id="{816F0840-9377-4A7D-9405-971A8686CEE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20994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2026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131530"/>
            <a:ext cx="5829300" cy="216080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712354"/>
            <a:ext cx="4800600" cy="2576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9785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99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39034"/>
            <a:ext cx="1157288" cy="11466711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39034"/>
            <a:ext cx="3357563" cy="11466711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653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5865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477735"/>
            <a:ext cx="5829300" cy="200212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272600"/>
            <a:ext cx="5829300" cy="22051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66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136195"/>
            <a:ext cx="2257425" cy="88695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136195"/>
            <a:ext cx="2257425" cy="88695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2023/2/24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446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403693"/>
            <a:ext cx="6172200" cy="168010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56474"/>
            <a:ext cx="303014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96864"/>
            <a:ext cx="303014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56474"/>
            <a:ext cx="303133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96864"/>
            <a:ext cx="303133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2023/2/24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094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2023/2/24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889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2023/2/24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69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401359"/>
            <a:ext cx="2256235" cy="170810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401359"/>
            <a:ext cx="3833813" cy="86035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109465"/>
            <a:ext cx="2256235" cy="689542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2023/2/24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094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7056438"/>
            <a:ext cx="4114800" cy="8330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900722"/>
            <a:ext cx="4114800" cy="6048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889491"/>
            <a:ext cx="4114800" cy="118307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0079-0771-4374-A0F8-BBA6C99B7205}" type="datetimeFigureOut">
              <a:rPr kumimoji="1" lang="ja-JP" altLang="en-US" smtClean="0"/>
              <a:pPr/>
              <a:t>2023/2/24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185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403693"/>
            <a:ext cx="6172200" cy="1680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52148"/>
            <a:ext cx="6172200" cy="6652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343247"/>
            <a:ext cx="1600200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00079-0771-4374-A0F8-BBA6C99B7205}" type="datetimeFigureOut">
              <a:rPr kumimoji="1" lang="ja-JP" altLang="en-US" smtClean="0"/>
              <a:pPr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343247"/>
            <a:ext cx="2171700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343247"/>
            <a:ext cx="1600200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E72E5-6F55-4DCB-908A-63EEA86765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8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obe-obc.lg.jp/news/1499/" TargetMode="External"/><Relationship Id="rId7" Type="http://schemas.openxmlformats.org/officeDocument/2006/relationships/image" Target="../media/image4.png"/><Relationship Id="rId2" Type="http://schemas.openxmlformats.org/officeDocument/2006/relationships/hyperlink" Target="mailto:asia-biz@office.city.kobe.lg.jp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mailto:rouseifukushika@pref.hyogo.lg.jp" TargetMode="Externa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メモ 19"/>
          <p:cNvSpPr/>
          <p:nvPr/>
        </p:nvSpPr>
        <p:spPr>
          <a:xfrm>
            <a:off x="37053" y="6255491"/>
            <a:ext cx="4318413" cy="2592289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対角する 2 つの角を切り取った四角形 18"/>
          <p:cNvSpPr/>
          <p:nvPr/>
        </p:nvSpPr>
        <p:spPr>
          <a:xfrm>
            <a:off x="92728" y="6328517"/>
            <a:ext cx="2684891" cy="362214"/>
          </a:xfrm>
          <a:prstGeom prst="snip2DiagRect">
            <a:avLst/>
          </a:prstGeom>
          <a:solidFill>
            <a:srgbClr val="E5EBF7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ja-JP" sz="1400" dirty="0"/>
          </a:p>
        </p:txBody>
      </p:sp>
      <p:sp>
        <p:nvSpPr>
          <p:cNvPr id="12" name="正方形/長方形 11"/>
          <p:cNvSpPr/>
          <p:nvPr/>
        </p:nvSpPr>
        <p:spPr>
          <a:xfrm>
            <a:off x="33749" y="2255348"/>
            <a:ext cx="6778884" cy="39134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-33254" y="2238414"/>
            <a:ext cx="6912889" cy="394723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indent="2032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6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日　時：</a:t>
            </a:r>
            <a:r>
              <a:rPr lang="en-US" altLang="ja-JP" sz="16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2023</a:t>
            </a:r>
            <a:r>
              <a:rPr lang="ja-JP" altLang="en-US" sz="16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（令和</a:t>
            </a:r>
            <a:r>
              <a:rPr lang="en-US" altLang="ja-JP" sz="16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5</a:t>
            </a:r>
            <a:r>
              <a:rPr lang="ja-JP" altLang="en-US" sz="16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）年６月</a:t>
            </a:r>
            <a:r>
              <a:rPr lang="en-US" altLang="ja-JP" sz="16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21</a:t>
            </a:r>
            <a:r>
              <a:rPr lang="ja-JP" altLang="en-US" sz="16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日（水）</a:t>
            </a:r>
            <a:endParaRPr lang="en-US" altLang="ja-JP" sz="1600" b="1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2032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6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場　所：神戸サンボーホール</a:t>
            </a:r>
            <a:r>
              <a:rPr lang="ja-JP" altLang="en-US" sz="14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（神戸市中央区浜辺通</a:t>
            </a:r>
            <a:r>
              <a:rPr lang="en-US" altLang="ja-JP" sz="14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5</a:t>
            </a:r>
            <a:r>
              <a:rPr lang="ja-JP" altLang="en-US" sz="14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</a:t>
            </a:r>
            <a:r>
              <a:rPr lang="ja-JP" altLang="en-US" sz="16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＋オンデマンド配信</a:t>
            </a:r>
            <a:endParaRPr lang="en-US" altLang="ja-JP" sz="1600" b="1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2032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5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参加</a:t>
            </a:r>
            <a:r>
              <a:rPr lang="ja-JP" altLang="en-US" sz="15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企業：兵庫県内に本社等を有し、外国人留学生を採用予定の企業</a:t>
            </a:r>
            <a:endParaRPr lang="en-US" altLang="ja-JP" sz="15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203200">
              <a:lnSpc>
                <a:spcPct val="150000"/>
              </a:lnSpc>
            </a:pPr>
            <a:r>
              <a:rPr lang="ja-JP" altLang="en-US" sz="15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募集企業数：</a:t>
            </a:r>
            <a:r>
              <a:rPr lang="en-US" altLang="ja-JP" sz="15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6</a:t>
            </a:r>
            <a:r>
              <a:rPr lang="en-US" altLang="ja-JP" sz="15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</a:t>
            </a:r>
            <a:r>
              <a:rPr lang="ja-JP" altLang="en-US" sz="15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社（神戸市内 </a:t>
            </a:r>
            <a:r>
              <a:rPr lang="en-US" altLang="ja-JP" sz="15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30</a:t>
            </a:r>
            <a:r>
              <a:rPr lang="ja-JP" altLang="en-US" sz="15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社、市外の県内 </a:t>
            </a:r>
            <a:r>
              <a:rPr lang="en-US" altLang="ja-JP" sz="15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30</a:t>
            </a:r>
            <a:r>
              <a:rPr lang="ja-JP" altLang="en-US" sz="15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社 予定）　</a:t>
            </a:r>
            <a:endParaRPr lang="en-US" altLang="ja-JP" sz="15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203200" algn="just">
              <a:lnSpc>
                <a:spcPct val="150000"/>
              </a:lnSpc>
            </a:pPr>
            <a:r>
              <a:rPr lang="ja-JP" altLang="en-US" sz="15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来場学生：令和６年３月または令和５年９月に大学院、大学、短大、</a:t>
            </a:r>
            <a:endParaRPr lang="en-US" altLang="ja-JP" sz="15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203200" algn="just">
              <a:lnSpc>
                <a:spcPct val="150000"/>
              </a:lnSpc>
            </a:pPr>
            <a:r>
              <a:rPr lang="ja-JP" altLang="en-US" sz="15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　　専修学校、日本語学校等を卒業予定の留学生及び既卒者</a:t>
            </a:r>
            <a:endParaRPr lang="en-US" altLang="ja-JP" sz="15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203200" algn="just">
              <a:lnSpc>
                <a:spcPct val="150000"/>
              </a:lnSpc>
            </a:pPr>
            <a:r>
              <a:rPr lang="ja-JP" altLang="en-US" sz="15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参加</a:t>
            </a:r>
            <a:r>
              <a:rPr lang="ja-JP" altLang="en-US" sz="15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料　：</a:t>
            </a:r>
            <a:r>
              <a:rPr lang="en-US" altLang="ja-JP" sz="15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15,000</a:t>
            </a:r>
            <a:r>
              <a:rPr lang="ja-JP" altLang="en-US" sz="15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円</a:t>
            </a:r>
            <a:r>
              <a:rPr lang="en-US" altLang="ja-JP" sz="15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</a:p>
          <a:p>
            <a:pPr indent="2032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5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募集時期：</a:t>
            </a:r>
            <a:r>
              <a:rPr lang="en-US" altLang="ja-JP" sz="15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sz="15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5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27</a:t>
            </a:r>
            <a:r>
              <a:rPr lang="ja-JP" altLang="en-US" sz="15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日（月）</a:t>
            </a:r>
            <a:r>
              <a:rPr lang="en-US" altLang="ja-JP" sz="15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~</a:t>
            </a:r>
            <a:r>
              <a:rPr lang="ja-JP" altLang="en-US" sz="15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5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lang="ja-JP" altLang="en-US" sz="15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5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24</a:t>
            </a:r>
            <a:r>
              <a:rPr lang="ja-JP" altLang="en-US" sz="15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日（金）</a:t>
            </a:r>
            <a:endParaRPr lang="en-US" altLang="ja-JP" sz="1500" b="1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203200" algn="just">
              <a:lnSpc>
                <a:spcPct val="150000"/>
              </a:lnSpc>
            </a:pPr>
            <a:r>
              <a:rPr lang="en-US" altLang="ja-JP" sz="15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500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申込企業が募集数を超えた場合、締切前であっても募集を終了します。</a:t>
            </a:r>
            <a:endParaRPr lang="en-US" altLang="ja-JP" sz="1500" u="sng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203200">
              <a:lnSpc>
                <a:spcPct val="150000"/>
              </a:lnSpc>
            </a:pPr>
            <a:r>
              <a:rPr lang="ja-JP" altLang="en-US" sz="15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申込</a:t>
            </a:r>
            <a:r>
              <a:rPr lang="ja-JP" altLang="en-US" sz="15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方法：裏面に</a:t>
            </a:r>
            <a:r>
              <a:rPr lang="ja-JP" altLang="en-US" sz="15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記載</a:t>
            </a:r>
            <a:endParaRPr lang="en-US" altLang="ja-JP" sz="15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203200">
              <a:lnSpc>
                <a:spcPct val="150000"/>
              </a:lnSpc>
            </a:pP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本事業</a:t>
            </a:r>
            <a:r>
              <a:rPr lang="ja-JP" altLang="en-US" sz="1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は、令和</a:t>
            </a:r>
            <a:r>
              <a:rPr lang="en-US" altLang="ja-JP" sz="1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5</a:t>
            </a:r>
            <a:r>
              <a:rPr lang="ja-JP" altLang="en-US" sz="1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年度一般会計予算（兵庫県・神戸市）の成立を前提としています</a:t>
            </a:r>
            <a:r>
              <a:rPr lang="ja-JP" altLang="en-US" sz="15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5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07316" y="6365394"/>
            <a:ext cx="27484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R5</a:t>
            </a:r>
            <a:r>
              <a:rPr lang="ja-JP" altLang="en-US" sz="16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年度の説明会について</a:t>
            </a:r>
            <a:endParaRPr lang="en-US" altLang="ja-JP" sz="16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3749" y="6809493"/>
            <a:ext cx="4111951" cy="2005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200"/>
              </a:lnSpc>
              <a:spcAft>
                <a:spcPts val="0"/>
              </a:spcAft>
            </a:pPr>
            <a:r>
              <a:rPr lang="ja-JP" altLang="en-US" b="1" kern="100" dirty="0" smtClean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★イベント規模倍増</a:t>
            </a:r>
            <a:endParaRPr lang="ja-JP" altLang="ja-JP" b="1" kern="100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6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出展企業　</a:t>
            </a:r>
            <a:r>
              <a:rPr lang="en-US" altLang="ja-JP" sz="16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60</a:t>
            </a:r>
            <a:r>
              <a:rPr lang="ja-JP" altLang="en-US" sz="16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社規模・神戸サンボーホール全館での開催</a:t>
            </a:r>
            <a:endParaRPr lang="en-US" altLang="ja-JP" sz="16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altLang="ja-JP" sz="8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b="1" kern="100" dirty="0" smtClean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★</a:t>
            </a:r>
            <a:r>
              <a:rPr lang="ja-JP" altLang="en-US" b="1" kern="1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会場＋</a:t>
            </a:r>
            <a:r>
              <a:rPr lang="ja-JP" altLang="en-US" b="1" kern="100" dirty="0" smtClean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オンデマンド配信</a:t>
            </a:r>
            <a:endParaRPr lang="ja-JP" altLang="en-US" b="1" kern="100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6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会場開催に加えて、特設</a:t>
            </a:r>
            <a:r>
              <a:rPr lang="en-US" altLang="ja-JP" sz="16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Web</a:t>
            </a:r>
            <a:r>
              <a:rPr lang="ja-JP" altLang="en-US" sz="16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ページにて出展企業の紹介動画をオンデマンド配信します。多くの留学生に自社の</a:t>
            </a:r>
            <a:r>
              <a:rPr lang="en-US" altLang="ja-JP" sz="16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PR</a:t>
            </a:r>
            <a:r>
              <a:rPr lang="ja-JP" altLang="en-US" sz="16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ができます。</a:t>
            </a:r>
            <a:endParaRPr lang="en-US" altLang="ja-JP" sz="16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81" t="40250" r="42255" b="20478"/>
          <a:stretch/>
        </p:blipFill>
        <p:spPr>
          <a:xfrm>
            <a:off x="4411141" y="6265820"/>
            <a:ext cx="2387647" cy="1500745"/>
          </a:xfrm>
          <a:prstGeom prst="rect">
            <a:avLst/>
          </a:prstGeom>
        </p:spPr>
      </p:pic>
      <p:sp>
        <p:nvSpPr>
          <p:cNvPr id="22" name="テキスト ボックス 42"/>
          <p:cNvSpPr txBox="1"/>
          <p:nvPr/>
        </p:nvSpPr>
        <p:spPr>
          <a:xfrm>
            <a:off x="27296" y="40944"/>
            <a:ext cx="6785337" cy="2145216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txBody>
          <a:bodyPr rot="0" spcFirstLastPara="0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4400" b="1" kern="100" dirty="0" smtClean="0">
                <a:ln w="3175" cap="flat" cmpd="sng" algn="ctr">
                  <a:solidFill>
                    <a:srgbClr val="002060"/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outerShdw blurRad="60007" dist="310007" dir="7680000" sy="30000" kx="1300200" algn="ctr">
                    <a:srgbClr val="000000">
                      <a:alpha val="32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外国人向け合同企業説明会</a:t>
            </a:r>
            <a:endParaRPr lang="en-US" altLang="ja-JP" sz="4400" b="1" kern="100" dirty="0" smtClean="0">
              <a:ln w="3175" cap="flat" cmpd="sng" algn="ctr">
                <a:solidFill>
                  <a:srgbClr val="002060"/>
                </a:solidFill>
                <a:prstDash val="solid"/>
                <a:round/>
              </a:ln>
              <a:solidFill>
                <a:schemeClr val="bg1"/>
              </a:solidFill>
              <a:effectLst>
                <a:outerShdw blurRad="60007" dist="310007" dir="7680000" sy="30000" kx="1300200" algn="ctr">
                  <a:srgbClr val="000000">
                    <a:alpha val="32000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4400" b="1" kern="100" dirty="0">
                <a:ln w="3175" cap="flat" cmpd="sng" algn="ctr">
                  <a:solidFill>
                    <a:srgbClr val="002060"/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outerShdw blurRad="60007" dist="310007" dir="7680000" sy="30000" kx="1300200" algn="ctr">
                    <a:srgbClr val="000000">
                      <a:alpha val="32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参加企業募集</a:t>
            </a:r>
            <a:endParaRPr lang="en-US" altLang="ja-JP" sz="4400" b="1" kern="100" dirty="0" smtClean="0">
              <a:ln w="3175" cap="flat" cmpd="sng" algn="ctr">
                <a:solidFill>
                  <a:srgbClr val="002060"/>
                </a:solidFill>
                <a:prstDash val="solid"/>
                <a:round/>
              </a:ln>
              <a:solidFill>
                <a:schemeClr val="bg1"/>
              </a:solidFill>
              <a:effectLst>
                <a:outerShdw blurRad="60007" dist="310007" dir="7680000" sy="30000" kx="1300200" algn="ctr">
                  <a:srgbClr val="000000">
                    <a:alpha val="32000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2000" b="1" kern="100" dirty="0" smtClean="0">
                <a:ln w="3175" cap="flat" cmpd="sng" algn="ctr">
                  <a:solidFill>
                    <a:srgbClr val="002060"/>
                  </a:solidFill>
                  <a:prstDash val="solid"/>
                  <a:round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2000" b="1" kern="100" dirty="0" smtClean="0">
                <a:ln w="3175" cap="flat" cmpd="sng" algn="ctr">
                  <a:solidFill>
                    <a:srgbClr val="002060"/>
                  </a:solidFill>
                  <a:prstDash val="solid"/>
                  <a:round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R5</a:t>
            </a:r>
            <a:r>
              <a:rPr lang="ja-JP" altLang="en-US" sz="2000" b="1" kern="100" dirty="0">
                <a:ln w="3175" cap="flat" cmpd="sng" algn="ctr">
                  <a:solidFill>
                    <a:srgbClr val="002060"/>
                  </a:solidFill>
                  <a:prstDash val="solid"/>
                  <a:round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年度は初となる兵庫県と神戸市の共同開催～</a:t>
            </a:r>
          </a:p>
          <a:p>
            <a:pPr algn="ctr">
              <a:spcAft>
                <a:spcPts val="0"/>
              </a:spcAft>
            </a:pPr>
            <a:r>
              <a:rPr lang="ja-JP" altLang="en-US" sz="2000" b="1" kern="100" dirty="0">
                <a:ln w="3175" cap="flat" cmpd="sng" algn="ctr">
                  <a:solidFill>
                    <a:srgbClr val="002060"/>
                  </a:solidFill>
                  <a:prstDash val="solid"/>
                  <a:round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出展</a:t>
            </a:r>
            <a:r>
              <a:rPr lang="ja-JP" altLang="en-US" sz="2000" b="1" kern="100" dirty="0" smtClean="0">
                <a:ln w="3175" cap="flat" cmpd="sng" algn="ctr">
                  <a:solidFill>
                    <a:srgbClr val="002060"/>
                  </a:solidFill>
                  <a:prstDash val="solid"/>
                  <a:round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企業</a:t>
            </a:r>
            <a:r>
              <a:rPr lang="en-US" altLang="ja-JP" sz="2000" b="1" kern="100" dirty="0" smtClean="0">
                <a:ln w="3175" cap="flat" cmpd="sng" algn="ctr">
                  <a:solidFill>
                    <a:srgbClr val="002060"/>
                  </a:solidFill>
                  <a:prstDash val="solid"/>
                  <a:round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/</a:t>
            </a:r>
            <a:r>
              <a:rPr lang="ja-JP" altLang="en-US" sz="2000" b="1" kern="100" dirty="0" smtClean="0">
                <a:ln w="3175" cap="flat" cmpd="sng" algn="ctr">
                  <a:solidFill>
                    <a:srgbClr val="002060"/>
                  </a:solidFill>
                  <a:prstDash val="solid"/>
                  <a:round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会場</a:t>
            </a:r>
            <a:r>
              <a:rPr lang="ja-JP" altLang="en-US" sz="2000" b="1" kern="100" dirty="0">
                <a:ln w="3175" cap="flat" cmpd="sng" algn="ctr">
                  <a:solidFill>
                    <a:srgbClr val="002060"/>
                  </a:solidFill>
                  <a:prstDash val="solid"/>
                  <a:round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の規模を拡大</a:t>
            </a:r>
            <a:r>
              <a:rPr lang="ja-JP" altLang="en-US" sz="2000" b="1" kern="100" dirty="0" smtClean="0">
                <a:ln w="3175" cap="flat" cmpd="sng" algn="ctr">
                  <a:solidFill>
                    <a:srgbClr val="002060"/>
                  </a:solidFill>
                  <a:prstDash val="solid"/>
                  <a:round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！</a:t>
            </a:r>
            <a:endParaRPr lang="ja-JP" altLang="en-US" sz="2000" b="1" kern="100" dirty="0">
              <a:ln w="3175" cap="flat" cmpd="sng" algn="ctr">
                <a:solidFill>
                  <a:srgbClr val="002060"/>
                </a:solidFill>
                <a:prstDash val="solid"/>
                <a:round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3750" y="8920716"/>
            <a:ext cx="6766038" cy="10787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33749" y="9070126"/>
            <a:ext cx="685799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主</a:t>
            </a:r>
            <a:r>
              <a:rPr lang="ja-JP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催：</a:t>
            </a:r>
            <a:r>
              <a:rPr lang="ja-JP" altLang="en-US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神戸市、兵庫県、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ひょうご</a:t>
            </a:r>
            <a:r>
              <a:rPr lang="ja-JP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・神戸国際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ビジネススクエア</a:t>
            </a:r>
            <a:endParaRPr lang="en-US" altLang="ja-JP" sz="11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              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lang="ja-JP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神戸市海外ビジネスセンター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、ひょうご</a:t>
            </a:r>
            <a:r>
              <a:rPr lang="ja-JP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海外ビジネスセンター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ジェトロ</a:t>
            </a:r>
            <a:r>
              <a:rPr lang="ja-JP" altLang="ja-JP" sz="11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神戸）</a:t>
            </a:r>
            <a:endParaRPr lang="en-US" altLang="ja-JP" sz="11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307470" y="7788079"/>
            <a:ext cx="2689057" cy="1261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＜前回実績＞　　</a:t>
            </a:r>
            <a:endParaRPr lang="en-US" altLang="ja-JP" sz="13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2022</a:t>
            </a: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22</a:t>
            </a: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en-US" altLang="ja-JP" sz="13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（会場＋オンデマンド配信）</a:t>
            </a:r>
            <a:endParaRPr lang="en-US" altLang="ja-JP" sz="13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企業 </a:t>
            </a:r>
            <a:r>
              <a:rPr lang="en-US" altLang="ja-JP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33</a:t>
            </a: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社　</a:t>
            </a:r>
            <a:endParaRPr lang="en-US" altLang="ja-JP" sz="13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留学生 </a:t>
            </a:r>
            <a:r>
              <a:rPr lang="en-US" altLang="ja-JP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922</a:t>
            </a: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名（</a:t>
            </a:r>
            <a:r>
              <a:rPr lang="en-US" altLang="ja-JP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41</a:t>
            </a: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か国・地域）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2877" y="9501013"/>
            <a:ext cx="6857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9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共</a:t>
            </a:r>
            <a:r>
              <a:rPr lang="ja-JP" altLang="ja-JP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9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催：</a:t>
            </a:r>
            <a:r>
              <a:rPr lang="ja-JP" altLang="en-US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神戸商工</a:t>
            </a:r>
            <a:r>
              <a:rPr lang="ja-JP" altLang="en-US" sz="9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会議所、</a:t>
            </a:r>
            <a:r>
              <a:rPr lang="zh-TW" altLang="en-US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（公社）兵庫</a:t>
            </a:r>
            <a:r>
              <a:rPr lang="zh-TW" altLang="en-US" sz="9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工業会</a:t>
            </a:r>
            <a:r>
              <a:rPr lang="ja-JP" altLang="en-US" sz="900" kern="100" dirty="0" err="1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（一社）神戸市機械金属</a:t>
            </a:r>
            <a:r>
              <a:rPr lang="ja-JP" altLang="en-US" sz="9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工業会、</a:t>
            </a:r>
            <a:r>
              <a:rPr lang="zh-TW" altLang="en-US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兵庫県経営者</a:t>
            </a:r>
            <a:r>
              <a:rPr lang="zh-TW" altLang="en-US" sz="9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協会</a:t>
            </a:r>
            <a:r>
              <a:rPr lang="ja-JP" altLang="en-US" sz="900" kern="1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zh-TW" altLang="en-US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兵庫県中小企業家同友会</a:t>
            </a:r>
            <a:r>
              <a:rPr lang="ja-JP" altLang="en-US" sz="900" kern="100" dirty="0" err="1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</a:t>
            </a:r>
            <a:endParaRPr lang="en-US" altLang="zh-TW" sz="9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9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（</a:t>
            </a:r>
            <a:r>
              <a:rPr lang="ja-JP" altLang="en-US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一社）大学コンソーシアムひょうご神戸、（公財）神戸国際</a:t>
            </a:r>
            <a:r>
              <a:rPr lang="ja-JP" altLang="en-US" sz="9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コミュニティセンター、</a:t>
            </a:r>
            <a:r>
              <a:rPr lang="zh-TW" altLang="en-US" sz="9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（公財）兵庫県国際交流</a:t>
            </a:r>
            <a:r>
              <a:rPr lang="zh-TW" altLang="en-US" sz="9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協会</a:t>
            </a:r>
            <a:endParaRPr lang="en-US" altLang="ja-JP" sz="9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75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hlinkClick r:id="rId2"/>
          </p:cNvPr>
          <p:cNvSpPr txBox="1"/>
          <p:nvPr/>
        </p:nvSpPr>
        <p:spPr>
          <a:xfrm>
            <a:off x="-14746" y="8010529"/>
            <a:ext cx="487000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00" b="1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lang="ja-JP" altLang="en-US" sz="1500" b="1" u="sng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お問い合わせ先</a:t>
            </a:r>
            <a:r>
              <a:rPr lang="ja-JP" altLang="en-US" sz="15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5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神戸市</a:t>
            </a:r>
            <a:r>
              <a:rPr lang="ja-JP" altLang="en-US" sz="1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海外</a:t>
            </a:r>
            <a:r>
              <a:rPr lang="ja-JP" altLang="en-US" sz="1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ビジネスセンター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（担当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藤井、上鶴）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（神戸市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経済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観光局経済政策課）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ＴＥＬ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０７８－２３１－０２２２（平日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8:45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17:30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2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E-mail:</a:t>
            </a:r>
            <a:r>
              <a:rPr lang="en-US" altLang="ja-JP" sz="1200" dirty="0" err="1" smtClean="0">
                <a:latin typeface="メイリオ" panose="020B0604030504040204" pitchFamily="50" charset="-128"/>
                <a:ea typeface="メイリオ" panose="020B0604030504040204" pitchFamily="50" charset="-128"/>
                <a:hlinkClick r:id="rId2"/>
              </a:rPr>
              <a:t>asia-biz@office.city.kobe.lg.jp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-24547" y="246631"/>
            <a:ext cx="6839366" cy="212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2" tIns="45703" rIns="91402" bIns="190362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754313" algn="l"/>
              </a:tabLs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754313" algn="l"/>
              </a:tabLs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7543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ja-JP" altLang="en-US" sz="1600" b="1" i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外国人向け合同企業説明会　参加申込書</a:t>
            </a:r>
            <a:endParaRPr lang="en-US" altLang="ja-JP" sz="1600" b="1" i="1" u="sng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itchFamily="18" charset="0"/>
            </a:endParaRPr>
          </a:p>
          <a:p>
            <a:pPr fontAlgn="auto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ja-JP" sz="14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itchFamily="18" charset="0"/>
            </a:endParaRPr>
          </a:p>
          <a:p>
            <a:pPr fontAlgn="auto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4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　神戸市海外ビジネスセンター　宛　　　　　</a:t>
            </a:r>
            <a:endParaRPr lang="en-US" altLang="ja-JP" sz="14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itchFamily="18" charset="0"/>
            </a:endParaRPr>
          </a:p>
          <a:p>
            <a:pPr fontAlgn="auto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4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　　　</a:t>
            </a:r>
            <a:endParaRPr lang="en-US" altLang="ja-JP" sz="14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itchFamily="18" charset="0"/>
            </a:endParaRPr>
          </a:p>
          <a:p>
            <a:pPr fontAlgn="auto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　　　　　　　　　　　　　　　　　　　　　</a:t>
            </a:r>
            <a:r>
              <a:rPr lang="en-US" altLang="ja-JP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E-mail</a:t>
            </a:r>
            <a:r>
              <a:rPr lang="ja-JP" altLang="en-US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：</a:t>
            </a:r>
            <a:r>
              <a:rPr lang="en-US" altLang="ja-JP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  <a:hlinkClick r:id="rId2"/>
              </a:rPr>
              <a:t>asia-biz@office.city.kobe.lg.jp</a:t>
            </a:r>
            <a:endParaRPr lang="en-US" altLang="ja-JP" sz="12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itchFamily="18" charset="0"/>
            </a:endParaRPr>
          </a:p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　　　　　　　　　　　　　　　　　　　　　</a:t>
            </a:r>
            <a:r>
              <a:rPr lang="en-US" altLang="ja-JP" sz="12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FAX</a:t>
            </a:r>
            <a:r>
              <a:rPr lang="ja-JP" altLang="en-US" sz="12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：０７８－２３１－０２５６</a:t>
            </a:r>
            <a:endParaRPr lang="en-US" altLang="ja-JP" sz="1200" b="1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ja-JP" altLang="en-US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                             　　　　申込締切：</a:t>
            </a:r>
            <a:r>
              <a:rPr lang="en-US" altLang="ja-JP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2023</a:t>
            </a:r>
            <a:r>
              <a:rPr lang="ja-JP" altLang="en-US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年３月</a:t>
            </a:r>
            <a:r>
              <a:rPr lang="en-US" altLang="ja-JP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24</a:t>
            </a:r>
            <a:r>
              <a:rPr lang="ja-JP" altLang="en-US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日（金）</a:t>
            </a:r>
            <a:endParaRPr lang="en-US" altLang="ja-JP" sz="12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ja-JP" sz="9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                                                                              </a:t>
            </a:r>
            <a:r>
              <a:rPr lang="en-US" altLang="ja-JP" sz="8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8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申込企業が募集数を超えた場合、締切前であっても募集を終了します</a:t>
            </a:r>
            <a:r>
              <a:rPr lang="ja-JP" altLang="en-US" sz="9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900" kern="1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0" y="6480472"/>
            <a:ext cx="685800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-14746" y="6585675"/>
            <a:ext cx="6858000" cy="1438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（お申込み方法）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１．上記の参加申込書に記載のうえ、ＦＡＸ、又はスキャンして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Email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でご送付ください。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２．または、ホームページから参加申込書をダウンロードして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Email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でご送付ください。</a:t>
            </a:r>
            <a:endParaRPr lang="en-US" altLang="ja-JP" sz="14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1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altLang="ja-JP" sz="1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  <a:hlinkClick r:id="rId3"/>
              </a:rPr>
              <a:t>://</a:t>
            </a: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  <a:hlinkClick r:id="rId3"/>
              </a:rPr>
              <a:t>www.kobe-obc.lg.jp/news/1499/</a:t>
            </a:r>
            <a:endParaRPr lang="en-US" altLang="ja-JP" sz="14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（注意事項）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１．御社都合によりお申込みをキャンセルされる場合は、参加料は返金できません。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２．ご記入頂いた情報は本説明会の運営・管理のために利用し、他の目的には使用いたしません。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023560"/>
              </p:ext>
            </p:extLst>
          </p:nvPr>
        </p:nvGraphicFramePr>
        <p:xfrm>
          <a:off x="193684" y="2506182"/>
          <a:ext cx="6336704" cy="37462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9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7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790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企業名・団体名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endParaRPr kumimoji="1" lang="ja-JP" altLang="en-US" sz="1200" i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63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　　所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〒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444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ご担当者所属／役職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お名前①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　　　　　　　　　　　　　　　　</a:t>
                      </a:r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63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ご担当者所属／役職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お名前②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083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ＴＥＬ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1083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Ｅ－ｍａｉｌ</a:t>
                      </a:r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1083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外国人採用実績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有（　　　名）　　・　　無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50403" marB="50403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1083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募集職種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角丸四角形吹き出し 2"/>
          <p:cNvSpPr/>
          <p:nvPr/>
        </p:nvSpPr>
        <p:spPr>
          <a:xfrm>
            <a:off x="3414254" y="679842"/>
            <a:ext cx="1890547" cy="490078"/>
          </a:xfrm>
          <a:custGeom>
            <a:avLst/>
            <a:gdLst>
              <a:gd name="connsiteX0" fmla="*/ 0 w 1656184"/>
              <a:gd name="connsiteY0" fmla="*/ 156020 h 936104"/>
              <a:gd name="connsiteX1" fmla="*/ 156020 w 1656184"/>
              <a:gd name="connsiteY1" fmla="*/ 0 h 936104"/>
              <a:gd name="connsiteX2" fmla="*/ 966107 w 1656184"/>
              <a:gd name="connsiteY2" fmla="*/ 0 h 936104"/>
              <a:gd name="connsiteX3" fmla="*/ 966107 w 1656184"/>
              <a:gd name="connsiteY3" fmla="*/ 0 h 936104"/>
              <a:gd name="connsiteX4" fmla="*/ 1380153 w 1656184"/>
              <a:gd name="connsiteY4" fmla="*/ 0 h 936104"/>
              <a:gd name="connsiteX5" fmla="*/ 1500164 w 1656184"/>
              <a:gd name="connsiteY5" fmla="*/ 0 h 936104"/>
              <a:gd name="connsiteX6" fmla="*/ 1656184 w 1656184"/>
              <a:gd name="connsiteY6" fmla="*/ 156020 h 936104"/>
              <a:gd name="connsiteX7" fmla="*/ 1656184 w 1656184"/>
              <a:gd name="connsiteY7" fmla="*/ 156017 h 936104"/>
              <a:gd name="connsiteX8" fmla="*/ 1978477 w 1656184"/>
              <a:gd name="connsiteY8" fmla="*/ 300639 h 936104"/>
              <a:gd name="connsiteX9" fmla="*/ 1656184 w 1656184"/>
              <a:gd name="connsiteY9" fmla="*/ 390043 h 936104"/>
              <a:gd name="connsiteX10" fmla="*/ 1656184 w 1656184"/>
              <a:gd name="connsiteY10" fmla="*/ 780084 h 936104"/>
              <a:gd name="connsiteX11" fmla="*/ 1500164 w 1656184"/>
              <a:gd name="connsiteY11" fmla="*/ 936104 h 936104"/>
              <a:gd name="connsiteX12" fmla="*/ 1380153 w 1656184"/>
              <a:gd name="connsiteY12" fmla="*/ 936104 h 936104"/>
              <a:gd name="connsiteX13" fmla="*/ 966107 w 1656184"/>
              <a:gd name="connsiteY13" fmla="*/ 936104 h 936104"/>
              <a:gd name="connsiteX14" fmla="*/ 966107 w 1656184"/>
              <a:gd name="connsiteY14" fmla="*/ 936104 h 936104"/>
              <a:gd name="connsiteX15" fmla="*/ 156020 w 1656184"/>
              <a:gd name="connsiteY15" fmla="*/ 936104 h 936104"/>
              <a:gd name="connsiteX16" fmla="*/ 0 w 1656184"/>
              <a:gd name="connsiteY16" fmla="*/ 780084 h 936104"/>
              <a:gd name="connsiteX17" fmla="*/ 0 w 1656184"/>
              <a:gd name="connsiteY17" fmla="*/ 390043 h 936104"/>
              <a:gd name="connsiteX18" fmla="*/ 0 w 1656184"/>
              <a:gd name="connsiteY18" fmla="*/ 156017 h 936104"/>
              <a:gd name="connsiteX19" fmla="*/ 0 w 1656184"/>
              <a:gd name="connsiteY19" fmla="*/ 156017 h 936104"/>
              <a:gd name="connsiteX20" fmla="*/ 0 w 1656184"/>
              <a:gd name="connsiteY20" fmla="*/ 156020 h 936104"/>
              <a:gd name="connsiteX0" fmla="*/ 0 w 1978477"/>
              <a:gd name="connsiteY0" fmla="*/ 156020 h 936104"/>
              <a:gd name="connsiteX1" fmla="*/ 156020 w 1978477"/>
              <a:gd name="connsiteY1" fmla="*/ 0 h 936104"/>
              <a:gd name="connsiteX2" fmla="*/ 966107 w 1978477"/>
              <a:gd name="connsiteY2" fmla="*/ 0 h 936104"/>
              <a:gd name="connsiteX3" fmla="*/ 966107 w 1978477"/>
              <a:gd name="connsiteY3" fmla="*/ 0 h 936104"/>
              <a:gd name="connsiteX4" fmla="*/ 1380153 w 1978477"/>
              <a:gd name="connsiteY4" fmla="*/ 0 h 936104"/>
              <a:gd name="connsiteX5" fmla="*/ 1500164 w 1978477"/>
              <a:gd name="connsiteY5" fmla="*/ 0 h 936104"/>
              <a:gd name="connsiteX6" fmla="*/ 1656184 w 1978477"/>
              <a:gd name="connsiteY6" fmla="*/ 156020 h 936104"/>
              <a:gd name="connsiteX7" fmla="*/ 1656184 w 1978477"/>
              <a:gd name="connsiteY7" fmla="*/ 156017 h 936104"/>
              <a:gd name="connsiteX8" fmla="*/ 1978477 w 1978477"/>
              <a:gd name="connsiteY8" fmla="*/ 300639 h 936104"/>
              <a:gd name="connsiteX9" fmla="*/ 1665709 w 1978477"/>
              <a:gd name="connsiteY9" fmla="*/ 551968 h 936104"/>
              <a:gd name="connsiteX10" fmla="*/ 1656184 w 1978477"/>
              <a:gd name="connsiteY10" fmla="*/ 780084 h 936104"/>
              <a:gd name="connsiteX11" fmla="*/ 1500164 w 1978477"/>
              <a:gd name="connsiteY11" fmla="*/ 936104 h 936104"/>
              <a:gd name="connsiteX12" fmla="*/ 1380153 w 1978477"/>
              <a:gd name="connsiteY12" fmla="*/ 936104 h 936104"/>
              <a:gd name="connsiteX13" fmla="*/ 966107 w 1978477"/>
              <a:gd name="connsiteY13" fmla="*/ 936104 h 936104"/>
              <a:gd name="connsiteX14" fmla="*/ 966107 w 1978477"/>
              <a:gd name="connsiteY14" fmla="*/ 936104 h 936104"/>
              <a:gd name="connsiteX15" fmla="*/ 156020 w 1978477"/>
              <a:gd name="connsiteY15" fmla="*/ 936104 h 936104"/>
              <a:gd name="connsiteX16" fmla="*/ 0 w 1978477"/>
              <a:gd name="connsiteY16" fmla="*/ 780084 h 936104"/>
              <a:gd name="connsiteX17" fmla="*/ 0 w 1978477"/>
              <a:gd name="connsiteY17" fmla="*/ 390043 h 936104"/>
              <a:gd name="connsiteX18" fmla="*/ 0 w 1978477"/>
              <a:gd name="connsiteY18" fmla="*/ 156017 h 936104"/>
              <a:gd name="connsiteX19" fmla="*/ 0 w 1978477"/>
              <a:gd name="connsiteY19" fmla="*/ 156017 h 936104"/>
              <a:gd name="connsiteX20" fmla="*/ 0 w 1978477"/>
              <a:gd name="connsiteY20" fmla="*/ 156020 h 936104"/>
              <a:gd name="connsiteX0" fmla="*/ 0 w 1978477"/>
              <a:gd name="connsiteY0" fmla="*/ 156020 h 936104"/>
              <a:gd name="connsiteX1" fmla="*/ 156020 w 1978477"/>
              <a:gd name="connsiteY1" fmla="*/ 0 h 936104"/>
              <a:gd name="connsiteX2" fmla="*/ 966107 w 1978477"/>
              <a:gd name="connsiteY2" fmla="*/ 0 h 936104"/>
              <a:gd name="connsiteX3" fmla="*/ 966107 w 1978477"/>
              <a:gd name="connsiteY3" fmla="*/ 0 h 936104"/>
              <a:gd name="connsiteX4" fmla="*/ 1380153 w 1978477"/>
              <a:gd name="connsiteY4" fmla="*/ 0 h 936104"/>
              <a:gd name="connsiteX5" fmla="*/ 1500164 w 1978477"/>
              <a:gd name="connsiteY5" fmla="*/ 0 h 936104"/>
              <a:gd name="connsiteX6" fmla="*/ 1656184 w 1978477"/>
              <a:gd name="connsiteY6" fmla="*/ 156020 h 936104"/>
              <a:gd name="connsiteX7" fmla="*/ 1656184 w 1978477"/>
              <a:gd name="connsiteY7" fmla="*/ 298892 h 936104"/>
              <a:gd name="connsiteX8" fmla="*/ 1978477 w 1978477"/>
              <a:gd name="connsiteY8" fmla="*/ 300639 h 936104"/>
              <a:gd name="connsiteX9" fmla="*/ 1665709 w 1978477"/>
              <a:gd name="connsiteY9" fmla="*/ 551968 h 936104"/>
              <a:gd name="connsiteX10" fmla="*/ 1656184 w 1978477"/>
              <a:gd name="connsiteY10" fmla="*/ 780084 h 936104"/>
              <a:gd name="connsiteX11" fmla="*/ 1500164 w 1978477"/>
              <a:gd name="connsiteY11" fmla="*/ 936104 h 936104"/>
              <a:gd name="connsiteX12" fmla="*/ 1380153 w 1978477"/>
              <a:gd name="connsiteY12" fmla="*/ 936104 h 936104"/>
              <a:gd name="connsiteX13" fmla="*/ 966107 w 1978477"/>
              <a:gd name="connsiteY13" fmla="*/ 936104 h 936104"/>
              <a:gd name="connsiteX14" fmla="*/ 966107 w 1978477"/>
              <a:gd name="connsiteY14" fmla="*/ 936104 h 936104"/>
              <a:gd name="connsiteX15" fmla="*/ 156020 w 1978477"/>
              <a:gd name="connsiteY15" fmla="*/ 936104 h 936104"/>
              <a:gd name="connsiteX16" fmla="*/ 0 w 1978477"/>
              <a:gd name="connsiteY16" fmla="*/ 780084 h 936104"/>
              <a:gd name="connsiteX17" fmla="*/ 0 w 1978477"/>
              <a:gd name="connsiteY17" fmla="*/ 390043 h 936104"/>
              <a:gd name="connsiteX18" fmla="*/ 0 w 1978477"/>
              <a:gd name="connsiteY18" fmla="*/ 156017 h 936104"/>
              <a:gd name="connsiteX19" fmla="*/ 0 w 1978477"/>
              <a:gd name="connsiteY19" fmla="*/ 156017 h 936104"/>
              <a:gd name="connsiteX20" fmla="*/ 0 w 1978477"/>
              <a:gd name="connsiteY20" fmla="*/ 156020 h 93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78477" h="936104">
                <a:moveTo>
                  <a:pt x="0" y="156020"/>
                </a:moveTo>
                <a:cubicBezTo>
                  <a:pt x="0" y="69853"/>
                  <a:pt x="69853" y="0"/>
                  <a:pt x="156020" y="0"/>
                </a:cubicBezTo>
                <a:lnTo>
                  <a:pt x="966107" y="0"/>
                </a:lnTo>
                <a:lnTo>
                  <a:pt x="966107" y="0"/>
                </a:lnTo>
                <a:lnTo>
                  <a:pt x="1380153" y="0"/>
                </a:lnTo>
                <a:lnTo>
                  <a:pt x="1500164" y="0"/>
                </a:lnTo>
                <a:cubicBezTo>
                  <a:pt x="1586331" y="0"/>
                  <a:pt x="1656184" y="69853"/>
                  <a:pt x="1656184" y="156020"/>
                </a:cubicBezTo>
                <a:lnTo>
                  <a:pt x="1656184" y="298892"/>
                </a:lnTo>
                <a:lnTo>
                  <a:pt x="1978477" y="300639"/>
                </a:lnTo>
                <a:lnTo>
                  <a:pt x="1665709" y="551968"/>
                </a:lnTo>
                <a:cubicBezTo>
                  <a:pt x="1665709" y="681982"/>
                  <a:pt x="1656184" y="650070"/>
                  <a:pt x="1656184" y="780084"/>
                </a:cubicBezTo>
                <a:cubicBezTo>
                  <a:pt x="1656184" y="866251"/>
                  <a:pt x="1586331" y="936104"/>
                  <a:pt x="1500164" y="936104"/>
                </a:cubicBezTo>
                <a:lnTo>
                  <a:pt x="1380153" y="936104"/>
                </a:lnTo>
                <a:lnTo>
                  <a:pt x="966107" y="936104"/>
                </a:lnTo>
                <a:lnTo>
                  <a:pt x="966107" y="936104"/>
                </a:lnTo>
                <a:lnTo>
                  <a:pt x="156020" y="936104"/>
                </a:lnTo>
                <a:cubicBezTo>
                  <a:pt x="69853" y="936104"/>
                  <a:pt x="0" y="866251"/>
                  <a:pt x="0" y="780084"/>
                </a:cubicBezTo>
                <a:lnTo>
                  <a:pt x="0" y="390043"/>
                </a:lnTo>
                <a:lnTo>
                  <a:pt x="0" y="156017"/>
                </a:lnTo>
                <a:lnTo>
                  <a:pt x="0" y="156017"/>
                </a:lnTo>
                <a:lnTo>
                  <a:pt x="0" y="156020"/>
                </a:lnTo>
                <a:close/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434172" y="744832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データのダウンロードはこちらから！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1138" y="8611738"/>
            <a:ext cx="1493938" cy="555582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3637955" y="2216080"/>
            <a:ext cx="30740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申 込 日：２０２３年　　　月　　　日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0" y="9027970"/>
            <a:ext cx="470190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2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5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兵庫県産業労働部労政福祉課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（担当：田中、廣瀬）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ＴＥＬ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０７８－３６２－９１８１（平日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8:45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17:30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　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2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E-mail:</a:t>
            </a:r>
            <a:r>
              <a:rPr lang="en-US" altLang="ja-JP" sz="1200" u="sng" dirty="0" err="1" smtClean="0">
                <a:latin typeface="メイリオ" panose="020B0604030504040204" pitchFamily="50" charset="-128"/>
                <a:ea typeface="メイリオ" panose="020B0604030504040204" pitchFamily="50" charset="-128"/>
                <a:hlinkClick r:id="rId5"/>
              </a:rPr>
              <a:t>rouseifukushika@pref.hyogo.lg.jp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83939" y="9360792"/>
            <a:ext cx="1791137" cy="559730"/>
          </a:xfrm>
          <a:prstGeom prst="rect">
            <a:avLst/>
          </a:prstGeom>
        </p:spPr>
      </p:pic>
      <p:pic>
        <p:nvPicPr>
          <p:cNvPr id="15" name="Picture 2" descr="QR-53191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4719" y="246632"/>
            <a:ext cx="1205802" cy="1205802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989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4155</TotalTime>
  <Words>732</Words>
  <Application>Microsoft Office PowerPoint</Application>
  <PresentationFormat>ユーザー設定</PresentationFormat>
  <Paragraphs>70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メイリオ</vt:lpstr>
      <vt:lpstr>游ゴシック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ベトナム・インドネシア・カンボジア企業とのオンライン商談　参加企業募集案内・申込書</dc:title>
  <dc:creator>Administrator</dc:creator>
  <cp:lastModifiedBy>Windows ユーザー</cp:lastModifiedBy>
  <cp:revision>634</cp:revision>
  <cp:lastPrinted>2023-02-22T10:17:04Z</cp:lastPrinted>
  <dcterms:created xsi:type="dcterms:W3CDTF">2014-02-28T06:32:11Z</dcterms:created>
  <dcterms:modified xsi:type="dcterms:W3CDTF">2023-02-24T01:08:20Z</dcterms:modified>
</cp:coreProperties>
</file>