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
  </p:notesMasterIdLst>
  <p:sldIdLst>
    <p:sldId id="256" r:id="rId2"/>
    <p:sldId id="257" r:id="rId3"/>
  </p:sldIdLst>
  <p:sldSz cx="7021513" cy="9901238"/>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guide id="3" orient="horz" pos="3119">
          <p15:clr>
            <a:srgbClr val="A4A3A4"/>
          </p15:clr>
        </p15:guide>
        <p15:guide id="4" pos="2212">
          <p15:clr>
            <a:srgbClr val="A4A3A4"/>
          </p15:clr>
        </p15:guide>
        <p15:guide id="5" orient="horz" pos="2891">
          <p15:clr>
            <a:srgbClr val="A4A3A4"/>
          </p15:clr>
        </p15:guide>
        <p15:guide id="6" orient="horz" pos="311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F8FA"/>
    <a:srgbClr val="C6E6A2"/>
    <a:srgbClr val="FFFF8B"/>
    <a:srgbClr val="FFDB69"/>
    <a:srgbClr val="92D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08"/>
    <p:restoredTop sz="93609" autoAdjust="0"/>
  </p:normalViewPr>
  <p:slideViewPr>
    <p:cSldViewPr>
      <p:cViewPr>
        <p:scale>
          <a:sx n="66" d="100"/>
          <a:sy n="66" d="100"/>
        </p:scale>
        <p:origin x="1756" y="-628"/>
      </p:cViewPr>
      <p:guideLst>
        <p:guide orient="horz" pos="2880"/>
        <p:guide pos="2160"/>
        <p:guide orient="horz" pos="3119"/>
        <p:guide pos="2212"/>
        <p:guide orient="horz" pos="2891"/>
        <p:guide orient="horz" pos="3118"/>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6" y="6"/>
            <a:ext cx="2950375" cy="497367"/>
          </a:xfrm>
          <a:prstGeom prst="rect">
            <a:avLst/>
          </a:prstGeom>
        </p:spPr>
        <p:txBody>
          <a:bodyPr vert="horz" lIns="92189" tIns="46097" rIns="92189" bIns="46097"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222" y="6"/>
            <a:ext cx="2950374" cy="497367"/>
          </a:xfrm>
          <a:prstGeom prst="rect">
            <a:avLst/>
          </a:prstGeom>
        </p:spPr>
        <p:txBody>
          <a:bodyPr vert="horz" lIns="92189" tIns="46097" rIns="92189" bIns="46097" rtlCol="0"/>
          <a:lstStyle>
            <a:lvl1pPr algn="r">
              <a:defRPr sz="1200"/>
            </a:lvl1pPr>
          </a:lstStyle>
          <a:p>
            <a:fld id="{0F89EF13-7771-4B8A-9E56-55921ED87A44}" type="datetimeFigureOut">
              <a:rPr kumimoji="1" lang="ja-JP" altLang="en-US" smtClean="0"/>
              <a:t>2023/9/13</a:t>
            </a:fld>
            <a:endParaRPr kumimoji="1" lang="ja-JP" altLang="en-US"/>
          </a:p>
        </p:txBody>
      </p:sp>
      <p:sp>
        <p:nvSpPr>
          <p:cNvPr id="4" name="スライド イメージ プレースホルダー 3"/>
          <p:cNvSpPr>
            <a:spLocks noGrp="1" noRot="1" noChangeAspect="1"/>
          </p:cNvSpPr>
          <p:nvPr>
            <p:ph type="sldImg" idx="2"/>
          </p:nvPr>
        </p:nvSpPr>
        <p:spPr>
          <a:xfrm>
            <a:off x="2082800" y="744538"/>
            <a:ext cx="2641600" cy="3729037"/>
          </a:xfrm>
          <a:prstGeom prst="rect">
            <a:avLst/>
          </a:prstGeom>
          <a:noFill/>
          <a:ln w="12700">
            <a:solidFill>
              <a:prstClr val="black"/>
            </a:solidFill>
          </a:ln>
        </p:spPr>
        <p:txBody>
          <a:bodyPr vert="horz" lIns="92189" tIns="46097" rIns="92189" bIns="46097" rtlCol="0" anchor="ctr"/>
          <a:lstStyle/>
          <a:p>
            <a:endParaRPr lang="ja-JP" altLang="en-US"/>
          </a:p>
        </p:txBody>
      </p:sp>
      <p:sp>
        <p:nvSpPr>
          <p:cNvPr id="5" name="ノート プレースホルダー 4"/>
          <p:cNvSpPr>
            <a:spLocks noGrp="1"/>
          </p:cNvSpPr>
          <p:nvPr>
            <p:ph type="body" sz="quarter" idx="3"/>
          </p:nvPr>
        </p:nvSpPr>
        <p:spPr>
          <a:xfrm>
            <a:off x="680244" y="4720985"/>
            <a:ext cx="5446723" cy="4473102"/>
          </a:xfrm>
          <a:prstGeom prst="rect">
            <a:avLst/>
          </a:prstGeom>
        </p:spPr>
        <p:txBody>
          <a:bodyPr vert="horz" lIns="92189" tIns="46097" rIns="92189" bIns="4609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6" y="9440372"/>
            <a:ext cx="2950375" cy="497366"/>
          </a:xfrm>
          <a:prstGeom prst="rect">
            <a:avLst/>
          </a:prstGeom>
        </p:spPr>
        <p:txBody>
          <a:bodyPr vert="horz" lIns="92189" tIns="46097" rIns="92189" bIns="4609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222" y="9440372"/>
            <a:ext cx="2950374" cy="497366"/>
          </a:xfrm>
          <a:prstGeom prst="rect">
            <a:avLst/>
          </a:prstGeom>
        </p:spPr>
        <p:txBody>
          <a:bodyPr vert="horz" lIns="92189" tIns="46097" rIns="92189" bIns="46097" rtlCol="0" anchor="b"/>
          <a:lstStyle>
            <a:lvl1pPr algn="r">
              <a:defRPr sz="1200"/>
            </a:lvl1pPr>
          </a:lstStyle>
          <a:p>
            <a:fld id="{816F0840-9377-4A7D-9405-971A8686CEE6}" type="slidenum">
              <a:rPr kumimoji="1" lang="ja-JP" altLang="en-US" smtClean="0"/>
              <a:t>‹#›</a:t>
            </a:fld>
            <a:endParaRPr kumimoji="1" lang="ja-JP" altLang="en-US"/>
          </a:p>
        </p:txBody>
      </p:sp>
    </p:spTree>
    <p:extLst>
      <p:ext uri="{BB962C8B-B14F-4D97-AF65-F5344CB8AC3E}">
        <p14:creationId xmlns:p14="http://schemas.microsoft.com/office/powerpoint/2010/main" val="109820994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ja-JP" altLang="en-US"/>
          </a:p>
        </p:txBody>
      </p:sp>
      <p:sp>
        <p:nvSpPr>
          <p:cNvPr id="4" name="Slide Number Placeholder 3"/>
          <p:cNvSpPr>
            <a:spLocks noGrp="1"/>
          </p:cNvSpPr>
          <p:nvPr>
            <p:ph type="sldNum" sz="quarter" idx="5"/>
          </p:nvPr>
        </p:nvSpPr>
        <p:spPr/>
        <p:txBody>
          <a:bodyPr/>
          <a:lstStyle/>
          <a:p>
            <a:fld id="{816F0840-9377-4A7D-9405-971A8686CEE6}" type="slidenum">
              <a:rPr kumimoji="1" lang="ja-JP" altLang="en-US" smtClean="0"/>
              <a:t>2</a:t>
            </a:fld>
            <a:endParaRPr kumimoji="1" lang="ja-JP" altLang="en-US"/>
          </a:p>
        </p:txBody>
      </p:sp>
    </p:spTree>
    <p:extLst>
      <p:ext uri="{BB962C8B-B14F-4D97-AF65-F5344CB8AC3E}">
        <p14:creationId xmlns:p14="http://schemas.microsoft.com/office/powerpoint/2010/main" val="10426357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26614" y="3075803"/>
            <a:ext cx="5968286" cy="2122348"/>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053227" y="5610702"/>
            <a:ext cx="4915059" cy="2530317"/>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3FC00079-0771-4374-A0F8-BBA6C99B7205}" type="datetimeFigureOut">
              <a:rPr kumimoji="1" lang="ja-JP" altLang="en-US" smtClean="0"/>
              <a:t>2023/9/13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5EE72E5-6F55-4DCB-908A-63EEA8676539}" type="slidenum">
              <a:rPr kumimoji="1" lang="ja-JP" altLang="en-US" smtClean="0"/>
              <a:t>‹#›</a:t>
            </a:fld>
            <a:endParaRPr kumimoji="1" lang="ja-JP" altLang="en-US"/>
          </a:p>
        </p:txBody>
      </p:sp>
    </p:spTree>
    <p:extLst>
      <p:ext uri="{BB962C8B-B14F-4D97-AF65-F5344CB8AC3E}">
        <p14:creationId xmlns:p14="http://schemas.microsoft.com/office/powerpoint/2010/main" val="6097850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 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3FC00079-0771-4374-A0F8-BBA6C99B7205}" type="datetimeFigureOut">
              <a:rPr kumimoji="1" lang="ja-JP" altLang="en-US" smtClean="0"/>
              <a:t>2023/9/13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5EE72E5-6F55-4DCB-908A-63EEA8676539}" type="slidenum">
              <a:rPr kumimoji="1" lang="ja-JP" altLang="en-US" smtClean="0"/>
              <a:t>‹#›</a:t>
            </a:fld>
            <a:endParaRPr kumimoji="1" lang="ja-JP" altLang="en-US"/>
          </a:p>
        </p:txBody>
      </p:sp>
    </p:spTree>
    <p:extLst>
      <p:ext uri="{BB962C8B-B14F-4D97-AF65-F5344CB8AC3E}">
        <p14:creationId xmlns:p14="http://schemas.microsoft.com/office/powerpoint/2010/main" val="1698997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 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3817948" y="529444"/>
            <a:ext cx="1184881" cy="1126265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263308" y="529444"/>
            <a:ext cx="3437616" cy="1126265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3FC00079-0771-4374-A0F8-BBA6C99B7205}" type="datetimeFigureOut">
              <a:rPr kumimoji="1" lang="ja-JP" altLang="en-US" smtClean="0"/>
              <a:t>2023/9/13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5EE72E5-6F55-4DCB-908A-63EEA8676539}" type="slidenum">
              <a:rPr kumimoji="1" lang="ja-JP" altLang="en-US" smtClean="0"/>
              <a:t>‹#›</a:t>
            </a:fld>
            <a:endParaRPr kumimoji="1" lang="ja-JP" altLang="en-US"/>
          </a:p>
        </p:txBody>
      </p:sp>
    </p:spTree>
    <p:extLst>
      <p:ext uri="{BB962C8B-B14F-4D97-AF65-F5344CB8AC3E}">
        <p14:creationId xmlns:p14="http://schemas.microsoft.com/office/powerpoint/2010/main" val="6626532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3FC00079-0771-4374-A0F8-BBA6C99B7205}" type="datetimeFigureOut">
              <a:rPr kumimoji="1" lang="ja-JP" altLang="en-US" smtClean="0"/>
              <a:t>2023/9/13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5EE72E5-6F55-4DCB-908A-63EEA8676539}" type="slidenum">
              <a:rPr kumimoji="1" lang="ja-JP" altLang="en-US" smtClean="0"/>
              <a:t>‹#›</a:t>
            </a:fld>
            <a:endParaRPr kumimoji="1" lang="ja-JP" altLang="en-US"/>
          </a:p>
        </p:txBody>
      </p:sp>
    </p:spTree>
    <p:extLst>
      <p:ext uri="{BB962C8B-B14F-4D97-AF65-F5344CB8AC3E}">
        <p14:creationId xmlns:p14="http://schemas.microsoft.com/office/powerpoint/2010/main" val="1595865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54651" y="6362463"/>
            <a:ext cx="5968286" cy="1966496"/>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554651" y="4196570"/>
            <a:ext cx="5968286" cy="2165894"/>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3FC00079-0771-4374-A0F8-BBA6C99B7205}" type="datetimeFigureOut">
              <a:rPr kumimoji="1" lang="ja-JP" altLang="en-US" smtClean="0"/>
              <a:t>2023/9/13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5EE72E5-6F55-4DCB-908A-63EEA8676539}" type="slidenum">
              <a:rPr kumimoji="1" lang="ja-JP" altLang="en-US" smtClean="0"/>
              <a:t>‹#›</a:t>
            </a:fld>
            <a:endParaRPr kumimoji="1" lang="ja-JP" altLang="en-US"/>
          </a:p>
        </p:txBody>
      </p:sp>
    </p:spTree>
    <p:extLst>
      <p:ext uri="{BB962C8B-B14F-4D97-AF65-F5344CB8AC3E}">
        <p14:creationId xmlns:p14="http://schemas.microsoft.com/office/powerpoint/2010/main" val="1302662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263308" y="3080386"/>
            <a:ext cx="2311248" cy="871171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2691582" y="3080386"/>
            <a:ext cx="2311248" cy="871171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3FC00079-0771-4374-A0F8-BBA6C99B7205}" type="datetimeFigureOut">
              <a:rPr kumimoji="1" lang="ja-JP" altLang="en-US" smtClean="0"/>
              <a:t>2023/9/13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5EE72E5-6F55-4DCB-908A-63EEA8676539}" type="slidenum">
              <a:rPr kumimoji="1" lang="ja-JP" altLang="en-US" smtClean="0"/>
              <a:t>‹#›</a:t>
            </a:fld>
            <a:endParaRPr kumimoji="1" lang="ja-JP" altLang="en-US"/>
          </a:p>
        </p:txBody>
      </p:sp>
    </p:spTree>
    <p:extLst>
      <p:ext uri="{BB962C8B-B14F-4D97-AF65-F5344CB8AC3E}">
        <p14:creationId xmlns:p14="http://schemas.microsoft.com/office/powerpoint/2010/main" val="3273446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351076" y="396508"/>
            <a:ext cx="6319362" cy="1650207"/>
          </a:xfrm>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351076" y="2216320"/>
            <a:ext cx="3102388" cy="92365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351076" y="3139977"/>
            <a:ext cx="3102388" cy="570467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3566833" y="2216320"/>
            <a:ext cx="3103606" cy="92365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3566833" y="3139977"/>
            <a:ext cx="3103606" cy="570467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3FC00079-0771-4374-A0F8-BBA6C99B7205}" type="datetimeFigureOut">
              <a:rPr kumimoji="1" lang="ja-JP" altLang="en-US" smtClean="0"/>
              <a:t>2023/9/13</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35EE72E5-6F55-4DCB-908A-63EEA8676539}" type="slidenum">
              <a:rPr kumimoji="1" lang="ja-JP" altLang="en-US" smtClean="0"/>
              <a:t>‹#›</a:t>
            </a:fld>
            <a:endParaRPr kumimoji="1" lang="ja-JP" altLang="en-US"/>
          </a:p>
        </p:txBody>
      </p:sp>
    </p:spTree>
    <p:extLst>
      <p:ext uri="{BB962C8B-B14F-4D97-AF65-F5344CB8AC3E}">
        <p14:creationId xmlns:p14="http://schemas.microsoft.com/office/powerpoint/2010/main" val="2263094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3FC00079-0771-4374-A0F8-BBA6C99B7205}" type="datetimeFigureOut">
              <a:rPr kumimoji="1" lang="ja-JP" altLang="en-US" smtClean="0"/>
              <a:t>2023/9/13</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35EE72E5-6F55-4DCB-908A-63EEA8676539}" type="slidenum">
              <a:rPr kumimoji="1" lang="ja-JP" altLang="en-US" smtClean="0"/>
              <a:t>‹#›</a:t>
            </a:fld>
            <a:endParaRPr kumimoji="1" lang="ja-JP" altLang="en-US"/>
          </a:p>
        </p:txBody>
      </p:sp>
    </p:spTree>
    <p:extLst>
      <p:ext uri="{BB962C8B-B14F-4D97-AF65-F5344CB8AC3E}">
        <p14:creationId xmlns:p14="http://schemas.microsoft.com/office/powerpoint/2010/main" val="26518891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3FC00079-0771-4374-A0F8-BBA6C99B7205}" type="datetimeFigureOut">
              <a:rPr kumimoji="1" lang="ja-JP" altLang="en-US" smtClean="0"/>
              <a:t>2023/9/13</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35EE72E5-6F55-4DCB-908A-63EEA8676539}" type="slidenum">
              <a:rPr kumimoji="1" lang="ja-JP" altLang="en-US" smtClean="0"/>
              <a:t>‹#›</a:t>
            </a:fld>
            <a:endParaRPr kumimoji="1" lang="ja-JP" altLang="en-US"/>
          </a:p>
        </p:txBody>
      </p:sp>
    </p:spTree>
    <p:extLst>
      <p:ext uri="{BB962C8B-B14F-4D97-AF65-F5344CB8AC3E}">
        <p14:creationId xmlns:p14="http://schemas.microsoft.com/office/powerpoint/2010/main" val="370869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 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51077" y="394217"/>
            <a:ext cx="2310030" cy="1677709"/>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2745219" y="394218"/>
            <a:ext cx="3925221" cy="845043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351077" y="2071928"/>
            <a:ext cx="2310030" cy="677272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3FC00079-0771-4374-A0F8-BBA6C99B7205}" type="datetimeFigureOut">
              <a:rPr kumimoji="1" lang="ja-JP" altLang="en-US" smtClean="0"/>
              <a:t>2023/9/13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5EE72E5-6F55-4DCB-908A-63EEA8676539}" type="slidenum">
              <a:rPr kumimoji="1" lang="ja-JP" altLang="en-US" smtClean="0"/>
              <a:t>‹#›</a:t>
            </a:fld>
            <a:endParaRPr kumimoji="1" lang="ja-JP" altLang="en-US"/>
          </a:p>
        </p:txBody>
      </p:sp>
    </p:spTree>
    <p:extLst>
      <p:ext uri="{BB962C8B-B14F-4D97-AF65-F5344CB8AC3E}">
        <p14:creationId xmlns:p14="http://schemas.microsoft.com/office/powerpoint/2010/main" val="657094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76266" y="6930867"/>
            <a:ext cx="4212908" cy="81822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376266" y="884696"/>
            <a:ext cx="4212908" cy="594074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376266" y="7749096"/>
            <a:ext cx="4212908" cy="116202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3FC00079-0771-4374-A0F8-BBA6C99B7205}" type="datetimeFigureOut">
              <a:rPr kumimoji="1" lang="ja-JP" altLang="en-US" smtClean="0"/>
              <a:t>2023/9/13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5EE72E5-6F55-4DCB-908A-63EEA8676539}" type="slidenum">
              <a:rPr kumimoji="1" lang="ja-JP" altLang="en-US" smtClean="0"/>
              <a:t>‹#›</a:t>
            </a:fld>
            <a:endParaRPr kumimoji="1" lang="ja-JP" altLang="en-US"/>
          </a:p>
        </p:txBody>
      </p:sp>
    </p:spTree>
    <p:extLst>
      <p:ext uri="{BB962C8B-B14F-4D97-AF65-F5344CB8AC3E}">
        <p14:creationId xmlns:p14="http://schemas.microsoft.com/office/powerpoint/2010/main" val="28321859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351076" y="396508"/>
            <a:ext cx="6319362" cy="1650207"/>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351076" y="2310291"/>
            <a:ext cx="6319362" cy="6534359"/>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351077" y="9176984"/>
            <a:ext cx="1638353" cy="527149"/>
          </a:xfrm>
          <a:prstGeom prst="rect">
            <a:avLst/>
          </a:prstGeom>
        </p:spPr>
        <p:txBody>
          <a:bodyPr vert="horz" lIns="91440" tIns="45720" rIns="91440" bIns="45720" rtlCol="0" anchor="ctr"/>
          <a:lstStyle>
            <a:lvl1pPr algn="l">
              <a:defRPr sz="1200">
                <a:solidFill>
                  <a:schemeClr val="tx1">
                    <a:tint val="75000"/>
                  </a:schemeClr>
                </a:solidFill>
              </a:defRPr>
            </a:lvl1pPr>
          </a:lstStyle>
          <a:p>
            <a:fld id="{3FC00079-0771-4374-A0F8-BBA6C99B7205}" type="datetimeFigureOut">
              <a:rPr kumimoji="1" lang="ja-JP" altLang="en-US" smtClean="0"/>
              <a:t>2023/9/13</a:t>
            </a:fld>
            <a:endParaRPr kumimoji="1" lang="ja-JP" altLang="en-US"/>
          </a:p>
        </p:txBody>
      </p:sp>
      <p:sp>
        <p:nvSpPr>
          <p:cNvPr id="5" name="フッター プレースホルダー 4"/>
          <p:cNvSpPr>
            <a:spLocks noGrp="1"/>
          </p:cNvSpPr>
          <p:nvPr>
            <p:ph type="ftr" sz="quarter" idx="3"/>
          </p:nvPr>
        </p:nvSpPr>
        <p:spPr>
          <a:xfrm>
            <a:off x="2399017" y="9176984"/>
            <a:ext cx="2223479" cy="527149"/>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5032085" y="9176984"/>
            <a:ext cx="1638353" cy="527149"/>
          </a:xfrm>
          <a:prstGeom prst="rect">
            <a:avLst/>
          </a:prstGeom>
        </p:spPr>
        <p:txBody>
          <a:bodyPr vert="horz" lIns="91440" tIns="45720" rIns="91440" bIns="45720" rtlCol="0" anchor="ctr"/>
          <a:lstStyle>
            <a:lvl1pPr algn="r">
              <a:defRPr sz="1200">
                <a:solidFill>
                  <a:schemeClr val="tx1">
                    <a:tint val="75000"/>
                  </a:schemeClr>
                </a:solidFill>
              </a:defRPr>
            </a:lvl1pPr>
          </a:lstStyle>
          <a:p>
            <a:fld id="{35EE72E5-6F55-4DCB-908A-63EEA8676539}" type="slidenum">
              <a:rPr kumimoji="1" lang="ja-JP" altLang="en-US" smtClean="0"/>
              <a:t>‹#›</a:t>
            </a:fld>
            <a:endParaRPr kumimoji="1" lang="ja-JP" altLang="en-US"/>
          </a:p>
        </p:txBody>
      </p:sp>
    </p:spTree>
    <p:extLst>
      <p:ext uri="{BB962C8B-B14F-4D97-AF65-F5344CB8AC3E}">
        <p14:creationId xmlns:p14="http://schemas.microsoft.com/office/powerpoint/2010/main" val="25536888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s://www.kobe-obc.lg.jp/news/1198/" TargetMode="External"/><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hyperlink" Target="mailto:asia-biz@office.city.kobe.lg.jp" TargetMode="External"/><Relationship Id="rId4" Type="http://schemas.openxmlformats.org/officeDocument/2006/relationships/hyperlink" Target="https://www.kobe-obc.lg.jp/news/1476/" TargetMode="External"/><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105"/>
          <p:cNvSpPr>
            <a:spLocks noChangeArrowheads="1"/>
          </p:cNvSpPr>
          <p:nvPr/>
        </p:nvSpPr>
        <p:spPr bwMode="auto">
          <a:xfrm>
            <a:off x="107344" y="5581952"/>
            <a:ext cx="6739001" cy="3427562"/>
          </a:xfrm>
          <a:prstGeom prst="rect">
            <a:avLst/>
          </a:prstGeom>
          <a:ln>
            <a:solidFill>
              <a:schemeClr val="accent6"/>
            </a:solidFill>
            <a:headEnd/>
            <a:tailEnd/>
          </a:ln>
        </p:spPr>
        <p:style>
          <a:lnRef idx="2">
            <a:schemeClr val="accent3"/>
          </a:lnRef>
          <a:fillRef idx="1">
            <a:schemeClr val="lt1"/>
          </a:fillRef>
          <a:effectRef idx="0">
            <a:schemeClr val="accent3"/>
          </a:effectRef>
          <a:fontRef idx="minor">
            <a:schemeClr val="dk1"/>
          </a:fontRef>
        </p:style>
        <p:txBody>
          <a:bodyPr wrap="none"/>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spcBef>
                <a:spcPct val="0"/>
              </a:spcBef>
              <a:buNone/>
              <a:defRPr/>
            </a:pPr>
            <a:r>
              <a:rPr lang="ja-JP" altLang="en-US" sz="1200" b="1" dirty="0">
                <a:solidFill>
                  <a:srgbClr val="0070C0"/>
                </a:solidFill>
                <a:latin typeface="ＭＳ Ｐゴシック" pitchFamily="50" charset="-128"/>
              </a:rPr>
              <a:t>■　常任講師　　　　　　　　　　　　　　　　　　　　　　　　　　　　　　　　　　　　　　　　　　　　　　　　　　　　　　　　　　  　</a:t>
            </a:r>
            <a:r>
              <a:rPr lang="ja-JP" altLang="en-US" sz="1050" b="1" dirty="0">
                <a:solidFill>
                  <a:srgbClr val="0070C0"/>
                </a:solidFill>
                <a:latin typeface="ＭＳ Ｐゴシック" pitchFamily="50" charset="-128"/>
              </a:rPr>
              <a:t>　</a:t>
            </a:r>
            <a:endParaRPr lang="en-US" altLang="ja-JP" sz="800" dirty="0">
              <a:solidFill>
                <a:srgbClr val="0070C0"/>
              </a:solidFill>
              <a:latin typeface="ＭＳ Ｐゴシック" pitchFamily="50" charset="-128"/>
            </a:endParaRPr>
          </a:p>
          <a:p>
            <a:pPr>
              <a:spcBef>
                <a:spcPct val="0"/>
              </a:spcBef>
              <a:buNone/>
              <a:defRPr/>
            </a:pPr>
            <a:r>
              <a:rPr lang="ja-JP" altLang="en-US" sz="1200" dirty="0">
                <a:latin typeface="ＭＳ Ｐゴシック" pitchFamily="50" charset="-128"/>
              </a:rPr>
              <a:t>　</a:t>
            </a:r>
            <a:r>
              <a:rPr lang="ja-JP" altLang="en-US" sz="1100" dirty="0">
                <a:latin typeface="ＭＳ Ｐゴシック" pitchFamily="50" charset="-128"/>
              </a:rPr>
              <a:t>弁護士法人東町法律事務所　　　　　　　　　　　　　　　　　弁護士法人東町法律事務所　　　　</a:t>
            </a:r>
            <a:endParaRPr lang="en-US" altLang="ja-JP" sz="1100" dirty="0">
              <a:latin typeface="ＭＳ Ｐゴシック" pitchFamily="50" charset="-128"/>
            </a:endParaRPr>
          </a:p>
          <a:p>
            <a:pPr>
              <a:spcBef>
                <a:spcPct val="0"/>
              </a:spcBef>
              <a:buNone/>
              <a:defRPr/>
            </a:pPr>
            <a:r>
              <a:rPr lang="ja-JP" altLang="en-US" sz="1100" dirty="0">
                <a:latin typeface="ＭＳ Ｐゴシック" pitchFamily="50" charset="-128"/>
              </a:rPr>
              <a:t>　　弁護士</a:t>
            </a:r>
            <a:r>
              <a:rPr lang="en-US" altLang="ja-JP" sz="1100" dirty="0">
                <a:latin typeface="ＭＳ Ｐゴシック" pitchFamily="50" charset="-128"/>
              </a:rPr>
              <a:t>(</a:t>
            </a:r>
            <a:r>
              <a:rPr lang="ja-JP" altLang="en-US" sz="1100" dirty="0">
                <a:latin typeface="ＭＳ Ｐゴシック" pitchFamily="50" charset="-128"/>
              </a:rPr>
              <a:t>パートナー</a:t>
            </a:r>
            <a:r>
              <a:rPr lang="en-US" altLang="ja-JP" sz="1100" dirty="0">
                <a:latin typeface="ＭＳ Ｐゴシック" pitchFamily="50" charset="-128"/>
              </a:rPr>
              <a:t>)</a:t>
            </a:r>
            <a:r>
              <a:rPr lang="ja-JP" altLang="en-US" sz="1100" dirty="0">
                <a:latin typeface="ＭＳ Ｐゴシック" pitchFamily="50" charset="-128"/>
              </a:rPr>
              <a:t>　芳田　栄二　氏　　　　　　　　　　　　弁護士（パートナー）　名倉　大貴　氏</a:t>
            </a:r>
            <a:endParaRPr lang="en-US" altLang="ja-JP" sz="1100" dirty="0">
              <a:latin typeface="ＭＳ Ｐゴシック" pitchFamily="50" charset="-128"/>
            </a:endParaRPr>
          </a:p>
          <a:p>
            <a:pPr eaLnBrk="1" hangingPunct="1">
              <a:spcBef>
                <a:spcPct val="0"/>
              </a:spcBef>
              <a:buFontTx/>
              <a:buNone/>
              <a:defRPr/>
            </a:pPr>
            <a:r>
              <a:rPr lang="ja-JP" altLang="en-US" sz="1200" dirty="0">
                <a:latin typeface="ＭＳ Ｐゴシック" pitchFamily="50" charset="-128"/>
              </a:rPr>
              <a:t>　 　　　　　　　　　 　　　　　　　　　　　　　　　　　　　　</a:t>
            </a:r>
            <a:endParaRPr lang="en-US" altLang="ja-JP" sz="800" dirty="0">
              <a:latin typeface="ＭＳ Ｐゴシック" pitchFamily="50" charset="-128"/>
            </a:endParaRPr>
          </a:p>
          <a:p>
            <a:pPr eaLnBrk="1" hangingPunct="1">
              <a:spcBef>
                <a:spcPct val="0"/>
              </a:spcBef>
              <a:buFontTx/>
              <a:buNone/>
              <a:defRPr/>
            </a:pPr>
            <a:r>
              <a:rPr lang="ja-JP" altLang="en-US" sz="800" dirty="0">
                <a:latin typeface="ＭＳ Ｐゴシック" pitchFamily="50" charset="-128"/>
              </a:rPr>
              <a:t>　　　　　　　　　　　　　</a:t>
            </a:r>
            <a:endParaRPr lang="en-US" altLang="ja-JP" sz="800" dirty="0">
              <a:latin typeface="ＭＳ Ｐゴシック" pitchFamily="50" charset="-128"/>
            </a:endParaRPr>
          </a:p>
          <a:p>
            <a:pPr eaLnBrk="1" hangingPunct="1">
              <a:spcBef>
                <a:spcPct val="0"/>
              </a:spcBef>
              <a:buFontTx/>
              <a:buNone/>
              <a:defRPr/>
            </a:pPr>
            <a:endParaRPr lang="en-US" altLang="ja-JP" sz="800" dirty="0">
              <a:latin typeface="ＭＳ Ｐゴシック" pitchFamily="50" charset="-128"/>
            </a:endParaRPr>
          </a:p>
          <a:p>
            <a:pPr eaLnBrk="1" hangingPunct="1">
              <a:spcBef>
                <a:spcPct val="0"/>
              </a:spcBef>
              <a:buFontTx/>
              <a:buNone/>
              <a:defRPr/>
            </a:pPr>
            <a:endParaRPr lang="en-US" altLang="ja-JP" sz="800" dirty="0">
              <a:latin typeface="ＭＳ Ｐゴシック" pitchFamily="50" charset="-128"/>
            </a:endParaRPr>
          </a:p>
          <a:p>
            <a:pPr eaLnBrk="1" hangingPunct="1">
              <a:spcBef>
                <a:spcPct val="0"/>
              </a:spcBef>
              <a:buFontTx/>
              <a:buNone/>
              <a:defRPr/>
            </a:pPr>
            <a:endParaRPr lang="en-US" altLang="ja-JP" sz="800" dirty="0">
              <a:latin typeface="ＭＳ Ｐゴシック" pitchFamily="50" charset="-128"/>
            </a:endParaRPr>
          </a:p>
          <a:p>
            <a:pPr eaLnBrk="1" hangingPunct="1">
              <a:spcBef>
                <a:spcPct val="0"/>
              </a:spcBef>
              <a:buFontTx/>
              <a:buNone/>
              <a:defRPr/>
            </a:pPr>
            <a:endParaRPr lang="en-US" altLang="ja-JP" sz="800" dirty="0">
              <a:latin typeface="ＭＳ Ｐゴシック" pitchFamily="50" charset="-128"/>
            </a:endParaRPr>
          </a:p>
          <a:p>
            <a:pPr eaLnBrk="1" hangingPunct="1">
              <a:spcBef>
                <a:spcPct val="0"/>
              </a:spcBef>
              <a:buFontTx/>
              <a:buNone/>
              <a:defRPr/>
            </a:pPr>
            <a:endParaRPr lang="en-US" altLang="ja-JP" sz="800" dirty="0">
              <a:latin typeface="ＭＳ Ｐゴシック" pitchFamily="50" charset="-128"/>
            </a:endParaRPr>
          </a:p>
          <a:p>
            <a:pPr>
              <a:spcBef>
                <a:spcPct val="0"/>
              </a:spcBef>
              <a:buNone/>
              <a:defRPr/>
            </a:pPr>
            <a:endParaRPr lang="en-US" altLang="ja-JP" sz="1200" b="1" dirty="0">
              <a:solidFill>
                <a:srgbClr val="0070C0"/>
              </a:solidFill>
              <a:latin typeface="ＭＳ Ｐゴシック" pitchFamily="50" charset="-128"/>
            </a:endParaRPr>
          </a:p>
          <a:p>
            <a:pPr>
              <a:spcBef>
                <a:spcPct val="0"/>
              </a:spcBef>
              <a:buNone/>
              <a:defRPr/>
            </a:pPr>
            <a:endParaRPr lang="en-US" altLang="ja-JP" sz="1200" b="1" dirty="0">
              <a:solidFill>
                <a:srgbClr val="0070C0"/>
              </a:solidFill>
              <a:latin typeface="ＭＳ Ｐゴシック" pitchFamily="50" charset="-128"/>
            </a:endParaRPr>
          </a:p>
          <a:p>
            <a:pPr>
              <a:spcBef>
                <a:spcPct val="0"/>
              </a:spcBef>
              <a:buNone/>
              <a:defRPr/>
            </a:pPr>
            <a:r>
              <a:rPr lang="ja-JP" altLang="en-US" sz="1200" b="1" dirty="0">
                <a:solidFill>
                  <a:srgbClr val="0070C0"/>
                </a:solidFill>
                <a:latin typeface="ＭＳ Ｐゴシック" pitchFamily="50" charset="-128"/>
              </a:rPr>
              <a:t>■　ゲスト講師　　　　　　　　　　　　　　　　　　　　　　　■　監修、塾長</a:t>
            </a:r>
            <a:endParaRPr lang="en-US" altLang="ja-JP" sz="1200" b="1" dirty="0">
              <a:solidFill>
                <a:srgbClr val="0070C0"/>
              </a:solidFill>
              <a:latin typeface="ＭＳ Ｐゴシック" pitchFamily="50" charset="-128"/>
            </a:endParaRPr>
          </a:p>
          <a:p>
            <a:pPr>
              <a:spcBef>
                <a:spcPct val="0"/>
              </a:spcBef>
              <a:buNone/>
              <a:defRPr/>
            </a:pPr>
            <a:r>
              <a:rPr lang="ja-JP" altLang="en-US" sz="1200" dirty="0">
                <a:latin typeface="+mn-ea"/>
              </a:rPr>
              <a:t>　 </a:t>
            </a:r>
            <a:r>
              <a:rPr lang="zh-TW" altLang="en-US" sz="1100" dirty="0">
                <a:latin typeface="ＭＳ Ｐゴシック" panose="020B0600070205080204" pitchFamily="50" charset="-128"/>
                <a:sym typeface="Wingdings" panose="05000000000000000000" pitchFamily="2" charset="2"/>
              </a:rPr>
              <a:t>株式会社</a:t>
            </a:r>
            <a:r>
              <a:rPr lang="ja-JP" altLang="en-US" sz="1100" dirty="0">
                <a:latin typeface="ＭＳ Ｐゴシック" panose="020B0600070205080204" pitchFamily="50" charset="-128"/>
                <a:sym typeface="Wingdings" panose="05000000000000000000" pitchFamily="2" charset="2"/>
              </a:rPr>
              <a:t>ピンポイント・マーケティング・ジャパン</a:t>
            </a:r>
            <a:r>
              <a:rPr lang="ja-JP" altLang="en-US" sz="1200" dirty="0">
                <a:latin typeface="+mn-ea"/>
              </a:rPr>
              <a:t>　　　　　</a:t>
            </a:r>
            <a:r>
              <a:rPr lang="ja-JP" altLang="en-US" sz="1100" dirty="0">
                <a:latin typeface="+mn-ea"/>
              </a:rPr>
              <a:t>神戸市海外ビジネスセンター</a:t>
            </a:r>
            <a:endParaRPr lang="en-US" altLang="ja-JP" sz="1100" dirty="0">
              <a:latin typeface="+mn-ea"/>
            </a:endParaRPr>
          </a:p>
          <a:p>
            <a:pPr>
              <a:spcBef>
                <a:spcPct val="0"/>
              </a:spcBef>
              <a:buNone/>
              <a:defRPr/>
            </a:pPr>
            <a:r>
              <a:rPr lang="ja-JP" altLang="en-US" sz="1100" dirty="0">
                <a:latin typeface="ＭＳ Ｐゴシック" panose="020B0600070205080204" pitchFamily="50" charset="-128"/>
                <a:sym typeface="Wingdings" panose="05000000000000000000" pitchFamily="2" charset="2"/>
              </a:rPr>
              <a:t>  　  代表取締役</a:t>
            </a:r>
            <a:r>
              <a:rPr lang="zh-TW" altLang="en-US" sz="1100" dirty="0">
                <a:latin typeface="ＭＳ Ｐゴシック" panose="020B0600070205080204" pitchFamily="50" charset="-128"/>
                <a:sym typeface="Wingdings" panose="05000000000000000000" pitchFamily="2" charset="2"/>
              </a:rPr>
              <a:t>社長　</a:t>
            </a:r>
            <a:r>
              <a:rPr lang="ja-JP" altLang="en-US" sz="1100" dirty="0">
                <a:latin typeface="ＭＳ Ｐゴシック" panose="020B0600070205080204" pitchFamily="50" charset="-128"/>
                <a:sym typeface="Wingdings" panose="05000000000000000000" pitchFamily="2" charset="2"/>
              </a:rPr>
              <a:t>大澤</a:t>
            </a:r>
            <a:r>
              <a:rPr lang="zh-TW" altLang="en-US" sz="1100" dirty="0">
                <a:latin typeface="ＭＳ Ｐゴシック" panose="020B0600070205080204" pitchFamily="50" charset="-128"/>
                <a:sym typeface="Wingdings" panose="05000000000000000000" pitchFamily="2" charset="2"/>
              </a:rPr>
              <a:t>　</a:t>
            </a:r>
            <a:r>
              <a:rPr lang="ja-JP" altLang="en-US" sz="1100" dirty="0">
                <a:latin typeface="ＭＳ Ｐゴシック" panose="020B0600070205080204" pitchFamily="50" charset="-128"/>
                <a:sym typeface="Wingdings" panose="05000000000000000000" pitchFamily="2" charset="2"/>
              </a:rPr>
              <a:t>裕</a:t>
            </a:r>
            <a:r>
              <a:rPr lang="zh-TW" altLang="en-US" sz="1100" dirty="0">
                <a:latin typeface="ＭＳ Ｐゴシック" panose="020B0600070205080204" pitchFamily="50" charset="-128"/>
                <a:sym typeface="Wingdings" panose="05000000000000000000" pitchFamily="2" charset="2"/>
              </a:rPr>
              <a:t> 氏</a:t>
            </a:r>
            <a:r>
              <a:rPr lang="ja-JP" altLang="en-US" sz="1100" dirty="0">
                <a:latin typeface="+mn-ea"/>
              </a:rPr>
              <a:t>　　　　　　　　　　　　　　　　　 </a:t>
            </a:r>
            <a:r>
              <a:rPr lang="ja-JP" altLang="en-US" sz="1100" dirty="0">
                <a:latin typeface="+mn-ea"/>
                <a:ea typeface="+mn-ea"/>
              </a:rPr>
              <a:t>顧問　村元　四郎　氏</a:t>
            </a:r>
            <a:r>
              <a:rPr lang="en-US" altLang="ja-JP" sz="1100" dirty="0">
                <a:latin typeface="+mn-ea"/>
                <a:ea typeface="+mn-ea"/>
              </a:rPr>
              <a:t>   </a:t>
            </a:r>
            <a:r>
              <a:rPr lang="ja-JP" altLang="en-US" sz="1200" dirty="0">
                <a:latin typeface="+mn-ea"/>
                <a:ea typeface="+mn-ea"/>
              </a:rPr>
              <a:t>　</a:t>
            </a:r>
            <a:endParaRPr lang="en-US" altLang="ja-JP" sz="1200" dirty="0">
              <a:latin typeface="+mn-ea"/>
              <a:ea typeface="+mn-ea"/>
            </a:endParaRPr>
          </a:p>
          <a:p>
            <a:pPr>
              <a:spcBef>
                <a:spcPct val="0"/>
              </a:spcBef>
              <a:buNone/>
              <a:defRPr/>
            </a:pPr>
            <a:endParaRPr lang="en-US" altLang="ja-JP" sz="1200" dirty="0">
              <a:latin typeface="+mn-ea"/>
              <a:ea typeface="+mn-ea"/>
            </a:endParaRPr>
          </a:p>
          <a:p>
            <a:pPr>
              <a:spcBef>
                <a:spcPct val="0"/>
              </a:spcBef>
              <a:buNone/>
              <a:defRPr/>
            </a:pPr>
            <a:endParaRPr lang="en-US" altLang="ja-JP" sz="1200" dirty="0">
              <a:latin typeface="+mn-ea"/>
              <a:ea typeface="+mn-ea"/>
            </a:endParaRPr>
          </a:p>
          <a:p>
            <a:pPr>
              <a:spcBef>
                <a:spcPct val="0"/>
              </a:spcBef>
              <a:buNone/>
              <a:defRPr/>
            </a:pPr>
            <a:endParaRPr lang="en-US" altLang="ja-JP" sz="1200" dirty="0">
              <a:latin typeface="+mn-ea"/>
              <a:ea typeface="+mn-ea"/>
            </a:endParaRPr>
          </a:p>
          <a:p>
            <a:pPr>
              <a:spcBef>
                <a:spcPct val="0"/>
              </a:spcBef>
              <a:buNone/>
              <a:defRPr/>
            </a:pPr>
            <a:endParaRPr lang="ja-JP" altLang="en-US" sz="1200" dirty="0">
              <a:latin typeface="+mn-ea"/>
              <a:ea typeface="+mn-ea"/>
            </a:endParaRPr>
          </a:p>
        </p:txBody>
      </p:sp>
      <p:sp>
        <p:nvSpPr>
          <p:cNvPr id="36" name="正方形/長方形 35"/>
          <p:cNvSpPr/>
          <p:nvPr/>
        </p:nvSpPr>
        <p:spPr>
          <a:xfrm>
            <a:off x="4440771" y="6302703"/>
            <a:ext cx="2310346" cy="1004449"/>
          </a:xfrm>
          <a:prstGeom prst="rect">
            <a:avLst/>
          </a:prstGeom>
          <a:gradFill flip="none" rotWithShape="1">
            <a:gsLst>
              <a:gs pos="0">
                <a:srgbClr val="FFC000"/>
              </a:gs>
              <a:gs pos="50000">
                <a:srgbClr val="FFFF00">
                  <a:tint val="44500"/>
                  <a:satMod val="160000"/>
                </a:srgbClr>
              </a:gs>
              <a:gs pos="100000">
                <a:srgbClr val="FFFF00">
                  <a:tint val="23500"/>
                  <a:satMod val="160000"/>
                </a:srgbClr>
              </a:gs>
            </a:gsLst>
            <a:path path="circle">
              <a:fillToRect l="100000" b="100000"/>
            </a:path>
            <a:tileRect t="-100000" r="-100000"/>
          </a:gradFill>
          <a:ln/>
        </p:spPr>
        <p:style>
          <a:lnRef idx="1">
            <a:schemeClr val="accent3"/>
          </a:lnRef>
          <a:fillRef idx="2">
            <a:schemeClr val="accent3"/>
          </a:fillRef>
          <a:effectRef idx="1">
            <a:schemeClr val="accent3"/>
          </a:effectRef>
          <a:fontRef idx="minor">
            <a:schemeClr val="dk1"/>
          </a:fontRef>
        </p:style>
        <p:txBody>
          <a:bodyPr lIns="46800" rIns="46800" rtlCol="0" anchor="t" anchorCtr="0"/>
          <a:lstStyle/>
          <a:p>
            <a:r>
              <a:rPr lang="en-US" altLang="ja-JP" sz="1000" dirty="0"/>
              <a:t>H19 </a:t>
            </a:r>
            <a:r>
              <a:rPr lang="ja-JP" altLang="en-US" sz="1000" dirty="0"/>
              <a:t>司法試験合格</a:t>
            </a:r>
            <a:endParaRPr lang="en-US" altLang="ja-JP" sz="1000" dirty="0"/>
          </a:p>
          <a:p>
            <a:r>
              <a:rPr lang="en-US" altLang="ja-JP" sz="1000" dirty="0"/>
              <a:t>H20 </a:t>
            </a:r>
            <a:r>
              <a:rPr lang="ja-JP" altLang="en-US" sz="1000" dirty="0"/>
              <a:t>弁護士登録</a:t>
            </a:r>
            <a:endParaRPr lang="en-US" altLang="ja-JP" sz="1000" dirty="0"/>
          </a:p>
          <a:p>
            <a:r>
              <a:rPr lang="ja-JP" altLang="en-US" sz="1000" dirty="0"/>
              <a:t>弁護士法人東町法律事務所入所</a:t>
            </a:r>
            <a:endParaRPr lang="en-US" altLang="ja-JP" sz="1000" dirty="0"/>
          </a:p>
          <a:p>
            <a:r>
              <a:rPr lang="ja-JP" altLang="en-US" sz="1000" dirty="0"/>
              <a:t>主に企業法務・契約・債権回収・労働問題・自治体関係法務を扱っています。</a:t>
            </a:r>
          </a:p>
        </p:txBody>
      </p:sp>
      <p:sp>
        <p:nvSpPr>
          <p:cNvPr id="38" name="正方形/長方形 37"/>
          <p:cNvSpPr/>
          <p:nvPr/>
        </p:nvSpPr>
        <p:spPr>
          <a:xfrm>
            <a:off x="1122394" y="6302703"/>
            <a:ext cx="2374137" cy="1004449"/>
          </a:xfrm>
          <a:prstGeom prst="rect">
            <a:avLst/>
          </a:prstGeom>
          <a:gradFill flip="none" rotWithShape="1">
            <a:gsLst>
              <a:gs pos="0">
                <a:srgbClr val="FFC000"/>
              </a:gs>
              <a:gs pos="50000">
                <a:srgbClr val="FFFF00">
                  <a:tint val="44500"/>
                  <a:satMod val="160000"/>
                </a:srgbClr>
              </a:gs>
              <a:gs pos="100000">
                <a:srgbClr val="FFFF00">
                  <a:tint val="23500"/>
                  <a:satMod val="160000"/>
                </a:srgbClr>
              </a:gs>
            </a:gsLst>
            <a:lin ang="13500000" scaled="1"/>
            <a:tileRect/>
          </a:gradFill>
          <a:ln/>
        </p:spPr>
        <p:style>
          <a:lnRef idx="1">
            <a:schemeClr val="accent3"/>
          </a:lnRef>
          <a:fillRef idx="2">
            <a:schemeClr val="accent3"/>
          </a:fillRef>
          <a:effectRef idx="1">
            <a:schemeClr val="accent3"/>
          </a:effectRef>
          <a:fontRef idx="minor">
            <a:schemeClr val="dk1"/>
          </a:fontRef>
        </p:style>
        <p:txBody>
          <a:bodyPr lIns="46800" rIns="46800" rtlCol="0" anchor="t" anchorCtr="0"/>
          <a:lstStyle/>
          <a:p>
            <a:r>
              <a:rPr kumimoji="1" lang="en-US" altLang="ja-JP" sz="1000" dirty="0"/>
              <a:t>H12</a:t>
            </a:r>
            <a:r>
              <a:rPr kumimoji="1" lang="ja-JP" altLang="en-US" sz="1000" dirty="0"/>
              <a:t> 司法試験合格</a:t>
            </a:r>
            <a:endParaRPr kumimoji="1" lang="en-US" altLang="ja-JP" sz="1000" dirty="0"/>
          </a:p>
          <a:p>
            <a:r>
              <a:rPr kumimoji="1" lang="en-US" altLang="ja-JP" sz="1000" dirty="0"/>
              <a:t>H14</a:t>
            </a:r>
            <a:r>
              <a:rPr kumimoji="1" lang="ja-JP" altLang="en-US" sz="1000" dirty="0"/>
              <a:t> 弁護士登録，</a:t>
            </a:r>
            <a:endParaRPr kumimoji="1" lang="en-US" altLang="ja-JP" sz="1000" dirty="0"/>
          </a:p>
          <a:p>
            <a:r>
              <a:rPr kumimoji="1" lang="ja-JP" altLang="en-US" sz="1000" dirty="0"/>
              <a:t>弁護士法人東町法律事務所入所</a:t>
            </a:r>
            <a:endParaRPr kumimoji="1" lang="en-US" altLang="ja-JP" sz="1000" dirty="0"/>
          </a:p>
          <a:p>
            <a:r>
              <a:rPr lang="en-US" altLang="ja-JP" sz="1000" dirty="0"/>
              <a:t>H22</a:t>
            </a:r>
            <a:r>
              <a:rPr lang="ja-JP" altLang="en-US" sz="1000" dirty="0"/>
              <a:t>　同事務所パートナー</a:t>
            </a:r>
            <a:endParaRPr kumimoji="1" lang="en-US" altLang="ja-JP" sz="1000" dirty="0"/>
          </a:p>
          <a:p>
            <a:r>
              <a:rPr lang="ja-JP" altLang="en-US" sz="1000" dirty="0"/>
              <a:t>主に企業法務・契約・債権回収・労働問題・倒産法務・個人関係法務を扱っています。</a:t>
            </a:r>
            <a:endParaRPr kumimoji="1" lang="en-US" altLang="ja-JP" sz="1000" dirty="0"/>
          </a:p>
        </p:txBody>
      </p:sp>
      <p:sp>
        <p:nvSpPr>
          <p:cNvPr id="41" name="正方形/長方形 40"/>
          <p:cNvSpPr/>
          <p:nvPr/>
        </p:nvSpPr>
        <p:spPr>
          <a:xfrm>
            <a:off x="4447739" y="7997917"/>
            <a:ext cx="2303377" cy="938474"/>
          </a:xfrm>
          <a:prstGeom prst="rect">
            <a:avLst/>
          </a:prstGeom>
          <a:gradFill flip="none" rotWithShape="1">
            <a:gsLst>
              <a:gs pos="0">
                <a:srgbClr val="FFC000"/>
              </a:gs>
              <a:gs pos="50000">
                <a:srgbClr val="FFFF00">
                  <a:tint val="44500"/>
                  <a:satMod val="160000"/>
                </a:srgbClr>
              </a:gs>
              <a:gs pos="100000">
                <a:srgbClr val="FFFF00">
                  <a:tint val="23500"/>
                  <a:satMod val="160000"/>
                </a:srgbClr>
              </a:gs>
            </a:gsLst>
            <a:lin ang="16200000" scaled="1"/>
            <a:tileRect/>
          </a:gradFill>
          <a:ln/>
        </p:spPr>
        <p:style>
          <a:lnRef idx="1">
            <a:schemeClr val="accent3"/>
          </a:lnRef>
          <a:fillRef idx="2">
            <a:schemeClr val="accent3"/>
          </a:fillRef>
          <a:effectRef idx="1">
            <a:schemeClr val="accent3"/>
          </a:effectRef>
          <a:fontRef idx="minor">
            <a:schemeClr val="dk1"/>
          </a:fontRef>
        </p:style>
        <p:txBody>
          <a:bodyPr rtlCol="0" anchor="ctr"/>
          <a:lstStyle/>
          <a:p>
            <a:r>
              <a:rPr lang="ja-JP" altLang="en-US" sz="1000" dirty="0"/>
              <a:t>　㈱村元工作所代表取締役、神戸市機械金属工業会会長などを歴任。</a:t>
            </a:r>
            <a:endParaRPr lang="en-US" altLang="ja-JP" sz="1000" dirty="0"/>
          </a:p>
          <a:p>
            <a:r>
              <a:rPr lang="ja-JP" altLang="en-US" sz="1000" dirty="0"/>
              <a:t>　現在、ひょうご産業活性化センター理事などの要職にあり、地元中小企業の発展に旺盛な活動を展開。</a:t>
            </a:r>
            <a:endParaRPr kumimoji="1" lang="ja-JP" altLang="en-US" sz="1000" dirty="0"/>
          </a:p>
        </p:txBody>
      </p:sp>
      <p:pic>
        <p:nvPicPr>
          <p:cNvPr id="1026" name="Picture 2" descr="C:\Users\190066\AppData\Local\Microsoft\Windows\Temporary Internet Files\Content.Outlook\MMSJK58W\写真（名倉）.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2449" y="6302703"/>
            <a:ext cx="812403" cy="104464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190066\AppData\Local\Microsoft\Windows\Temporary Internet Files\Content.Outlook\MMSJK58W\P1090194.jpg"/>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bright="10000"/>
                    </a14:imgEffect>
                  </a14:imgLayer>
                </a14:imgProps>
              </a:ext>
              <a:ext uri="{28A0092B-C50C-407E-A947-70E740481C1C}">
                <a14:useLocalDpi xmlns:a14="http://schemas.microsoft.com/office/drawing/2010/main" val="0"/>
              </a:ext>
            </a:extLst>
          </a:blip>
          <a:srcRect l="7687" t="12389" r="10629" b="13131"/>
          <a:stretch/>
        </p:blipFill>
        <p:spPr bwMode="auto">
          <a:xfrm>
            <a:off x="217289" y="6278501"/>
            <a:ext cx="839188" cy="1034313"/>
          </a:xfrm>
          <a:prstGeom prst="rect">
            <a:avLst/>
          </a:prstGeom>
          <a:noFill/>
          <a:extLst>
            <a:ext uri="{909E8E84-426E-40DD-AFC4-6F175D3DCCD1}">
              <a14:hiddenFill xmlns:a14="http://schemas.microsoft.com/office/drawing/2010/main">
                <a:solidFill>
                  <a:srgbClr val="FFFFFF"/>
                </a:solidFill>
              </a14:hiddenFill>
            </a:ext>
          </a:extLst>
        </p:spPr>
      </p:pic>
      <p:sp>
        <p:nvSpPr>
          <p:cNvPr id="23" name="正方形/長方形 22"/>
          <p:cNvSpPr/>
          <p:nvPr/>
        </p:nvSpPr>
        <p:spPr>
          <a:xfrm>
            <a:off x="1056477" y="8014682"/>
            <a:ext cx="2487965" cy="919133"/>
          </a:xfrm>
          <a:prstGeom prst="rect">
            <a:avLst/>
          </a:prstGeom>
          <a:gradFill flip="none" rotWithShape="1">
            <a:gsLst>
              <a:gs pos="0">
                <a:srgbClr val="FFC000"/>
              </a:gs>
              <a:gs pos="50000">
                <a:srgbClr val="FFFF00">
                  <a:tint val="44500"/>
                  <a:satMod val="160000"/>
                </a:srgbClr>
              </a:gs>
              <a:gs pos="100000">
                <a:srgbClr val="FFFF00">
                  <a:tint val="23500"/>
                  <a:satMod val="160000"/>
                </a:srgbClr>
              </a:gs>
            </a:gsLst>
            <a:lin ang="16200000" scaled="1"/>
            <a:tileRect/>
          </a:gradFill>
          <a:ln/>
        </p:spPr>
        <p:style>
          <a:lnRef idx="1">
            <a:schemeClr val="accent3"/>
          </a:lnRef>
          <a:fillRef idx="2">
            <a:schemeClr val="accent3"/>
          </a:fillRef>
          <a:effectRef idx="1">
            <a:schemeClr val="accent3"/>
          </a:effectRef>
          <a:fontRef idx="minor">
            <a:schemeClr val="dk1"/>
          </a:fontRef>
        </p:style>
        <p:txBody>
          <a:bodyPr lIns="72000" rIns="72000" rtlCol="0" anchor="ctr"/>
          <a:lstStyle/>
          <a:p>
            <a:r>
              <a:rPr lang="en-US" altLang="ja-JP" sz="1000" dirty="0">
                <a:latin typeface="+mj-ea"/>
                <a:ea typeface="+mj-ea"/>
              </a:rPr>
              <a:t>2000</a:t>
            </a:r>
            <a:r>
              <a:rPr lang="ja-JP" altLang="en-US" sz="1000" dirty="0">
                <a:latin typeface="+mj-ea"/>
                <a:ea typeface="+mj-ea"/>
              </a:rPr>
              <a:t>年米国シアトルでピンポイント・マーケティング・ジャパンを設立し、日本企業の海外販路開拓を支援。経済産業省研修所を</a:t>
            </a:r>
            <a:endParaRPr lang="en-US" altLang="ja-JP" sz="1000" dirty="0">
              <a:latin typeface="+mj-ea"/>
              <a:ea typeface="+mj-ea"/>
            </a:endParaRPr>
          </a:p>
          <a:p>
            <a:r>
              <a:rPr lang="ja-JP" altLang="en-US" sz="1000" dirty="0">
                <a:latin typeface="+mj-ea"/>
                <a:ea typeface="+mj-ea"/>
              </a:rPr>
              <a:t>はじめ、各地の公共団体での講演多数。</a:t>
            </a:r>
            <a:endParaRPr lang="en-US" altLang="ja-JP" sz="1000" dirty="0">
              <a:latin typeface="+mj-ea"/>
              <a:ea typeface="+mj-ea"/>
            </a:endParaRPr>
          </a:p>
          <a:p>
            <a:r>
              <a:rPr lang="ja-JP" altLang="en-US" sz="900" dirty="0" smtClean="0">
                <a:latin typeface="+mj-ea"/>
                <a:ea typeface="+mj-ea"/>
              </a:rPr>
              <a:t>　・</a:t>
            </a:r>
            <a:r>
              <a:rPr lang="ja-JP" altLang="en-US" sz="900" dirty="0">
                <a:latin typeface="+mj-ea"/>
                <a:ea typeface="+mj-ea"/>
              </a:rPr>
              <a:t>法政大学グローバルＭＢＡ非常勤</a:t>
            </a:r>
            <a:r>
              <a:rPr lang="ja-JP" altLang="en-US" sz="900" dirty="0">
                <a:solidFill>
                  <a:schemeClr val="tx1"/>
                </a:solidFill>
                <a:latin typeface="+mj-ea"/>
                <a:ea typeface="+mj-ea"/>
              </a:rPr>
              <a:t>講師 </a:t>
            </a:r>
            <a:endParaRPr lang="en-US" altLang="ja-JP" sz="900" dirty="0" smtClean="0">
              <a:solidFill>
                <a:schemeClr val="tx1"/>
              </a:solidFill>
              <a:latin typeface="+mj-ea"/>
              <a:ea typeface="+mj-ea"/>
            </a:endParaRPr>
          </a:p>
          <a:p>
            <a:r>
              <a:rPr lang="ja-JP" altLang="en-US" sz="900" dirty="0" smtClean="0">
                <a:solidFill>
                  <a:schemeClr val="tx1"/>
                </a:solidFill>
                <a:latin typeface="+mj-ea"/>
                <a:ea typeface="+mj-ea"/>
              </a:rPr>
              <a:t>　・</a:t>
            </a:r>
            <a:r>
              <a:rPr lang="ja-JP" altLang="en-US" sz="900" dirty="0">
                <a:solidFill>
                  <a:schemeClr val="tx1"/>
                </a:solidFill>
                <a:latin typeface="+mj-ea"/>
                <a:ea typeface="+mj-ea"/>
              </a:rPr>
              <a:t>経済産業省地域中核企業支援エキスパート</a:t>
            </a:r>
          </a:p>
        </p:txBody>
      </p:sp>
      <p:sp>
        <p:nvSpPr>
          <p:cNvPr id="22" name="正方形/長方形 21"/>
          <p:cNvSpPr/>
          <p:nvPr/>
        </p:nvSpPr>
        <p:spPr>
          <a:xfrm>
            <a:off x="-11655" y="10771"/>
            <a:ext cx="6858000" cy="307777"/>
          </a:xfrm>
          <a:prstGeom prst="rect">
            <a:avLst/>
          </a:prstGeom>
        </p:spPr>
        <p:txBody>
          <a:bodyPr wrap="square">
            <a:spAutoFit/>
          </a:bodyPr>
          <a:lstStyle/>
          <a:p>
            <a:pPr algn="ctr"/>
            <a:r>
              <a:rPr lang="ja-JP" altLang="en-US" sz="1400" b="1" u="sng" spc="1200" dirty="0">
                <a:solidFill>
                  <a:srgbClr val="FF0000"/>
                </a:solidFill>
                <a:uFill>
                  <a:solidFill>
                    <a:srgbClr val="0070C0"/>
                  </a:solidFill>
                </a:uFill>
                <a:ea typeface="メイリオ" panose="020B0604030504040204" pitchFamily="50" charset="-128"/>
                <a:cs typeface="ＭＳ ゴシック" panose="020B0609070205080204" pitchFamily="49" charset="-128"/>
              </a:rPr>
              <a:t>第１回 中小企業向け海外法務勉強会</a:t>
            </a:r>
            <a:endParaRPr lang="ja-JP" altLang="en-US" sz="1400" dirty="0">
              <a:solidFill>
                <a:srgbClr val="FF0000"/>
              </a:solidFill>
            </a:endParaRPr>
          </a:p>
        </p:txBody>
      </p:sp>
      <p:sp>
        <p:nvSpPr>
          <p:cNvPr id="26" name="正方形/長方形 25"/>
          <p:cNvSpPr/>
          <p:nvPr/>
        </p:nvSpPr>
        <p:spPr>
          <a:xfrm>
            <a:off x="0" y="366135"/>
            <a:ext cx="6999965" cy="994814"/>
          </a:xfrm>
          <a:prstGeom prst="rect">
            <a:avLst/>
          </a:prstGeom>
          <a:solidFill>
            <a:srgbClr val="002060"/>
          </a:solidFill>
        </p:spPr>
        <p:txBody>
          <a:bodyPr wrap="square" lIns="36000" tIns="180000" rIns="36000" bIns="0" anchor="ctr" anchorCtr="1">
            <a:noAutofit/>
          </a:bodyPr>
          <a:lstStyle/>
          <a:p>
            <a:pPr algn="ctr">
              <a:lnSpc>
                <a:spcPts val="3000"/>
              </a:lnSpc>
            </a:pPr>
            <a:r>
              <a:rPr lang="ja-JP" altLang="en-US" sz="2600" b="1" dirty="0">
                <a:solidFill>
                  <a:schemeClr val="bg1"/>
                </a:solidFill>
                <a:latin typeface="メイリオ" panose="020B0604030504040204" pitchFamily="50" charset="-128"/>
                <a:ea typeface="メイリオ" panose="020B0604030504040204" pitchFamily="50" charset="-128"/>
              </a:rPr>
              <a:t>海外販売における規制・認証・法的問題点</a:t>
            </a:r>
            <a:endParaRPr lang="en-US" altLang="ja-JP" sz="1600" b="1" dirty="0">
              <a:solidFill>
                <a:schemeClr val="bg1"/>
              </a:solidFill>
              <a:latin typeface="メイリオ" panose="020B0604030504040204" pitchFamily="50" charset="-128"/>
              <a:ea typeface="メイリオ" panose="020B0604030504040204" pitchFamily="50" charset="-128"/>
            </a:endParaRPr>
          </a:p>
        </p:txBody>
      </p:sp>
      <p:sp>
        <p:nvSpPr>
          <p:cNvPr id="27" name="正方形/長方形 26"/>
          <p:cNvSpPr/>
          <p:nvPr/>
        </p:nvSpPr>
        <p:spPr>
          <a:xfrm>
            <a:off x="3277" y="954823"/>
            <a:ext cx="6996689" cy="446310"/>
          </a:xfrm>
          <a:prstGeom prst="rect">
            <a:avLst/>
          </a:prstGeom>
        </p:spPr>
        <p:txBody>
          <a:bodyPr wrap="square" lIns="0" tIns="0" rIns="0" bIns="0">
            <a:noAutofit/>
          </a:bodyPr>
          <a:lstStyle/>
          <a:p>
            <a:pPr algn="ctr">
              <a:lnSpc>
                <a:spcPts val="3500"/>
              </a:lnSpc>
              <a:spcAft>
                <a:spcPts val="0"/>
              </a:spcAft>
            </a:pPr>
            <a:endParaRPr lang="ja-JP" altLang="ja-JP" sz="14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pic>
        <p:nvPicPr>
          <p:cNvPr id="3" name="図 2"/>
          <p:cNvPicPr>
            <a:picLocks noChangeAspect="1"/>
          </p:cNvPicPr>
          <p:nvPr/>
        </p:nvPicPr>
        <p:blipFill rotWithShape="1">
          <a:blip r:embed="rId5">
            <a:extLst>
              <a:ext uri="{28A0092B-C50C-407E-A947-70E740481C1C}">
                <a14:useLocalDpi xmlns:a14="http://schemas.microsoft.com/office/drawing/2010/main" val="0"/>
              </a:ext>
            </a:extLst>
          </a:blip>
          <a:srcRect l="10787" r="6862"/>
          <a:stretch/>
        </p:blipFill>
        <p:spPr>
          <a:xfrm>
            <a:off x="3617329" y="8014849"/>
            <a:ext cx="757523" cy="960629"/>
          </a:xfrm>
          <a:prstGeom prst="rect">
            <a:avLst/>
          </a:prstGeom>
        </p:spPr>
      </p:pic>
      <p:sp>
        <p:nvSpPr>
          <p:cNvPr id="32" name="正方形/長方形 31"/>
          <p:cNvSpPr/>
          <p:nvPr/>
        </p:nvSpPr>
        <p:spPr>
          <a:xfrm>
            <a:off x="72888" y="9047386"/>
            <a:ext cx="6846343" cy="810478"/>
          </a:xfrm>
          <a:prstGeom prst="rect">
            <a:avLst/>
          </a:prstGeom>
        </p:spPr>
        <p:txBody>
          <a:bodyPr wrap="square" anchor="b">
            <a:spAutoFit/>
          </a:bodyPr>
          <a:lstStyle/>
          <a:p>
            <a:pPr marL="400050" indent="-400050" algn="just">
              <a:lnSpc>
                <a:spcPts val="1400"/>
              </a:lnSpc>
              <a:spcAft>
                <a:spcPts val="0"/>
              </a:spcAft>
            </a:pPr>
            <a:r>
              <a:rPr lang="ja-JP" altLang="ja-JP" sz="1000" kern="100" dirty="0">
                <a:latin typeface="メイリオ" panose="020B0604030504040204" pitchFamily="50" charset="-128"/>
                <a:ea typeface="メイリオ" panose="020B0604030504040204" pitchFamily="50" charset="-128"/>
                <a:cs typeface="Times New Roman" panose="02020603050405020304" pitchFamily="18" charset="0"/>
              </a:rPr>
              <a:t>主催</a:t>
            </a:r>
            <a:r>
              <a:rPr lang="ja-JP" altLang="en-US" sz="1000" kern="100" dirty="0">
                <a:latin typeface="メイリオ" panose="020B0604030504040204" pitchFamily="50" charset="-128"/>
                <a:ea typeface="メイリオ" panose="020B0604030504040204" pitchFamily="50" charset="-128"/>
                <a:cs typeface="Times New Roman" panose="02020603050405020304" pitchFamily="18" charset="0"/>
              </a:rPr>
              <a:t>　神戸市、ひょうご・神戸国際ビジネススクエア</a:t>
            </a:r>
            <a:endParaRPr lang="en-US" altLang="ja-JP" sz="1000" kern="100" dirty="0">
              <a:latin typeface="メイリオ" panose="020B0604030504040204" pitchFamily="50" charset="-128"/>
              <a:ea typeface="メイリオ" panose="020B0604030504040204" pitchFamily="50" charset="-128"/>
              <a:cs typeface="Times New Roman" panose="02020603050405020304" pitchFamily="18" charset="0"/>
            </a:endParaRPr>
          </a:p>
          <a:p>
            <a:pPr marL="400050" indent="-400050" algn="just">
              <a:lnSpc>
                <a:spcPts val="1400"/>
              </a:lnSpc>
              <a:spcAft>
                <a:spcPts val="0"/>
              </a:spcAft>
            </a:pPr>
            <a:r>
              <a:rPr lang="ja-JP" altLang="en-US" sz="1000" kern="100" dirty="0">
                <a:latin typeface="メイリオ" panose="020B0604030504040204" pitchFamily="50" charset="-128"/>
                <a:ea typeface="メイリオ" panose="020B0604030504040204" pitchFamily="50" charset="-128"/>
                <a:cs typeface="Times New Roman" panose="02020603050405020304" pitchFamily="18" charset="0"/>
              </a:rPr>
              <a:t>　　 　</a:t>
            </a:r>
            <a:r>
              <a:rPr lang="en-US" altLang="ja-JP" sz="1000"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000" kern="100" dirty="0">
                <a:latin typeface="メイリオ" panose="020B0604030504040204" pitchFamily="50" charset="-128"/>
                <a:ea typeface="メイリオ" panose="020B0604030504040204" pitchFamily="50" charset="-128"/>
                <a:cs typeface="Times New Roman" panose="02020603050405020304" pitchFamily="18" charset="0"/>
              </a:rPr>
              <a:t>神戸市海外ビジネスセンター、ひょうご海外ビジネスセンター、ジェトロ神戸</a:t>
            </a:r>
            <a:r>
              <a:rPr lang="en-US" altLang="ja-JP" sz="1000" kern="100" dirty="0">
                <a:latin typeface="メイリオ" panose="020B0604030504040204" pitchFamily="50" charset="-128"/>
                <a:ea typeface="メイリオ" panose="020B0604030504040204" pitchFamily="50" charset="-128"/>
                <a:cs typeface="Times New Roman" panose="02020603050405020304" pitchFamily="18" charset="0"/>
              </a:rPr>
              <a:t>】</a:t>
            </a:r>
          </a:p>
          <a:p>
            <a:pPr marL="400050" indent="-400050" algn="just">
              <a:lnSpc>
                <a:spcPts val="1400"/>
              </a:lnSpc>
              <a:spcAft>
                <a:spcPts val="0"/>
              </a:spcAft>
            </a:pPr>
            <a:r>
              <a:rPr lang="ja-JP" altLang="en-US" sz="1000" kern="100" dirty="0">
                <a:latin typeface="メイリオ" panose="020B0604030504040204" pitchFamily="50" charset="-128"/>
                <a:ea typeface="メイリオ" panose="020B0604030504040204" pitchFamily="50" charset="-128"/>
                <a:cs typeface="Times New Roman" panose="02020603050405020304" pitchFamily="18" charset="0"/>
              </a:rPr>
              <a:t>　　　弁護士法人東町法律事務所</a:t>
            </a:r>
            <a:endParaRPr lang="en-US" altLang="ja-JP" sz="1000" kern="100" dirty="0">
              <a:latin typeface="メイリオ" panose="020B0604030504040204" pitchFamily="50" charset="-128"/>
              <a:ea typeface="メイリオ" panose="020B0604030504040204" pitchFamily="50" charset="-128"/>
              <a:cs typeface="Times New Roman" panose="02020603050405020304" pitchFamily="18" charset="0"/>
            </a:endParaRPr>
          </a:p>
          <a:p>
            <a:pPr marL="400050" indent="-400050" algn="just">
              <a:lnSpc>
                <a:spcPts val="1400"/>
              </a:lnSpc>
            </a:pPr>
            <a:r>
              <a:rPr lang="ja-JP" altLang="en-US" sz="1000" kern="100" dirty="0" smtClean="0">
                <a:latin typeface="メイリオ" panose="020B0604030504040204" pitchFamily="50" charset="-128"/>
                <a:ea typeface="メイリオ" panose="020B0604030504040204" pitchFamily="50" charset="-128"/>
                <a:cs typeface="Times New Roman" panose="02020603050405020304" pitchFamily="18" charset="0"/>
              </a:rPr>
              <a:t>協力</a:t>
            </a:r>
            <a:r>
              <a:rPr lang="ja-JP" altLang="en-US" sz="1000" kern="100" dirty="0">
                <a:latin typeface="メイリオ" panose="020B0604030504040204" pitchFamily="50" charset="-128"/>
                <a:ea typeface="メイリオ" panose="020B0604030504040204" pitchFamily="50" charset="-128"/>
                <a:cs typeface="Times New Roman" panose="02020603050405020304" pitchFamily="18" charset="0"/>
              </a:rPr>
              <a:t>　神戸商工会議所</a:t>
            </a:r>
            <a:r>
              <a:rPr lang="ja-JP" altLang="en-US" sz="1000" kern="100" dirty="0" smtClean="0">
                <a:latin typeface="メイリオ" panose="020B0604030504040204" pitchFamily="50" charset="-128"/>
                <a:ea typeface="メイリオ" panose="020B0604030504040204" pitchFamily="50" charset="-128"/>
                <a:cs typeface="Times New Roman" panose="02020603050405020304" pitchFamily="18" charset="0"/>
              </a:rPr>
              <a:t>、</a:t>
            </a:r>
            <a:r>
              <a:rPr lang="en-US" altLang="ja-JP" sz="1000" kern="100" dirty="0" smtClean="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000" kern="100" dirty="0" smtClean="0">
                <a:latin typeface="メイリオ" panose="020B0604030504040204" pitchFamily="50" charset="-128"/>
                <a:ea typeface="メイリオ" panose="020B0604030504040204" pitchFamily="50" charset="-128"/>
                <a:cs typeface="Times New Roman" panose="02020603050405020304" pitchFamily="18" charset="0"/>
              </a:rPr>
              <a:t>公社</a:t>
            </a:r>
            <a:r>
              <a:rPr lang="en-US" altLang="ja-JP" sz="1000" kern="100" dirty="0" smtClean="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000" kern="100" dirty="0" smtClean="0">
                <a:latin typeface="メイリオ" panose="020B0604030504040204" pitchFamily="50" charset="-128"/>
                <a:ea typeface="メイリオ" panose="020B0604030504040204" pitchFamily="50" charset="-128"/>
                <a:cs typeface="Times New Roman" panose="02020603050405020304" pitchFamily="18" charset="0"/>
              </a:rPr>
              <a:t>兵庫工業会、</a:t>
            </a:r>
            <a:r>
              <a:rPr lang="en-US" altLang="ja-JP" sz="1000" kern="100" dirty="0" smtClean="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000" kern="100" dirty="0" smtClean="0">
                <a:latin typeface="メイリオ" panose="020B0604030504040204" pitchFamily="50" charset="-128"/>
                <a:ea typeface="メイリオ" panose="020B0604030504040204" pitchFamily="50" charset="-128"/>
                <a:cs typeface="Times New Roman" panose="02020603050405020304" pitchFamily="18" charset="0"/>
              </a:rPr>
              <a:t>一社</a:t>
            </a:r>
            <a:r>
              <a:rPr lang="en-US" altLang="ja-JP" sz="1000" kern="100" dirty="0" smtClean="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000" kern="100" dirty="0" smtClean="0">
                <a:latin typeface="メイリオ" panose="020B0604030504040204" pitchFamily="50" charset="-128"/>
                <a:ea typeface="メイリオ" panose="020B0604030504040204" pitchFamily="50" charset="-128"/>
                <a:cs typeface="Times New Roman" panose="02020603050405020304" pitchFamily="18" charset="0"/>
              </a:rPr>
              <a:t>神戸市</a:t>
            </a:r>
            <a:r>
              <a:rPr lang="ja-JP" altLang="en-US" sz="1000" kern="100" dirty="0">
                <a:latin typeface="メイリオ" panose="020B0604030504040204" pitchFamily="50" charset="-128"/>
                <a:ea typeface="メイリオ" panose="020B0604030504040204" pitchFamily="50" charset="-128"/>
                <a:cs typeface="Times New Roman" panose="02020603050405020304" pitchFamily="18" charset="0"/>
              </a:rPr>
              <a:t>機械金属</a:t>
            </a:r>
            <a:r>
              <a:rPr lang="ja-JP" altLang="en-US" sz="1000" kern="100" dirty="0" smtClean="0">
                <a:latin typeface="メイリオ" panose="020B0604030504040204" pitchFamily="50" charset="-128"/>
                <a:ea typeface="メイリオ" panose="020B0604030504040204" pitchFamily="50" charset="-128"/>
                <a:cs typeface="Times New Roman" panose="02020603050405020304" pitchFamily="18" charset="0"/>
              </a:rPr>
              <a:t>工業会、</a:t>
            </a:r>
            <a:r>
              <a:rPr lang="en-US" altLang="ja-JP" sz="1000" kern="100" dirty="0" smtClean="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000" kern="100" dirty="0" smtClean="0">
                <a:latin typeface="メイリオ" panose="020B0604030504040204" pitchFamily="50" charset="-128"/>
                <a:ea typeface="メイリオ" panose="020B0604030504040204" pitchFamily="50" charset="-128"/>
                <a:cs typeface="Times New Roman" panose="02020603050405020304" pitchFamily="18" charset="0"/>
              </a:rPr>
              <a:t>公財</a:t>
            </a:r>
            <a:r>
              <a:rPr lang="en-US" altLang="ja-JP" sz="1000" kern="100" dirty="0" smtClean="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000" kern="100" dirty="0" smtClean="0">
                <a:latin typeface="メイリオ" panose="020B0604030504040204" pitchFamily="50" charset="-128"/>
                <a:ea typeface="メイリオ" panose="020B0604030504040204" pitchFamily="50" charset="-128"/>
                <a:cs typeface="Times New Roman" panose="02020603050405020304" pitchFamily="18" charset="0"/>
              </a:rPr>
              <a:t>神戸</a:t>
            </a:r>
            <a:r>
              <a:rPr lang="ja-JP" altLang="en-US" sz="1000" kern="100" dirty="0">
                <a:latin typeface="メイリオ" panose="020B0604030504040204" pitchFamily="50" charset="-128"/>
                <a:ea typeface="メイリオ" panose="020B0604030504040204" pitchFamily="50" charset="-128"/>
                <a:cs typeface="Times New Roman" panose="02020603050405020304" pitchFamily="18" charset="0"/>
              </a:rPr>
              <a:t>国際コミュニティセンター</a:t>
            </a:r>
            <a:endParaRPr lang="ja-JP" altLang="ja-JP" sz="1000" kern="100" dirty="0">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21" name="AutoShape 2"/>
          <p:cNvSpPr>
            <a:spLocks noChangeArrowheads="1"/>
          </p:cNvSpPr>
          <p:nvPr/>
        </p:nvSpPr>
        <p:spPr bwMode="auto">
          <a:xfrm>
            <a:off x="58239" y="1485340"/>
            <a:ext cx="6885705" cy="1430726"/>
          </a:xfrm>
          <a:prstGeom prst="roundRect">
            <a:avLst>
              <a:gd name="adj" fmla="val 16667"/>
            </a:avLst>
          </a:prstGeom>
          <a:solidFill>
            <a:srgbClr val="FFFF99"/>
          </a:solidFill>
          <a:ln w="6350">
            <a:solidFill>
              <a:srgbClr val="000000"/>
            </a:solidFill>
            <a:round/>
            <a:headEnd/>
            <a:tailEnd/>
          </a:ln>
        </p:spPr>
        <p:txBody>
          <a:bodyPr vert="horz" wrap="square" lIns="74295" tIns="8890" rIns="74295" bIns="8890" numCol="1" anchor="t" anchorCtr="0" compatLnSpc="1">
            <a:prstTxWarp prst="textNoShape">
              <a:avLst/>
            </a:prstTxWarp>
          </a:bodyPr>
          <a:lstStyle/>
          <a:p>
            <a:endParaRPr lang="ja-JP" altLang="en-US"/>
          </a:p>
        </p:txBody>
      </p:sp>
      <p:sp>
        <p:nvSpPr>
          <p:cNvPr id="24" name="正方形/長方形 23"/>
          <p:cNvSpPr/>
          <p:nvPr/>
        </p:nvSpPr>
        <p:spPr>
          <a:xfrm>
            <a:off x="3276" y="1491830"/>
            <a:ext cx="6996689" cy="1427809"/>
          </a:xfrm>
          <a:prstGeom prst="rect">
            <a:avLst/>
          </a:prstGeom>
        </p:spPr>
        <p:txBody>
          <a:bodyPr wrap="square" lIns="144000" tIns="72000" rIns="144000" bIns="72000">
            <a:spAutoFit/>
          </a:bodyPr>
          <a:lstStyle/>
          <a:p>
            <a:pPr>
              <a:lnSpc>
                <a:spcPts val="2000"/>
              </a:lnSpc>
            </a:pPr>
            <a:r>
              <a:rPr lang="ja-JP" altLang="en-US" sz="1200" dirty="0">
                <a:latin typeface="メイリオ" panose="020B0604030504040204" pitchFamily="50" charset="-128"/>
                <a:ea typeface="メイリオ" panose="020B0604030504040204" pitchFamily="50" charset="-128"/>
              </a:rPr>
              <a:t>　世界には、国・地域ごとに安全に関する様々なルール（規制・認証制度）があり、その理解が不十分なまま海外ビジネスを進めることは、商談の妨げとなるほか、将来の訴訟リスクとなります。</a:t>
            </a:r>
            <a:endParaRPr lang="en-US" altLang="ja-JP" sz="1200" dirty="0">
              <a:latin typeface="メイリオ" panose="020B0604030504040204" pitchFamily="50" charset="-128"/>
              <a:ea typeface="メイリオ" panose="020B0604030504040204" pitchFamily="50" charset="-128"/>
            </a:endParaRPr>
          </a:p>
          <a:p>
            <a:pPr>
              <a:lnSpc>
                <a:spcPts val="2000"/>
              </a:lnSpc>
            </a:pPr>
            <a:r>
              <a:rPr lang="ja-JP" altLang="en-US" sz="1200" dirty="0">
                <a:latin typeface="メイリオ" panose="020B0604030504040204" pitchFamily="50" charset="-128"/>
                <a:ea typeface="メイリオ" panose="020B0604030504040204" pitchFamily="50" charset="-128"/>
              </a:rPr>
              <a:t>　そこで、</a:t>
            </a:r>
            <a:r>
              <a:rPr lang="ja-JP" altLang="en-US" sz="1200" kern="100" dirty="0">
                <a:latin typeface="メイリオ" panose="020B0604030504040204" pitchFamily="50" charset="-128"/>
                <a:ea typeface="メイリオ" panose="020B0604030504040204" pitchFamily="50" charset="-128"/>
                <a:cs typeface="Times New Roman" panose="02020603050405020304" pitchFamily="18" charset="0"/>
              </a:rPr>
              <a:t>本セミナーでは、海外の規制・認証制度に詳しい専門家を講師にお迎えして、海外進出を進めるうえで知っておくべき規格対応・認証取得の必要性、留意点、訴訟や法的な問題に対する考え方等について解説いただきますので、自社のリスク管理にご活用ください。</a:t>
            </a:r>
            <a:endParaRPr lang="ja-JP" altLang="ja-JP" sz="1200"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31" name="正方形/長方形 30"/>
          <p:cNvSpPr/>
          <p:nvPr/>
        </p:nvSpPr>
        <p:spPr>
          <a:xfrm>
            <a:off x="217289" y="3202494"/>
            <a:ext cx="6377909" cy="1554272"/>
          </a:xfrm>
          <a:prstGeom prst="rect">
            <a:avLst/>
          </a:prstGeom>
        </p:spPr>
        <p:txBody>
          <a:bodyPr wrap="square">
            <a:spAutoFit/>
          </a:bodyPr>
          <a:lstStyle/>
          <a:p>
            <a:pPr algn="just">
              <a:lnSpc>
                <a:spcPts val="1200"/>
              </a:lnSpc>
              <a:spcAft>
                <a:spcPts val="0"/>
              </a:spcAft>
            </a:pPr>
            <a:r>
              <a:rPr lang="ja-JP" altLang="ja-JP" u="sng" kern="100" dirty="0">
                <a:latin typeface="メイリオ" panose="020B0604030504040204" pitchFamily="50" charset="-128"/>
                <a:ea typeface="メイリオ" panose="020B0604030504040204" pitchFamily="50" charset="-128"/>
                <a:cs typeface="Times New Roman" panose="02020603050405020304" pitchFamily="18" charset="0"/>
              </a:rPr>
              <a:t>令和</a:t>
            </a:r>
            <a:r>
              <a:rPr lang="ja-JP" altLang="en-US" u="sng" kern="100" dirty="0">
                <a:latin typeface="メイリオ" panose="020B0604030504040204" pitchFamily="50" charset="-128"/>
                <a:ea typeface="メイリオ" panose="020B0604030504040204" pitchFamily="50" charset="-128"/>
                <a:cs typeface="Times New Roman" panose="02020603050405020304" pitchFamily="18" charset="0"/>
              </a:rPr>
              <a:t>５</a:t>
            </a:r>
            <a:r>
              <a:rPr lang="ja-JP" altLang="ja-JP" u="sng" kern="100" dirty="0">
                <a:latin typeface="メイリオ" panose="020B0604030504040204" pitchFamily="50" charset="-128"/>
                <a:ea typeface="メイリオ" panose="020B0604030504040204" pitchFamily="50" charset="-128"/>
                <a:cs typeface="Times New Roman" panose="02020603050405020304" pitchFamily="18" charset="0"/>
              </a:rPr>
              <a:t>年</a:t>
            </a:r>
            <a:r>
              <a:rPr lang="en-US" altLang="ja-JP" u="sng" kern="100" dirty="0">
                <a:latin typeface="メイリオ" panose="020B0604030504040204" pitchFamily="50" charset="-128"/>
                <a:ea typeface="メイリオ" panose="020B0604030504040204" pitchFamily="50" charset="-128"/>
                <a:cs typeface="Times New Roman" panose="02020603050405020304" pitchFamily="18" charset="0"/>
              </a:rPr>
              <a:t>11</a:t>
            </a:r>
            <a:r>
              <a:rPr lang="ja-JP" altLang="ja-JP" u="sng" kern="100" dirty="0">
                <a:latin typeface="メイリオ" panose="020B0604030504040204" pitchFamily="50" charset="-128"/>
                <a:ea typeface="メイリオ" panose="020B0604030504040204" pitchFamily="50" charset="-128"/>
                <a:cs typeface="Times New Roman" panose="02020603050405020304" pitchFamily="18" charset="0"/>
              </a:rPr>
              <a:t>月</a:t>
            </a:r>
            <a:r>
              <a:rPr lang="en-US" altLang="ja-JP" u="sng" kern="100" dirty="0">
                <a:latin typeface="メイリオ" panose="020B0604030504040204" pitchFamily="50" charset="-128"/>
                <a:ea typeface="メイリオ" panose="020B0604030504040204" pitchFamily="50" charset="-128"/>
                <a:cs typeface="Times New Roman" panose="02020603050405020304" pitchFamily="18" charset="0"/>
              </a:rPr>
              <a:t>20</a:t>
            </a:r>
            <a:r>
              <a:rPr lang="ja-JP" altLang="ja-JP" u="sng" kern="100" dirty="0">
                <a:latin typeface="メイリオ" panose="020B0604030504040204" pitchFamily="50" charset="-128"/>
                <a:ea typeface="メイリオ" panose="020B0604030504040204" pitchFamily="50" charset="-128"/>
                <a:cs typeface="Times New Roman" panose="02020603050405020304" pitchFamily="18" charset="0"/>
              </a:rPr>
              <a:t>日（</a:t>
            </a:r>
            <a:r>
              <a:rPr lang="ja-JP" altLang="en-US" u="sng" kern="100" dirty="0">
                <a:latin typeface="メイリオ" panose="020B0604030504040204" pitchFamily="50" charset="-128"/>
                <a:ea typeface="メイリオ" panose="020B0604030504040204" pitchFamily="50" charset="-128"/>
                <a:cs typeface="Times New Roman" panose="02020603050405020304" pitchFamily="18" charset="0"/>
              </a:rPr>
              <a:t>月</a:t>
            </a:r>
            <a:r>
              <a:rPr lang="ja-JP" altLang="ja-JP" u="sng" kern="100" dirty="0">
                <a:latin typeface="メイリオ" panose="020B0604030504040204" pitchFamily="50" charset="-128"/>
                <a:ea typeface="メイリオ" panose="020B0604030504040204" pitchFamily="50" charset="-128"/>
                <a:cs typeface="Times New Roman" panose="02020603050405020304" pitchFamily="18" charset="0"/>
              </a:rPr>
              <a:t>曜）　</a:t>
            </a:r>
            <a:r>
              <a:rPr lang="en-US" altLang="ja-JP" u="sng" kern="100" dirty="0">
                <a:latin typeface="メイリオ" panose="020B0604030504040204" pitchFamily="50" charset="-128"/>
                <a:ea typeface="メイリオ" panose="020B0604030504040204" pitchFamily="50" charset="-128"/>
                <a:cs typeface="Times New Roman" panose="02020603050405020304" pitchFamily="18" charset="0"/>
              </a:rPr>
              <a:t>15</a:t>
            </a:r>
            <a:r>
              <a:rPr lang="ja-JP" altLang="ja-JP" u="sng" kern="100" dirty="0">
                <a:latin typeface="メイリオ" panose="020B0604030504040204" pitchFamily="50" charset="-128"/>
                <a:ea typeface="メイリオ" panose="020B0604030504040204" pitchFamily="50" charset="-128"/>
                <a:cs typeface="Times New Roman" panose="02020603050405020304" pitchFamily="18" charset="0"/>
              </a:rPr>
              <a:t>時</a:t>
            </a:r>
            <a:r>
              <a:rPr lang="en-US" altLang="ja-JP" u="sng" kern="100" dirty="0">
                <a:latin typeface="メイリオ" panose="020B0604030504040204" pitchFamily="50" charset="-128"/>
                <a:ea typeface="メイリオ" panose="020B0604030504040204" pitchFamily="50" charset="-128"/>
                <a:cs typeface="Times New Roman" panose="02020603050405020304" pitchFamily="18" charset="0"/>
              </a:rPr>
              <a:t>00</a:t>
            </a:r>
            <a:r>
              <a:rPr lang="ja-JP" altLang="ja-JP" u="sng" kern="100" dirty="0">
                <a:latin typeface="メイリオ" panose="020B0604030504040204" pitchFamily="50" charset="-128"/>
                <a:ea typeface="メイリオ" panose="020B0604030504040204" pitchFamily="50" charset="-128"/>
                <a:cs typeface="Times New Roman" panose="02020603050405020304" pitchFamily="18" charset="0"/>
              </a:rPr>
              <a:t>分～</a:t>
            </a:r>
            <a:r>
              <a:rPr lang="en-US" altLang="ja-JP" u="sng" kern="100" dirty="0">
                <a:latin typeface="メイリオ" panose="020B0604030504040204" pitchFamily="50" charset="-128"/>
                <a:ea typeface="メイリオ" panose="020B0604030504040204" pitchFamily="50" charset="-128"/>
                <a:cs typeface="Times New Roman" panose="02020603050405020304" pitchFamily="18" charset="0"/>
              </a:rPr>
              <a:t>17</a:t>
            </a:r>
            <a:r>
              <a:rPr lang="ja-JP" altLang="ja-JP" u="sng" kern="100" dirty="0">
                <a:latin typeface="メイリオ" panose="020B0604030504040204" pitchFamily="50" charset="-128"/>
                <a:ea typeface="メイリオ" panose="020B0604030504040204" pitchFamily="50" charset="-128"/>
                <a:cs typeface="Times New Roman" panose="02020603050405020304" pitchFamily="18" charset="0"/>
              </a:rPr>
              <a:t>時</a:t>
            </a:r>
            <a:r>
              <a:rPr lang="en-US" altLang="ja-JP" u="sng" kern="100" dirty="0">
                <a:latin typeface="メイリオ" panose="020B0604030504040204" pitchFamily="50" charset="-128"/>
                <a:ea typeface="メイリオ" panose="020B0604030504040204" pitchFamily="50" charset="-128"/>
                <a:cs typeface="Times New Roman" panose="02020603050405020304" pitchFamily="18" charset="0"/>
              </a:rPr>
              <a:t>00</a:t>
            </a:r>
            <a:r>
              <a:rPr lang="ja-JP" altLang="ja-JP" u="sng" kern="100" dirty="0">
                <a:latin typeface="メイリオ" panose="020B0604030504040204" pitchFamily="50" charset="-128"/>
                <a:ea typeface="メイリオ" panose="020B0604030504040204" pitchFamily="50" charset="-128"/>
                <a:cs typeface="Times New Roman" panose="02020603050405020304" pitchFamily="18" charset="0"/>
              </a:rPr>
              <a:t>分</a:t>
            </a:r>
            <a:endParaRPr lang="en-US" altLang="ja-JP" kern="100" dirty="0">
              <a:latin typeface="メイリオ" panose="020B0604030504040204" pitchFamily="50" charset="-128"/>
              <a:ea typeface="メイリオ" panose="020B0604030504040204" pitchFamily="50" charset="-128"/>
              <a:cs typeface="Times New Roman" panose="02020603050405020304" pitchFamily="18" charset="0"/>
            </a:endParaRPr>
          </a:p>
          <a:p>
            <a:pPr algn="just">
              <a:lnSpc>
                <a:spcPts val="1200"/>
              </a:lnSpc>
              <a:spcAft>
                <a:spcPts val="0"/>
              </a:spcAft>
            </a:pPr>
            <a:r>
              <a:rPr lang="en-US" altLang="ja-JP" sz="1200" kern="100" dirty="0">
                <a:latin typeface="メイリオ" panose="020B0604030504040204" pitchFamily="50" charset="-128"/>
                <a:ea typeface="メイリオ" panose="020B0604030504040204" pitchFamily="50" charset="-128"/>
                <a:cs typeface="Times New Roman" panose="02020603050405020304" pitchFamily="18" charset="0"/>
              </a:rPr>
              <a:t>  </a:t>
            </a:r>
          </a:p>
          <a:p>
            <a:pPr algn="just">
              <a:lnSpc>
                <a:spcPts val="1500"/>
              </a:lnSpc>
              <a:spcAft>
                <a:spcPts val="0"/>
              </a:spcAft>
            </a:pPr>
            <a:r>
              <a:rPr lang="ja-JP" altLang="en-US" sz="1400" kern="100" dirty="0">
                <a:latin typeface="メイリオ" panose="020B0604030504040204" pitchFamily="50" charset="-128"/>
                <a:ea typeface="メイリオ" panose="020B0604030504040204" pitchFamily="50" charset="-128"/>
                <a:cs typeface="Times New Roman" panose="02020603050405020304" pitchFamily="18" charset="0"/>
              </a:rPr>
              <a:t>　開催場所　（公財）神戸国際コミュニティセンター　会議室</a:t>
            </a:r>
            <a:endParaRPr lang="en-US" altLang="ja-JP" sz="1400" kern="100" dirty="0">
              <a:latin typeface="メイリオ" panose="020B0604030504040204" pitchFamily="50" charset="-128"/>
              <a:ea typeface="メイリオ" panose="020B0604030504040204" pitchFamily="50" charset="-128"/>
              <a:cs typeface="Times New Roman" panose="02020603050405020304" pitchFamily="18" charset="0"/>
            </a:endParaRPr>
          </a:p>
          <a:p>
            <a:pPr algn="just">
              <a:lnSpc>
                <a:spcPts val="1500"/>
              </a:lnSpc>
              <a:spcAft>
                <a:spcPts val="0"/>
              </a:spcAft>
            </a:pPr>
            <a:r>
              <a:rPr lang="ja-JP" altLang="en-US" sz="1400" kern="100" dirty="0">
                <a:latin typeface="メイリオ" panose="020B0604030504040204" pitchFamily="50" charset="-128"/>
                <a:ea typeface="メイリオ" panose="020B0604030504040204" pitchFamily="50" charset="-128"/>
                <a:cs typeface="Times New Roman" panose="02020603050405020304" pitchFamily="18" charset="0"/>
              </a:rPr>
              <a:t>　　　　　　</a:t>
            </a:r>
            <a:r>
              <a:rPr lang="en-US" altLang="ja-JP" sz="1200"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200" dirty="0">
                <a:latin typeface="メイリオ" panose="020B0604030504040204" pitchFamily="50" charset="-128"/>
                <a:ea typeface="メイリオ" panose="020B0604030504040204" pitchFamily="50" charset="-128"/>
              </a:rPr>
              <a:t>神戸市長田区腕塚町</a:t>
            </a:r>
            <a:r>
              <a:rPr lang="en-US" altLang="ja-JP" sz="1200" dirty="0">
                <a:latin typeface="メイリオ" panose="020B0604030504040204" pitchFamily="50" charset="-128"/>
                <a:ea typeface="メイリオ" panose="020B0604030504040204" pitchFamily="50" charset="-128"/>
              </a:rPr>
              <a:t>5</a:t>
            </a:r>
            <a:r>
              <a:rPr lang="ja-JP" altLang="en-US" sz="1200" dirty="0">
                <a:latin typeface="メイリオ" panose="020B0604030504040204" pitchFamily="50" charset="-128"/>
                <a:ea typeface="メイリオ" panose="020B0604030504040204" pitchFamily="50" charset="-128"/>
              </a:rPr>
              <a:t>丁目</a:t>
            </a:r>
            <a:r>
              <a:rPr lang="en-US" altLang="ja-JP" sz="1200" dirty="0">
                <a:latin typeface="メイリオ" panose="020B0604030504040204" pitchFamily="50" charset="-128"/>
                <a:ea typeface="メイリオ" panose="020B0604030504040204" pitchFamily="50" charset="-128"/>
              </a:rPr>
              <a:t>3-1</a:t>
            </a:r>
            <a:r>
              <a:rPr lang="ja-JP" altLang="en-US" sz="1200" dirty="0">
                <a:latin typeface="メイリオ" panose="020B0604030504040204" pitchFamily="50" charset="-128"/>
                <a:ea typeface="メイリオ" panose="020B0604030504040204" pitchFamily="50" charset="-128"/>
              </a:rPr>
              <a:t>　アスタくに</a:t>
            </a:r>
            <a:r>
              <a:rPr lang="ja-JP" altLang="en-US" sz="1200" dirty="0" err="1">
                <a:latin typeface="メイリオ" panose="020B0604030504040204" pitchFamily="50" charset="-128"/>
                <a:ea typeface="メイリオ" panose="020B0604030504040204" pitchFamily="50" charset="-128"/>
              </a:rPr>
              <a:t>づか</a:t>
            </a:r>
            <a:r>
              <a:rPr lang="en-US" altLang="ja-JP" sz="1200" dirty="0">
                <a:latin typeface="メイリオ" panose="020B0604030504040204" pitchFamily="50" charset="-128"/>
                <a:ea typeface="メイリオ" panose="020B0604030504040204" pitchFamily="50" charset="-128"/>
              </a:rPr>
              <a:t>1</a:t>
            </a:r>
            <a:r>
              <a:rPr lang="ja-JP" altLang="en-US" sz="1200" dirty="0">
                <a:latin typeface="メイリオ" panose="020B0604030504040204" pitchFamily="50" charset="-128"/>
                <a:ea typeface="メイリオ" panose="020B0604030504040204" pitchFamily="50" charset="-128"/>
              </a:rPr>
              <a:t>番館　南棟</a:t>
            </a:r>
            <a:r>
              <a:rPr lang="en-US" altLang="ja-JP" sz="1200" dirty="0" smtClean="0">
                <a:latin typeface="メイリオ" panose="020B0604030504040204" pitchFamily="50" charset="-128"/>
                <a:ea typeface="メイリオ" panose="020B0604030504040204" pitchFamily="50" charset="-128"/>
              </a:rPr>
              <a:t>1</a:t>
            </a:r>
            <a:r>
              <a:rPr lang="ja-JP" altLang="en-US" sz="1200" dirty="0" smtClean="0">
                <a:latin typeface="メイリオ" panose="020B0604030504040204" pitchFamily="50" charset="-128"/>
                <a:ea typeface="メイリオ" panose="020B0604030504040204" pitchFamily="50" charset="-128"/>
              </a:rPr>
              <a:t>階</a:t>
            </a:r>
            <a:r>
              <a:rPr lang="en-US" altLang="ja-JP" sz="1200" kern="100" dirty="0" smtClean="0">
                <a:latin typeface="メイリオ" panose="020B0604030504040204" pitchFamily="50" charset="-128"/>
                <a:ea typeface="メイリオ" panose="020B0604030504040204" pitchFamily="50" charset="-128"/>
                <a:cs typeface="Times New Roman" panose="02020603050405020304" pitchFamily="18" charset="0"/>
              </a:rPr>
              <a:t>】</a:t>
            </a:r>
            <a:endParaRPr lang="en-US" altLang="ja-JP" sz="1400" kern="100" dirty="0">
              <a:latin typeface="メイリオ" panose="020B0604030504040204" pitchFamily="50" charset="-128"/>
              <a:ea typeface="メイリオ" panose="020B0604030504040204" pitchFamily="50" charset="-128"/>
              <a:cs typeface="Times New Roman" panose="02020603050405020304" pitchFamily="18" charset="0"/>
            </a:endParaRPr>
          </a:p>
          <a:p>
            <a:pPr algn="just">
              <a:lnSpc>
                <a:spcPts val="1200"/>
              </a:lnSpc>
              <a:spcAft>
                <a:spcPts val="0"/>
              </a:spcAft>
            </a:pPr>
            <a:r>
              <a:rPr lang="ja-JP" altLang="en-US" sz="1400" kern="100" dirty="0">
                <a:latin typeface="メイリオ" panose="020B0604030504040204" pitchFamily="50" charset="-128"/>
                <a:ea typeface="メイリオ" panose="020B0604030504040204" pitchFamily="50" charset="-128"/>
                <a:cs typeface="Times New Roman" panose="02020603050405020304" pitchFamily="18" charset="0"/>
              </a:rPr>
              <a:t>　</a:t>
            </a:r>
            <a:endParaRPr lang="en-US" altLang="ja-JP" sz="1400" kern="100" dirty="0">
              <a:latin typeface="メイリオ" panose="020B0604030504040204" pitchFamily="50" charset="-128"/>
              <a:ea typeface="メイリオ" panose="020B0604030504040204" pitchFamily="50" charset="-128"/>
              <a:cs typeface="Times New Roman" panose="02020603050405020304" pitchFamily="18" charset="0"/>
            </a:endParaRPr>
          </a:p>
          <a:p>
            <a:pPr algn="just">
              <a:lnSpc>
                <a:spcPts val="1200"/>
              </a:lnSpc>
              <a:spcAft>
                <a:spcPts val="0"/>
              </a:spcAft>
            </a:pPr>
            <a:r>
              <a:rPr lang="ja-JP" altLang="en-US" sz="1400" kern="100" dirty="0">
                <a:latin typeface="メイリオ" panose="020B0604030504040204" pitchFamily="50" charset="-128"/>
                <a:ea typeface="メイリオ" panose="020B0604030504040204" pitchFamily="50" charset="-128"/>
                <a:cs typeface="Times New Roman" panose="02020603050405020304" pitchFamily="18" charset="0"/>
              </a:rPr>
              <a:t>　</a:t>
            </a:r>
            <a:r>
              <a:rPr lang="ja-JP" altLang="ja-JP" sz="1400" kern="100" dirty="0">
                <a:latin typeface="メイリオ" panose="020B0604030504040204" pitchFamily="50" charset="-128"/>
                <a:ea typeface="メイリオ" panose="020B0604030504040204" pitchFamily="50" charset="-128"/>
                <a:cs typeface="Times New Roman" panose="02020603050405020304" pitchFamily="18" charset="0"/>
              </a:rPr>
              <a:t>定</a:t>
            </a:r>
            <a:r>
              <a:rPr lang="ja-JP" altLang="en-US" sz="1400" kern="100" dirty="0">
                <a:latin typeface="メイリオ" panose="020B0604030504040204" pitchFamily="50" charset="-128"/>
                <a:ea typeface="メイリオ" panose="020B0604030504040204" pitchFamily="50" charset="-128"/>
                <a:cs typeface="Times New Roman" panose="02020603050405020304" pitchFamily="18" charset="0"/>
              </a:rPr>
              <a:t>　　</a:t>
            </a:r>
            <a:r>
              <a:rPr lang="ja-JP" altLang="ja-JP" sz="1400" kern="100" dirty="0">
                <a:latin typeface="メイリオ" panose="020B0604030504040204" pitchFamily="50" charset="-128"/>
                <a:ea typeface="メイリオ" panose="020B0604030504040204" pitchFamily="50" charset="-128"/>
                <a:cs typeface="Times New Roman" panose="02020603050405020304" pitchFamily="18" charset="0"/>
              </a:rPr>
              <a:t>員</a:t>
            </a:r>
            <a:r>
              <a:rPr lang="ja-JP" altLang="en-US" sz="1400" kern="100" dirty="0">
                <a:latin typeface="メイリオ" panose="020B0604030504040204" pitchFamily="50" charset="-128"/>
                <a:ea typeface="メイリオ" panose="020B0604030504040204" pitchFamily="50" charset="-128"/>
                <a:cs typeface="Times New Roman" panose="02020603050405020304" pitchFamily="18" charset="0"/>
              </a:rPr>
              <a:t>　</a:t>
            </a:r>
            <a:r>
              <a:rPr lang="en-US" altLang="ja-JP" sz="1400" kern="100" dirty="0">
                <a:latin typeface="メイリオ" panose="020B0604030504040204" pitchFamily="50" charset="-128"/>
                <a:ea typeface="メイリオ" panose="020B0604030504040204" pitchFamily="50" charset="-128"/>
                <a:cs typeface="Times New Roman" panose="02020603050405020304" pitchFamily="18" charset="0"/>
              </a:rPr>
              <a:t>30</a:t>
            </a:r>
            <a:r>
              <a:rPr lang="ja-JP" altLang="ja-JP" sz="1400" kern="100" dirty="0">
                <a:latin typeface="メイリオ" panose="020B0604030504040204" pitchFamily="50" charset="-128"/>
                <a:ea typeface="メイリオ" panose="020B0604030504040204" pitchFamily="50" charset="-128"/>
                <a:cs typeface="Times New Roman" panose="02020603050405020304" pitchFamily="18" charset="0"/>
              </a:rPr>
              <a:t>名</a:t>
            </a:r>
            <a:endParaRPr lang="en-US" altLang="ja-JP" sz="14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just">
              <a:lnSpc>
                <a:spcPts val="1200"/>
              </a:lnSpc>
              <a:spcAft>
                <a:spcPts val="0"/>
              </a:spcAft>
            </a:pPr>
            <a:r>
              <a:rPr lang="ja-JP" altLang="en-US" sz="1400" kern="100" dirty="0">
                <a:effectLst/>
                <a:latin typeface="メイリオ" panose="020B0604030504040204" pitchFamily="50" charset="-128"/>
                <a:ea typeface="メイリオ" panose="020B0604030504040204" pitchFamily="50" charset="-128"/>
                <a:cs typeface="Times New Roman" panose="02020603050405020304" pitchFamily="18" charset="0"/>
              </a:rPr>
              <a:t>　</a:t>
            </a:r>
            <a:endParaRPr lang="en-US" altLang="ja-JP" sz="14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just">
              <a:lnSpc>
                <a:spcPts val="1200"/>
              </a:lnSpc>
              <a:spcAft>
                <a:spcPts val="0"/>
              </a:spcAft>
            </a:pPr>
            <a:endParaRPr lang="en-US" altLang="ja-JP" sz="1400" kern="100" dirty="0">
              <a:latin typeface="メイリオ" panose="020B0604030504040204" pitchFamily="50" charset="-128"/>
              <a:ea typeface="メイリオ" panose="020B0604030504040204" pitchFamily="50" charset="-128"/>
              <a:cs typeface="Times New Roman" panose="02020603050405020304" pitchFamily="18" charset="0"/>
            </a:endParaRPr>
          </a:p>
          <a:p>
            <a:pPr algn="just">
              <a:lnSpc>
                <a:spcPts val="1200"/>
              </a:lnSpc>
              <a:spcAft>
                <a:spcPts val="0"/>
              </a:spcAft>
            </a:pPr>
            <a:r>
              <a:rPr lang="ja-JP" altLang="en-US" sz="1400" kern="100" dirty="0">
                <a:effectLst/>
                <a:latin typeface="メイリオ" panose="020B0604030504040204" pitchFamily="50" charset="-128"/>
                <a:ea typeface="メイリオ" panose="020B0604030504040204" pitchFamily="50" charset="-128"/>
                <a:cs typeface="Times New Roman" panose="02020603050405020304" pitchFamily="18" charset="0"/>
              </a:rPr>
              <a:t>　申込方法　裏面をご確認ください</a:t>
            </a:r>
            <a:endParaRPr lang="ja-JP" altLang="ja-JP" sz="1400"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33" name="テキスト ボックス 32"/>
          <p:cNvSpPr txBox="1"/>
          <p:nvPr/>
        </p:nvSpPr>
        <p:spPr>
          <a:xfrm>
            <a:off x="97117" y="4897582"/>
            <a:ext cx="6797887" cy="600164"/>
          </a:xfrm>
          <a:prstGeom prst="rect">
            <a:avLst/>
          </a:prstGeom>
          <a:noFill/>
          <a:ln w="25400">
            <a:prstDash val="dash"/>
          </a:ln>
          <a:effectLst/>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ja-JP" altLang="en-US" sz="1100" dirty="0">
                <a:latin typeface="メイリオ" panose="020B0604030504040204" pitchFamily="50" charset="-128"/>
                <a:ea typeface="メイリオ" panose="020B0604030504040204" pitchFamily="50" charset="-128"/>
              </a:rPr>
              <a:t>＜本勉強会について＞</a:t>
            </a:r>
            <a:endParaRPr lang="en-US" altLang="ja-JP" sz="1100" dirty="0">
              <a:latin typeface="メイリオ" panose="020B0604030504040204" pitchFamily="50" charset="-128"/>
              <a:ea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rPr>
              <a:t>　 </a:t>
            </a:r>
            <a:r>
              <a:rPr lang="ja-JP" altLang="ja-JP" sz="1100" dirty="0">
                <a:latin typeface="メイリオ" panose="020B0604030504040204" pitchFamily="50" charset="-128"/>
                <a:ea typeface="メイリオ" panose="020B0604030504040204" pitchFamily="50" charset="-128"/>
              </a:rPr>
              <a:t>海外</a:t>
            </a:r>
            <a:r>
              <a:rPr lang="ja-JP" altLang="en-US" sz="1100" dirty="0">
                <a:latin typeface="メイリオ" panose="020B0604030504040204" pitchFamily="50" charset="-128"/>
                <a:ea typeface="メイリオ" panose="020B0604030504040204" pitchFamily="50" charset="-128"/>
              </a:rPr>
              <a:t>への進出・販路開拓</a:t>
            </a:r>
            <a:r>
              <a:rPr lang="ja-JP" altLang="ja-JP" sz="1100" dirty="0">
                <a:latin typeface="メイリオ" panose="020B0604030504040204" pitchFamily="50" charset="-128"/>
                <a:ea typeface="メイリオ" panose="020B0604030504040204" pitchFamily="50" charset="-128"/>
              </a:rPr>
              <a:t>を</a:t>
            </a:r>
            <a:r>
              <a:rPr lang="ja-JP" altLang="en-US" sz="1100" dirty="0">
                <a:latin typeface="メイリオ" panose="020B0604030504040204" pitchFamily="50" charset="-128"/>
                <a:ea typeface="メイリオ" panose="020B0604030504040204" pitchFamily="50" charset="-128"/>
              </a:rPr>
              <a:t>めざ</a:t>
            </a:r>
            <a:r>
              <a:rPr lang="ja-JP" altLang="ja-JP" sz="1100" dirty="0">
                <a:latin typeface="メイリオ" panose="020B0604030504040204" pitchFamily="50" charset="-128"/>
                <a:ea typeface="メイリオ" panose="020B0604030504040204" pitchFamily="50" charset="-128"/>
              </a:rPr>
              <a:t>す中小企業の法務リスク軽減</a:t>
            </a:r>
            <a:r>
              <a:rPr lang="ja-JP" altLang="en-US" sz="1100" dirty="0">
                <a:latin typeface="メイリオ" panose="020B0604030504040204" pitchFamily="50" charset="-128"/>
                <a:ea typeface="メイリオ" panose="020B0604030504040204" pitchFamily="50" charset="-128"/>
              </a:rPr>
              <a:t>を目的として</a:t>
            </a:r>
            <a:r>
              <a:rPr lang="ja-JP" altLang="ja-JP" sz="1100" dirty="0">
                <a:latin typeface="メイリオ" panose="020B0604030504040204" pitchFamily="50" charset="-128"/>
                <a:ea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rPr>
              <a:t>テーマに沿ったゲスト講師による講演とともに、常任講師の弁護士が法の専門家としての視点から説明いただきます</a:t>
            </a:r>
            <a:r>
              <a:rPr lang="ja-JP" altLang="ja-JP" sz="1100" dirty="0">
                <a:latin typeface="メイリオ" panose="020B0604030504040204" pitchFamily="50" charset="-128"/>
                <a:ea typeface="メイリオ" panose="020B0604030504040204" pitchFamily="50" charset="-128"/>
              </a:rPr>
              <a:t>。</a:t>
            </a:r>
            <a:endParaRPr lang="en-US" altLang="ja-JP" sz="1100" dirty="0">
              <a:latin typeface="メイリオ" panose="020B0604030504040204" pitchFamily="50" charset="-128"/>
              <a:ea typeface="メイリオ" panose="020B0604030504040204" pitchFamily="50" charset="-128"/>
            </a:endParaRPr>
          </a:p>
        </p:txBody>
      </p:sp>
      <p:pic>
        <p:nvPicPr>
          <p:cNvPr id="4" name="図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6798" y="7997917"/>
            <a:ext cx="764450" cy="947752"/>
          </a:xfrm>
          <a:prstGeom prst="rect">
            <a:avLst/>
          </a:prstGeom>
        </p:spPr>
      </p:pic>
      <p:sp>
        <p:nvSpPr>
          <p:cNvPr id="5" name="左大かっこ 4"/>
          <p:cNvSpPr/>
          <p:nvPr/>
        </p:nvSpPr>
        <p:spPr>
          <a:xfrm>
            <a:off x="1160782" y="8695035"/>
            <a:ext cx="45719" cy="228724"/>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37076076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テキスト ボックス 14"/>
          <p:cNvSpPr txBox="1"/>
          <p:nvPr/>
        </p:nvSpPr>
        <p:spPr>
          <a:xfrm>
            <a:off x="89991" y="6606803"/>
            <a:ext cx="3852813" cy="992579"/>
          </a:xfrm>
          <a:prstGeom prst="rect">
            <a:avLst/>
          </a:prstGeom>
          <a:noFill/>
        </p:spPr>
        <p:txBody>
          <a:bodyPr wrap="square" rtlCol="0">
            <a:spAutoFit/>
          </a:bodyPr>
          <a:lstStyle/>
          <a:p>
            <a:r>
              <a:rPr kumimoji="1" lang="ja-JP" altLang="en-US" sz="1200" dirty="0">
                <a:latin typeface="メイリオ" panose="020B0604030504040204" pitchFamily="50" charset="-128"/>
                <a:ea typeface="メイリオ" panose="020B0604030504040204" pitchFamily="50" charset="-128"/>
              </a:rPr>
              <a:t>■会場のご案内</a:t>
            </a:r>
            <a:endParaRPr kumimoji="1" lang="en-US" altLang="ja-JP" sz="1200" dirty="0">
              <a:latin typeface="メイリオ" panose="020B0604030504040204" pitchFamily="50" charset="-128"/>
              <a:ea typeface="メイリオ" panose="020B0604030504040204" pitchFamily="50" charset="-128"/>
            </a:endParaRPr>
          </a:p>
          <a:p>
            <a:r>
              <a:rPr lang="ja-JP" altLang="en-US" sz="1200" kern="100" dirty="0">
                <a:latin typeface="メイリオ" panose="020B0604030504040204" pitchFamily="50" charset="-128"/>
                <a:ea typeface="メイリオ" panose="020B0604030504040204" pitchFamily="50" charset="-128"/>
                <a:cs typeface="Times New Roman" panose="02020603050405020304" pitchFamily="18" charset="0"/>
              </a:rPr>
              <a:t>（公財）神戸国際</a:t>
            </a:r>
            <a:r>
              <a:rPr lang="ja-JP" altLang="en-US" sz="1200" kern="100" dirty="0" smtClean="0">
                <a:latin typeface="メイリオ" panose="020B0604030504040204" pitchFamily="50" charset="-128"/>
                <a:ea typeface="メイリオ" panose="020B0604030504040204" pitchFamily="50" charset="-128"/>
                <a:cs typeface="Times New Roman" panose="02020603050405020304" pitchFamily="18" charset="0"/>
              </a:rPr>
              <a:t>コミュニティセンター 会議室</a:t>
            </a:r>
            <a:endParaRPr lang="en-US" altLang="ja-JP" sz="1200" kern="100" dirty="0">
              <a:latin typeface="メイリオ" panose="020B0604030504040204" pitchFamily="50" charset="-128"/>
              <a:ea typeface="メイリオ" panose="020B0604030504040204" pitchFamily="50" charset="-128"/>
              <a:cs typeface="Times New Roman" panose="02020603050405020304" pitchFamily="18" charset="0"/>
            </a:endParaRPr>
          </a:p>
          <a:p>
            <a:r>
              <a:rPr lang="ja-JP" altLang="en-US" sz="1200" dirty="0">
                <a:latin typeface="メイリオ" panose="020B0604030504040204" pitchFamily="50" charset="-128"/>
                <a:ea typeface="メイリオ" panose="020B0604030504040204" pitchFamily="50" charset="-128"/>
              </a:rPr>
              <a:t>　　神戸市長田区腕塚町</a:t>
            </a:r>
            <a:r>
              <a:rPr lang="en-US" altLang="ja-JP" sz="1200" dirty="0">
                <a:latin typeface="メイリオ" panose="020B0604030504040204" pitchFamily="50" charset="-128"/>
                <a:ea typeface="メイリオ" panose="020B0604030504040204" pitchFamily="50" charset="-128"/>
              </a:rPr>
              <a:t>5</a:t>
            </a:r>
            <a:r>
              <a:rPr lang="ja-JP" altLang="en-US" sz="1200" dirty="0">
                <a:latin typeface="メイリオ" panose="020B0604030504040204" pitchFamily="50" charset="-128"/>
                <a:ea typeface="メイリオ" panose="020B0604030504040204" pitchFamily="50" charset="-128"/>
              </a:rPr>
              <a:t>丁目</a:t>
            </a:r>
            <a:r>
              <a:rPr lang="en-US" altLang="ja-JP" sz="1200" dirty="0">
                <a:latin typeface="メイリオ" panose="020B0604030504040204" pitchFamily="50" charset="-128"/>
                <a:ea typeface="メイリオ" panose="020B0604030504040204" pitchFamily="50" charset="-128"/>
              </a:rPr>
              <a:t>3-1</a:t>
            </a:r>
          </a:p>
          <a:p>
            <a:r>
              <a:rPr lang="ja-JP" altLang="en-US" sz="1200" dirty="0">
                <a:latin typeface="メイリオ" panose="020B0604030504040204" pitchFamily="50" charset="-128"/>
                <a:ea typeface="メイリオ" panose="020B0604030504040204" pitchFamily="50" charset="-128"/>
              </a:rPr>
              <a:t>　　　アスタくに</a:t>
            </a:r>
            <a:r>
              <a:rPr lang="ja-JP" altLang="en-US" sz="1200" dirty="0" err="1">
                <a:latin typeface="メイリオ" panose="020B0604030504040204" pitchFamily="50" charset="-128"/>
                <a:ea typeface="メイリオ" panose="020B0604030504040204" pitchFamily="50" charset="-128"/>
              </a:rPr>
              <a:t>づか</a:t>
            </a:r>
            <a:r>
              <a:rPr lang="en-US" altLang="ja-JP" sz="1200" dirty="0">
                <a:latin typeface="メイリオ" panose="020B0604030504040204" pitchFamily="50" charset="-128"/>
                <a:ea typeface="メイリオ" panose="020B0604030504040204" pitchFamily="50" charset="-128"/>
              </a:rPr>
              <a:t>1</a:t>
            </a:r>
            <a:r>
              <a:rPr lang="ja-JP" altLang="en-US" sz="1200" dirty="0">
                <a:latin typeface="メイリオ" panose="020B0604030504040204" pitchFamily="50" charset="-128"/>
                <a:ea typeface="メイリオ" panose="020B0604030504040204" pitchFamily="50" charset="-128"/>
              </a:rPr>
              <a:t>番館　南棟</a:t>
            </a:r>
            <a:r>
              <a:rPr lang="en-US" altLang="ja-JP" sz="1200" dirty="0" smtClean="0">
                <a:latin typeface="メイリオ" panose="020B0604030504040204" pitchFamily="50" charset="-128"/>
                <a:ea typeface="メイリオ" panose="020B0604030504040204" pitchFamily="50" charset="-128"/>
              </a:rPr>
              <a:t>1</a:t>
            </a:r>
            <a:r>
              <a:rPr lang="ja-JP" altLang="en-US" sz="1200" dirty="0">
                <a:latin typeface="メイリオ" panose="020B0604030504040204" pitchFamily="50" charset="-128"/>
                <a:ea typeface="メイリオ" panose="020B0604030504040204" pitchFamily="50" charset="-128"/>
              </a:rPr>
              <a:t>階</a:t>
            </a:r>
            <a:endParaRPr lang="en-US" altLang="ja-JP" sz="1200" dirty="0">
              <a:latin typeface="メイリオ" panose="020B0604030504040204" pitchFamily="50" charset="-128"/>
              <a:ea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rPr>
              <a:t>　　 ＪＲ「新長田駅」より徒歩６分</a:t>
            </a:r>
            <a:endParaRPr lang="en-US" altLang="ja-JP" sz="1050" dirty="0">
              <a:latin typeface="メイリオ" panose="020B0604030504040204" pitchFamily="50" charset="-128"/>
              <a:ea typeface="メイリオ" panose="020B0604030504040204" pitchFamily="50" charset="-128"/>
            </a:endParaRPr>
          </a:p>
        </p:txBody>
      </p:sp>
      <p:sp>
        <p:nvSpPr>
          <p:cNvPr id="19" name="Rectangle 4"/>
          <p:cNvSpPr>
            <a:spLocks noChangeArrowheads="1"/>
          </p:cNvSpPr>
          <p:nvPr/>
        </p:nvSpPr>
        <p:spPr bwMode="auto">
          <a:xfrm>
            <a:off x="89991" y="16062"/>
            <a:ext cx="6858000" cy="2203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2" tIns="45703" rIns="91402" bIns="190362" anchor="ctr">
            <a:spAutoFit/>
          </a:bodyPr>
          <a:lstStyle>
            <a:lvl1pPr>
              <a:spcBef>
                <a:spcPct val="20000"/>
              </a:spcBef>
              <a:buChar char="•"/>
              <a:tabLst>
                <a:tab pos="2754313" algn="l"/>
              </a:tabLst>
              <a:defRPr kumimoji="1" sz="3200">
                <a:solidFill>
                  <a:schemeClr val="tx1"/>
                </a:solidFill>
                <a:latin typeface="Times New Roman" pitchFamily="18" charset="0"/>
                <a:ea typeface="ＭＳ Ｐゴシック" pitchFamily="50" charset="-128"/>
              </a:defRPr>
            </a:lvl1pPr>
            <a:lvl2pPr marL="742950" indent="-285750">
              <a:spcBef>
                <a:spcPct val="20000"/>
              </a:spcBef>
              <a:buChar char="–"/>
              <a:tabLst>
                <a:tab pos="2754313" algn="l"/>
              </a:tabLst>
              <a:defRPr kumimoji="1" sz="2800">
                <a:solidFill>
                  <a:schemeClr val="tx1"/>
                </a:solidFill>
                <a:latin typeface="Times New Roman" pitchFamily="18" charset="0"/>
                <a:ea typeface="ＭＳ Ｐゴシック" pitchFamily="50" charset="-128"/>
              </a:defRPr>
            </a:lvl2pPr>
            <a:lvl3pPr marL="1143000" indent="-228600">
              <a:spcBef>
                <a:spcPct val="20000"/>
              </a:spcBef>
              <a:buChar char="•"/>
              <a:tabLst>
                <a:tab pos="2754313" algn="l"/>
              </a:tabLst>
              <a:defRPr kumimoji="1" sz="2400">
                <a:solidFill>
                  <a:schemeClr val="tx1"/>
                </a:solidFill>
                <a:latin typeface="Times New Roman" pitchFamily="18" charset="0"/>
                <a:ea typeface="ＭＳ Ｐゴシック" pitchFamily="50" charset="-128"/>
              </a:defRPr>
            </a:lvl3pPr>
            <a:lvl4pPr marL="1600200" indent="-228600">
              <a:spcBef>
                <a:spcPct val="20000"/>
              </a:spcBef>
              <a:buChar char="–"/>
              <a:tabLst>
                <a:tab pos="2754313" algn="l"/>
              </a:tabLst>
              <a:defRPr kumimoji="1" sz="2000">
                <a:solidFill>
                  <a:schemeClr val="tx1"/>
                </a:solidFill>
                <a:latin typeface="Times New Roman" pitchFamily="18" charset="0"/>
                <a:ea typeface="ＭＳ Ｐゴシック" pitchFamily="50" charset="-128"/>
              </a:defRPr>
            </a:lvl4pPr>
            <a:lvl5pPr marL="2057400" indent="-228600">
              <a:spcBef>
                <a:spcPct val="20000"/>
              </a:spcBef>
              <a:buChar char="»"/>
              <a:tabLst>
                <a:tab pos="2754313" algn="l"/>
              </a:tabLst>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tabLst>
                <a:tab pos="2754313" algn="l"/>
              </a:tabLst>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tabLst>
                <a:tab pos="2754313" algn="l"/>
              </a:tabLst>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tabLst>
                <a:tab pos="2754313" algn="l"/>
              </a:tabLst>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tabLst>
                <a:tab pos="2754313" algn="l"/>
              </a:tabLst>
              <a:defRPr kumimoji="1" sz="2000">
                <a:solidFill>
                  <a:schemeClr val="tx1"/>
                </a:solidFill>
                <a:latin typeface="Times New Roman" pitchFamily="18" charset="0"/>
                <a:ea typeface="ＭＳ Ｐゴシック" pitchFamily="50" charset="-128"/>
              </a:defRPr>
            </a:lvl9pPr>
          </a:lstStyle>
          <a:p>
            <a:pPr algn="ctr">
              <a:spcBef>
                <a:spcPct val="0"/>
              </a:spcBef>
              <a:buNone/>
            </a:pPr>
            <a:r>
              <a:rPr lang="ja-JP" altLang="en-US" sz="1600" b="1" i="1" u="sng" dirty="0">
                <a:latin typeface="メイリオ" panose="020B0604030504040204" pitchFamily="50" charset="-128"/>
                <a:ea typeface="メイリオ" panose="020B0604030504040204" pitchFamily="50" charset="-128"/>
              </a:rPr>
              <a:t>お申し込みは</a:t>
            </a:r>
            <a:r>
              <a:rPr lang="ja-JP" altLang="en-US" sz="1600" b="1" i="1" u="sng" dirty="0">
                <a:solidFill>
                  <a:srgbClr val="000000"/>
                </a:solidFill>
                <a:latin typeface="メイリオ" panose="020B0604030504040204" pitchFamily="50" charset="-128"/>
                <a:ea typeface="メイリオ" panose="020B0604030504040204" pitchFamily="50" charset="-128"/>
                <a:cs typeface="Times New Roman" pitchFamily="18" charset="0"/>
              </a:rPr>
              <a:t>、</a:t>
            </a:r>
            <a:r>
              <a:rPr lang="en-US" altLang="ja-JP" sz="1600" b="1" i="1" u="sng" dirty="0">
                <a:solidFill>
                  <a:srgbClr val="000000"/>
                </a:solidFill>
                <a:latin typeface="メイリオ" panose="020B0604030504040204" pitchFamily="50" charset="-128"/>
                <a:ea typeface="メイリオ" panose="020B0604030504040204" pitchFamily="50" charset="-128"/>
                <a:cs typeface="Times New Roman" pitchFamily="18" charset="0"/>
              </a:rPr>
              <a:t>HP</a:t>
            </a:r>
            <a:r>
              <a:rPr lang="ja-JP" altLang="en-US" sz="1600" b="1" i="1" u="sng" dirty="0">
                <a:solidFill>
                  <a:srgbClr val="000000"/>
                </a:solidFill>
                <a:latin typeface="メイリオ" panose="020B0604030504040204" pitchFamily="50" charset="-128"/>
                <a:ea typeface="メイリオ" panose="020B0604030504040204" pitchFamily="50" charset="-128"/>
                <a:cs typeface="Times New Roman" pitchFamily="18" charset="0"/>
              </a:rPr>
              <a:t>・</a:t>
            </a:r>
            <a:r>
              <a:rPr lang="en-US" altLang="ja-JP" sz="1600" b="1" i="1" u="sng" dirty="0">
                <a:solidFill>
                  <a:srgbClr val="000000"/>
                </a:solidFill>
                <a:latin typeface="メイリオ" panose="020B0604030504040204" pitchFamily="50" charset="-128"/>
                <a:ea typeface="メイリオ" panose="020B0604030504040204" pitchFamily="50" charset="-128"/>
                <a:cs typeface="Times New Roman" pitchFamily="18" charset="0"/>
              </a:rPr>
              <a:t>E</a:t>
            </a:r>
            <a:r>
              <a:rPr lang="ja-JP" altLang="en-US" sz="1600" b="1" i="1" u="sng" dirty="0">
                <a:solidFill>
                  <a:srgbClr val="000000"/>
                </a:solidFill>
                <a:latin typeface="メイリオ" panose="020B0604030504040204" pitchFamily="50" charset="-128"/>
                <a:ea typeface="メイリオ" panose="020B0604030504040204" pitchFamily="50" charset="-128"/>
                <a:cs typeface="Times New Roman" pitchFamily="18" charset="0"/>
              </a:rPr>
              <a:t>メール・</a:t>
            </a:r>
            <a:r>
              <a:rPr lang="en-US" altLang="ja-JP" sz="1600" b="1" i="1" u="sng" dirty="0">
                <a:solidFill>
                  <a:srgbClr val="000000"/>
                </a:solidFill>
                <a:latin typeface="メイリオ" panose="020B0604030504040204" pitchFamily="50" charset="-128"/>
                <a:ea typeface="メイリオ" panose="020B0604030504040204" pitchFamily="50" charset="-128"/>
                <a:cs typeface="Times New Roman" pitchFamily="18" charset="0"/>
              </a:rPr>
              <a:t>FAX</a:t>
            </a:r>
            <a:r>
              <a:rPr lang="ja-JP" altLang="en-US" sz="1600" b="1" i="1" u="sng" dirty="0">
                <a:solidFill>
                  <a:srgbClr val="000000"/>
                </a:solidFill>
                <a:latin typeface="メイリオ" panose="020B0604030504040204" pitchFamily="50" charset="-128"/>
                <a:ea typeface="メイリオ" panose="020B0604030504040204" pitchFamily="50" charset="-128"/>
                <a:cs typeface="Times New Roman" pitchFamily="18" charset="0"/>
              </a:rPr>
              <a:t>で</a:t>
            </a:r>
            <a:endParaRPr lang="en-US" altLang="ja-JP" sz="1600" b="1" i="1" u="sng" dirty="0">
              <a:solidFill>
                <a:srgbClr val="000000"/>
              </a:solidFill>
              <a:latin typeface="メイリオ" panose="020B0604030504040204" pitchFamily="50" charset="-128"/>
              <a:ea typeface="メイリオ" panose="020B0604030504040204" pitchFamily="50" charset="-128"/>
              <a:cs typeface="Times New Roman" pitchFamily="18" charset="0"/>
            </a:endParaRPr>
          </a:p>
          <a:p>
            <a:pPr fontAlgn="auto">
              <a:spcBef>
                <a:spcPct val="0"/>
              </a:spcBef>
              <a:spcAft>
                <a:spcPts val="0"/>
              </a:spcAft>
              <a:buFontTx/>
              <a:buNone/>
              <a:defRPr/>
            </a:pPr>
            <a:endParaRPr lang="en-US" altLang="ja-JP" sz="1200" dirty="0">
              <a:solidFill>
                <a:srgbClr val="000000"/>
              </a:solidFill>
              <a:latin typeface="メイリオ" panose="020B0604030504040204" pitchFamily="50" charset="-128"/>
              <a:ea typeface="メイリオ" panose="020B0604030504040204" pitchFamily="50" charset="-128"/>
              <a:cs typeface="Times New Roman" pitchFamily="18" charset="0"/>
            </a:endParaRPr>
          </a:p>
          <a:p>
            <a:pPr fontAlgn="auto">
              <a:lnSpc>
                <a:spcPts val="2200"/>
              </a:lnSpc>
              <a:spcBef>
                <a:spcPct val="0"/>
              </a:spcBef>
              <a:spcAft>
                <a:spcPts val="0"/>
              </a:spcAft>
              <a:buFontTx/>
              <a:buNone/>
              <a:defRPr/>
            </a:pPr>
            <a:r>
              <a:rPr lang="ja-JP" altLang="en-US" sz="1400" dirty="0">
                <a:solidFill>
                  <a:srgbClr val="000000"/>
                </a:solidFill>
                <a:latin typeface="メイリオ" panose="020B0604030504040204" pitchFamily="50" charset="-128"/>
                <a:ea typeface="メイリオ" panose="020B0604030504040204" pitchFamily="50" charset="-128"/>
                <a:cs typeface="Times New Roman" pitchFamily="18" charset="0"/>
              </a:rPr>
              <a:t>★お申し込み先</a:t>
            </a:r>
            <a:endParaRPr lang="en-US" altLang="ja-JP" sz="1400" dirty="0">
              <a:solidFill>
                <a:srgbClr val="000000"/>
              </a:solidFill>
              <a:latin typeface="メイリオ" panose="020B0604030504040204" pitchFamily="50" charset="-128"/>
              <a:ea typeface="メイリオ" panose="020B0604030504040204" pitchFamily="50" charset="-128"/>
              <a:cs typeface="Times New Roman" pitchFamily="18" charset="0"/>
            </a:endParaRPr>
          </a:p>
          <a:p>
            <a:pPr>
              <a:lnSpc>
                <a:spcPts val="2200"/>
              </a:lnSpc>
              <a:spcBef>
                <a:spcPct val="0"/>
              </a:spcBef>
              <a:buNone/>
              <a:defRPr/>
            </a:pPr>
            <a:r>
              <a:rPr lang="ja-JP" altLang="en-US" sz="1200" dirty="0">
                <a:solidFill>
                  <a:srgbClr val="000000"/>
                </a:solidFill>
                <a:latin typeface="メイリオ" panose="020B0604030504040204" pitchFamily="50" charset="-128"/>
                <a:ea typeface="メイリオ" panose="020B0604030504040204" pitchFamily="50" charset="-128"/>
                <a:cs typeface="Times New Roman" pitchFamily="18" charset="0"/>
              </a:rPr>
              <a:t>　</a:t>
            </a:r>
            <a:r>
              <a:rPr lang="en-US" altLang="ja-JP" sz="1200" dirty="0">
                <a:solidFill>
                  <a:srgbClr val="000000"/>
                </a:solidFill>
                <a:latin typeface="メイリオ" panose="020B0604030504040204" pitchFamily="50" charset="-128"/>
                <a:ea typeface="メイリオ" panose="020B0604030504040204" pitchFamily="50" charset="-128"/>
                <a:cs typeface="Times New Roman" pitchFamily="18" charset="0"/>
              </a:rPr>
              <a:t>HP</a:t>
            </a:r>
            <a:r>
              <a:rPr lang="ja-JP" altLang="en-US" sz="1200" dirty="0">
                <a:solidFill>
                  <a:srgbClr val="000000"/>
                </a:solidFill>
                <a:latin typeface="メイリオ" panose="020B0604030504040204" pitchFamily="50" charset="-128"/>
                <a:ea typeface="メイリオ" panose="020B0604030504040204" pitchFamily="50" charset="-128"/>
                <a:cs typeface="Times New Roman" pitchFamily="18" charset="0"/>
              </a:rPr>
              <a:t>：</a:t>
            </a:r>
            <a:r>
              <a:rPr lang="en-US" altLang="ja-JP" sz="1200" dirty="0">
                <a:solidFill>
                  <a:srgbClr val="000000"/>
                </a:solidFill>
                <a:latin typeface="メイリオ" panose="020B0604030504040204" pitchFamily="50" charset="-128"/>
                <a:ea typeface="メイリオ" panose="020B0604030504040204" pitchFamily="50" charset="-128"/>
                <a:cs typeface="Times New Roman" pitchFamily="18" charset="0"/>
                <a:hlinkClick r:id="rId3"/>
              </a:rPr>
              <a:t> </a:t>
            </a:r>
            <a:r>
              <a:rPr lang="en-US" altLang="ja-JP" sz="1200" dirty="0">
                <a:solidFill>
                  <a:srgbClr val="000000"/>
                </a:solidFill>
                <a:latin typeface="メイリオ" panose="020B0604030504040204" pitchFamily="50" charset="-128"/>
                <a:ea typeface="メイリオ" panose="020B0604030504040204" pitchFamily="50" charset="-128"/>
                <a:cs typeface="Times New Roman" pitchFamily="18" charset="0"/>
                <a:hlinkClick r:id="rId4"/>
              </a:rPr>
              <a:t>https://</a:t>
            </a:r>
            <a:r>
              <a:rPr lang="en-US" altLang="ja-JP" sz="1200" dirty="0" smtClean="0">
                <a:solidFill>
                  <a:srgbClr val="000000"/>
                </a:solidFill>
                <a:latin typeface="メイリオ" panose="020B0604030504040204" pitchFamily="50" charset="-128"/>
                <a:ea typeface="メイリオ" panose="020B0604030504040204" pitchFamily="50" charset="-128"/>
                <a:cs typeface="Times New Roman" pitchFamily="18" charset="0"/>
                <a:hlinkClick r:id="rId4"/>
              </a:rPr>
              <a:t>www.kobe-obc.lg.jp/news/</a:t>
            </a:r>
            <a:r>
              <a:rPr lang="en-US" altLang="ja-JP" sz="1200" dirty="0" smtClean="0">
                <a:solidFill>
                  <a:srgbClr val="000000"/>
                </a:solidFill>
                <a:latin typeface="メイリオ" panose="020B0604030504040204" pitchFamily="50" charset="-128"/>
                <a:ea typeface="メイリオ" panose="020B0604030504040204" pitchFamily="50" charset="-128"/>
                <a:cs typeface="Times New Roman" pitchFamily="18" charset="0"/>
                <a:hlinkClick r:id="rId4"/>
              </a:rPr>
              <a:t>1624</a:t>
            </a:r>
            <a:r>
              <a:rPr lang="en-US" altLang="ja-JP" sz="1200" dirty="0" smtClean="0">
                <a:solidFill>
                  <a:srgbClr val="000000"/>
                </a:solidFill>
                <a:latin typeface="メイリオ" panose="020B0604030504040204" pitchFamily="50" charset="-128"/>
                <a:ea typeface="メイリオ" panose="020B0604030504040204" pitchFamily="50" charset="-128"/>
                <a:cs typeface="Times New Roman" pitchFamily="18" charset="0"/>
                <a:hlinkClick r:id="rId4"/>
              </a:rPr>
              <a:t>/ </a:t>
            </a:r>
            <a:endParaRPr lang="en-US" altLang="ja-JP" sz="1200" dirty="0">
              <a:solidFill>
                <a:srgbClr val="000000"/>
              </a:solidFill>
              <a:latin typeface="メイリオ" panose="020B0604030504040204" pitchFamily="50" charset="-128"/>
              <a:ea typeface="メイリオ" panose="020B0604030504040204" pitchFamily="50" charset="-128"/>
              <a:cs typeface="Times New Roman" pitchFamily="18" charset="0"/>
            </a:endParaRPr>
          </a:p>
          <a:p>
            <a:pPr>
              <a:lnSpc>
                <a:spcPts val="2200"/>
              </a:lnSpc>
              <a:spcBef>
                <a:spcPct val="0"/>
              </a:spcBef>
              <a:buNone/>
              <a:defRPr/>
            </a:pPr>
            <a:r>
              <a:rPr lang="ja-JP" altLang="en-US" sz="1200" dirty="0">
                <a:solidFill>
                  <a:srgbClr val="000000"/>
                </a:solidFill>
                <a:latin typeface="メイリオ" panose="020B0604030504040204" pitchFamily="50" charset="-128"/>
                <a:ea typeface="メイリオ" panose="020B0604030504040204" pitchFamily="50" charset="-128"/>
                <a:cs typeface="Times New Roman" pitchFamily="18" charset="0"/>
              </a:rPr>
              <a:t>　</a:t>
            </a:r>
            <a:r>
              <a:rPr lang="en-US" altLang="ja-JP" sz="1200" dirty="0">
                <a:solidFill>
                  <a:srgbClr val="000000"/>
                </a:solidFill>
                <a:latin typeface="メイリオ" panose="020B0604030504040204" pitchFamily="50" charset="-128"/>
                <a:ea typeface="メイリオ" panose="020B0604030504040204" pitchFamily="50" charset="-128"/>
                <a:cs typeface="Times New Roman" pitchFamily="18" charset="0"/>
              </a:rPr>
              <a:t>E</a:t>
            </a:r>
            <a:r>
              <a:rPr lang="ja-JP" altLang="en-US" sz="1200" dirty="0">
                <a:solidFill>
                  <a:srgbClr val="000000"/>
                </a:solidFill>
                <a:latin typeface="メイリオ" panose="020B0604030504040204" pitchFamily="50" charset="-128"/>
                <a:ea typeface="メイリオ" panose="020B0604030504040204" pitchFamily="50" charset="-128"/>
                <a:cs typeface="Times New Roman" pitchFamily="18" charset="0"/>
              </a:rPr>
              <a:t>メール：</a:t>
            </a:r>
            <a:r>
              <a:rPr lang="en-US" altLang="ja-JP" sz="1200" dirty="0">
                <a:solidFill>
                  <a:srgbClr val="000000"/>
                </a:solidFill>
                <a:latin typeface="メイリオ" panose="020B0604030504040204" pitchFamily="50" charset="-128"/>
                <a:ea typeface="メイリオ" panose="020B0604030504040204" pitchFamily="50" charset="-128"/>
                <a:cs typeface="Times New Roman" pitchFamily="18" charset="0"/>
                <a:hlinkClick r:id="rId5"/>
              </a:rPr>
              <a:t>asia-biz@office.city.kobe.lg.jp</a:t>
            </a:r>
            <a:endParaRPr lang="en-US" altLang="ja-JP" sz="1200" dirty="0">
              <a:solidFill>
                <a:srgbClr val="000000"/>
              </a:solidFill>
              <a:latin typeface="メイリオ" panose="020B0604030504040204" pitchFamily="50" charset="-128"/>
              <a:ea typeface="メイリオ" panose="020B0604030504040204" pitchFamily="50" charset="-128"/>
              <a:cs typeface="Times New Roman" pitchFamily="18" charset="0"/>
            </a:endParaRPr>
          </a:p>
          <a:p>
            <a:pPr fontAlgn="auto">
              <a:lnSpc>
                <a:spcPts val="2200"/>
              </a:lnSpc>
              <a:spcBef>
                <a:spcPct val="0"/>
              </a:spcBef>
              <a:spcAft>
                <a:spcPts val="0"/>
              </a:spcAft>
              <a:buFontTx/>
              <a:buNone/>
              <a:defRPr/>
            </a:pPr>
            <a:r>
              <a:rPr lang="ja-JP" altLang="en-US" sz="1200" dirty="0">
                <a:solidFill>
                  <a:srgbClr val="000000"/>
                </a:solidFill>
                <a:latin typeface="メイリオ" panose="020B0604030504040204" pitchFamily="50" charset="-128"/>
                <a:ea typeface="メイリオ" panose="020B0604030504040204" pitchFamily="50" charset="-128"/>
                <a:cs typeface="Times New Roman" pitchFamily="18" charset="0"/>
              </a:rPr>
              <a:t>　</a:t>
            </a:r>
            <a:r>
              <a:rPr lang="en-US" altLang="ja-JP" sz="1200" dirty="0">
                <a:solidFill>
                  <a:srgbClr val="000000"/>
                </a:solidFill>
                <a:latin typeface="メイリオ" panose="020B0604030504040204" pitchFamily="50" charset="-128"/>
                <a:ea typeface="メイリオ" panose="020B0604030504040204" pitchFamily="50" charset="-128"/>
                <a:cs typeface="Times New Roman" pitchFamily="18" charset="0"/>
              </a:rPr>
              <a:t>FAX</a:t>
            </a:r>
            <a:r>
              <a:rPr lang="ja-JP" altLang="en-US" sz="1200" dirty="0">
                <a:solidFill>
                  <a:srgbClr val="000000"/>
                </a:solidFill>
                <a:latin typeface="メイリオ" panose="020B0604030504040204" pitchFamily="50" charset="-128"/>
                <a:ea typeface="メイリオ" panose="020B0604030504040204" pitchFamily="50" charset="-128"/>
                <a:cs typeface="Times New Roman" pitchFamily="18" charset="0"/>
              </a:rPr>
              <a:t>：０７８－２３１－０２５６</a:t>
            </a:r>
            <a:endParaRPr lang="en-US" altLang="ja-JP" sz="1200" dirty="0">
              <a:solidFill>
                <a:srgbClr val="000000"/>
              </a:solidFill>
              <a:latin typeface="メイリオ" panose="020B0604030504040204" pitchFamily="50" charset="-128"/>
              <a:ea typeface="メイリオ" panose="020B0604030504040204" pitchFamily="50" charset="-128"/>
              <a:cs typeface="Times New Roman" pitchFamily="18" charset="0"/>
            </a:endParaRPr>
          </a:p>
          <a:p>
            <a:pPr fontAlgn="auto">
              <a:lnSpc>
                <a:spcPts val="1000"/>
              </a:lnSpc>
              <a:spcBef>
                <a:spcPct val="0"/>
              </a:spcBef>
              <a:spcAft>
                <a:spcPts val="0"/>
              </a:spcAft>
              <a:buFontTx/>
              <a:buNone/>
              <a:defRPr/>
            </a:pPr>
            <a:endParaRPr lang="en-US" altLang="ja-JP" sz="1400" dirty="0">
              <a:solidFill>
                <a:srgbClr val="000000"/>
              </a:solidFill>
              <a:latin typeface="メイリオ" panose="020B0604030504040204" pitchFamily="50" charset="-128"/>
              <a:ea typeface="メイリオ" panose="020B0604030504040204" pitchFamily="50" charset="-128"/>
              <a:cs typeface="Times New Roman" pitchFamily="18" charset="0"/>
            </a:endParaRPr>
          </a:p>
          <a:p>
            <a:pPr algn="ctr">
              <a:spcBef>
                <a:spcPct val="0"/>
              </a:spcBef>
              <a:buNone/>
            </a:pPr>
            <a:r>
              <a:rPr lang="ja-JP" altLang="en-US" sz="1800" u="sng" dirty="0">
                <a:solidFill>
                  <a:srgbClr val="000000"/>
                </a:solidFill>
                <a:latin typeface="メイリオ" panose="020B0604030504040204" pitchFamily="50" charset="-128"/>
                <a:ea typeface="メイリオ" panose="020B0604030504040204" pitchFamily="50" charset="-128"/>
                <a:cs typeface="Times New Roman" pitchFamily="18" charset="0"/>
              </a:rPr>
              <a:t>（申込み締切：</a:t>
            </a:r>
            <a:r>
              <a:rPr lang="en-US" altLang="ja-JP" sz="1800" u="sng" dirty="0">
                <a:solidFill>
                  <a:srgbClr val="000000"/>
                </a:solidFill>
                <a:latin typeface="メイリオ" panose="020B0604030504040204" pitchFamily="50" charset="-128"/>
                <a:ea typeface="メイリオ" panose="020B0604030504040204" pitchFamily="50" charset="-128"/>
                <a:cs typeface="Times New Roman" pitchFamily="18" charset="0"/>
              </a:rPr>
              <a:t>11</a:t>
            </a:r>
            <a:r>
              <a:rPr lang="ja-JP" altLang="en-US" sz="1800" u="sng" dirty="0">
                <a:solidFill>
                  <a:srgbClr val="000000"/>
                </a:solidFill>
                <a:latin typeface="メイリオ" panose="020B0604030504040204" pitchFamily="50" charset="-128"/>
                <a:ea typeface="メイリオ" panose="020B0604030504040204" pitchFamily="50" charset="-128"/>
                <a:cs typeface="Times New Roman" pitchFamily="18" charset="0"/>
              </a:rPr>
              <a:t>月</a:t>
            </a:r>
            <a:r>
              <a:rPr lang="en-US" altLang="ja-JP" sz="1800" u="sng" dirty="0">
                <a:solidFill>
                  <a:srgbClr val="000000"/>
                </a:solidFill>
                <a:latin typeface="メイリオ" panose="020B0604030504040204" pitchFamily="50" charset="-128"/>
                <a:ea typeface="メイリオ" panose="020B0604030504040204" pitchFamily="50" charset="-128"/>
                <a:cs typeface="Times New Roman" pitchFamily="18" charset="0"/>
              </a:rPr>
              <a:t>13</a:t>
            </a:r>
            <a:r>
              <a:rPr lang="ja-JP" altLang="en-US" sz="1800" u="sng" dirty="0">
                <a:solidFill>
                  <a:srgbClr val="000000"/>
                </a:solidFill>
                <a:latin typeface="メイリオ" panose="020B0604030504040204" pitchFamily="50" charset="-128"/>
                <a:ea typeface="メイリオ" panose="020B0604030504040204" pitchFamily="50" charset="-128"/>
                <a:cs typeface="Times New Roman" pitchFamily="18" charset="0"/>
              </a:rPr>
              <a:t>日（月））</a:t>
            </a:r>
          </a:p>
        </p:txBody>
      </p:sp>
      <p:sp>
        <p:nvSpPr>
          <p:cNvPr id="21" name="角丸四角形吹き出し 20"/>
          <p:cNvSpPr/>
          <p:nvPr/>
        </p:nvSpPr>
        <p:spPr>
          <a:xfrm>
            <a:off x="5719378" y="555817"/>
            <a:ext cx="1021990" cy="524055"/>
          </a:xfrm>
          <a:prstGeom prst="wedgeRoundRectCallout">
            <a:avLst>
              <a:gd name="adj1" fmla="val -62301"/>
              <a:gd name="adj2" fmla="val -21736"/>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lIns="54000" rIns="36000" rtlCol="0" anchor="ctr"/>
          <a:lstStyle/>
          <a:p>
            <a:pPr algn="ctr"/>
            <a:r>
              <a:rPr kumimoji="1" lang="ja-JP" altLang="en-US" sz="1000" dirty="0">
                <a:solidFill>
                  <a:schemeClr val="tx1"/>
                </a:solidFill>
                <a:latin typeface="メイリオ" panose="020B0604030504040204" pitchFamily="50" charset="-128"/>
                <a:ea typeface="メイリオ" panose="020B0604030504040204" pitchFamily="50" charset="-128"/>
              </a:rPr>
              <a:t>参加申込みは、コチラから</a:t>
            </a:r>
          </a:p>
        </p:txBody>
      </p:sp>
      <p:sp>
        <p:nvSpPr>
          <p:cNvPr id="22" name="正方形/長方形 21"/>
          <p:cNvSpPr/>
          <p:nvPr/>
        </p:nvSpPr>
        <p:spPr>
          <a:xfrm>
            <a:off x="184154" y="2066012"/>
            <a:ext cx="6570773" cy="861772"/>
          </a:xfrm>
          <a:prstGeom prst="rect">
            <a:avLst/>
          </a:prstGeom>
        </p:spPr>
        <p:txBody>
          <a:bodyPr wrap="square" lIns="91437" tIns="45719" rIns="91437" bIns="45719">
            <a:spAutoFit/>
          </a:bodyPr>
          <a:lstStyle/>
          <a:p>
            <a:pPr>
              <a:lnSpc>
                <a:spcPts val="1200"/>
              </a:lnSpc>
              <a:defRPr/>
            </a:pPr>
            <a:r>
              <a:rPr lang="ja-JP" altLang="en-US" sz="1000" dirty="0">
                <a:latin typeface="メイリオ" panose="020B0604030504040204" pitchFamily="50" charset="-128"/>
                <a:ea typeface="メイリオ" panose="020B0604030504040204" pitchFamily="50" charset="-128"/>
              </a:rPr>
              <a:t>○申込については、先着順とさせていただきます。</a:t>
            </a:r>
            <a:endParaRPr lang="en-US" altLang="ja-JP" sz="1000" dirty="0">
              <a:latin typeface="+mj-ea"/>
              <a:ea typeface="+mj-ea"/>
            </a:endParaRPr>
          </a:p>
          <a:p>
            <a:pPr>
              <a:lnSpc>
                <a:spcPts val="1200"/>
              </a:lnSpc>
              <a:defRPr/>
            </a:pPr>
            <a:r>
              <a:rPr lang="ja-JP" altLang="en-US" sz="1000" dirty="0">
                <a:latin typeface="メイリオ" panose="020B0604030504040204" pitchFamily="50" charset="-128"/>
                <a:ea typeface="メイリオ" panose="020B0604030504040204" pitchFamily="50" charset="-128"/>
              </a:rPr>
              <a:t>○申込者数が定員を大幅に超えた場合はお断りさせていただくこともございますのでご容赦下さい。　　</a:t>
            </a:r>
            <a:endParaRPr lang="en-US" altLang="ja-JP" sz="1000" dirty="0">
              <a:latin typeface="メイリオ" panose="020B0604030504040204" pitchFamily="50" charset="-128"/>
              <a:ea typeface="メイリオ" panose="020B0604030504040204" pitchFamily="50" charset="-128"/>
            </a:endParaRPr>
          </a:p>
          <a:p>
            <a:pPr>
              <a:lnSpc>
                <a:spcPts val="1200"/>
              </a:lnSpc>
              <a:defRPr/>
            </a:pPr>
            <a:r>
              <a:rPr lang="ja-JP" altLang="en-US" sz="1000" b="1" dirty="0">
                <a:solidFill>
                  <a:srgbClr val="FF0000"/>
                </a:solidFill>
                <a:latin typeface="メイリオ" panose="020B0604030504040204" pitchFamily="50" charset="-128"/>
                <a:ea typeface="メイリオ" panose="020B0604030504040204" pitchFamily="50" charset="-128"/>
              </a:rPr>
              <a:t>　</a:t>
            </a: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参加証は発行いたしません。お断りさせていただく場合のみ、当方よりご連絡を致します。</a:t>
            </a:r>
            <a:r>
              <a:rPr lang="en-US" altLang="ja-JP" sz="1000" dirty="0">
                <a:latin typeface="メイリオ" panose="020B0604030504040204" pitchFamily="50" charset="-128"/>
                <a:ea typeface="メイリオ" panose="020B0604030504040204" pitchFamily="50" charset="-128"/>
              </a:rPr>
              <a:t>)</a:t>
            </a:r>
          </a:p>
          <a:p>
            <a:pPr>
              <a:lnSpc>
                <a:spcPts val="1200"/>
              </a:lnSpc>
              <a:defRPr/>
            </a:pPr>
            <a:r>
              <a:rPr lang="ja-JP" altLang="en-US" sz="1000" dirty="0">
                <a:latin typeface="メイリオ" panose="020B0604030504040204" pitchFamily="50" charset="-128"/>
                <a:ea typeface="メイリオ" panose="020B0604030504040204" pitchFamily="50" charset="-128"/>
              </a:rPr>
              <a:t>○発熱や体調不良等の方は、受講を控えてください。</a:t>
            </a:r>
            <a:endParaRPr lang="en-US" altLang="ja-JP" sz="1000" dirty="0">
              <a:latin typeface="メイリオ" panose="020B0604030504040204" pitchFamily="50" charset="-128"/>
              <a:ea typeface="メイリオ" panose="020B0604030504040204" pitchFamily="50" charset="-128"/>
            </a:endParaRPr>
          </a:p>
          <a:p>
            <a:pPr>
              <a:lnSpc>
                <a:spcPts val="1200"/>
              </a:lnSpc>
              <a:defRPr/>
            </a:pPr>
            <a:r>
              <a:rPr lang="ja-JP" altLang="en-US" sz="1000" dirty="0">
                <a:latin typeface="メイリオ" panose="020B0604030504040204" pitchFamily="50" charset="-128"/>
                <a:ea typeface="メイリオ" panose="020B0604030504040204" pitchFamily="50" charset="-128"/>
              </a:rPr>
              <a:t>○申込時に</a:t>
            </a:r>
            <a:r>
              <a:rPr lang="ja-JP" altLang="ja-JP" sz="1000" dirty="0">
                <a:latin typeface="メイリオ" panose="020B0604030504040204" pitchFamily="50" charset="-128"/>
                <a:ea typeface="メイリオ" panose="020B0604030504040204" pitchFamily="50" charset="-128"/>
              </a:rPr>
              <a:t>ご記入いただいた情報は、セミナー運営・管理のために利用し、他の目的には使用</a:t>
            </a:r>
            <a:r>
              <a:rPr lang="ja-JP" altLang="en-US" sz="1000" dirty="0">
                <a:latin typeface="メイリオ" panose="020B0604030504040204" pitchFamily="50" charset="-128"/>
                <a:ea typeface="メイリオ" panose="020B0604030504040204" pitchFamily="50" charset="-128"/>
              </a:rPr>
              <a:t>致し</a:t>
            </a:r>
            <a:r>
              <a:rPr lang="ja-JP" altLang="ja-JP" sz="1000" dirty="0">
                <a:latin typeface="メイリオ" panose="020B0604030504040204" pitchFamily="50" charset="-128"/>
                <a:ea typeface="メイリオ" panose="020B0604030504040204" pitchFamily="50" charset="-128"/>
              </a:rPr>
              <a:t>ません。</a:t>
            </a:r>
            <a:endParaRPr lang="en-US" altLang="ja-JP" sz="1000" dirty="0">
              <a:latin typeface="メイリオ" panose="020B0604030504040204" pitchFamily="50" charset="-128"/>
              <a:ea typeface="メイリオ" panose="020B0604030504040204" pitchFamily="50" charset="-128"/>
            </a:endParaRPr>
          </a:p>
        </p:txBody>
      </p:sp>
      <p:sp>
        <p:nvSpPr>
          <p:cNvPr id="23" name="Rectangle 37"/>
          <p:cNvSpPr>
            <a:spLocks noChangeArrowheads="1"/>
          </p:cNvSpPr>
          <p:nvPr/>
        </p:nvSpPr>
        <p:spPr bwMode="auto">
          <a:xfrm>
            <a:off x="301188" y="3340509"/>
            <a:ext cx="6339333" cy="419301"/>
          </a:xfrm>
          <a:prstGeom prst="rect">
            <a:avLst/>
          </a:prstGeom>
          <a:noFill/>
          <a:ln>
            <a:solidFill>
              <a:schemeClr val="tx2"/>
            </a:solidFill>
            <a:headEnd/>
            <a:tailEnd/>
          </a:ln>
        </p:spPr>
        <p:style>
          <a:lnRef idx="1">
            <a:schemeClr val="accent1"/>
          </a:lnRef>
          <a:fillRef idx="2">
            <a:schemeClr val="accent1"/>
          </a:fillRef>
          <a:effectRef idx="1">
            <a:schemeClr val="accent1"/>
          </a:effectRef>
          <a:fontRef idx="minor">
            <a:schemeClr val="dk1"/>
          </a:fontRef>
        </p:style>
        <p:txBody>
          <a:bodyPr wrap="none" lIns="82912" tIns="41455" rIns="82912" bIns="41455" anchor="ctr"/>
          <a:lstStyle>
            <a:lvl1pPr algn="l" eaLnBrk="0" hangingPunct="0">
              <a:spcBef>
                <a:spcPct val="20000"/>
              </a:spcBef>
              <a:buChar char="•"/>
              <a:defRPr kumimoji="1" sz="3600">
                <a:solidFill>
                  <a:schemeClr val="tx1"/>
                </a:solidFill>
                <a:latin typeface="Arial" pitchFamily="34" charset="0"/>
                <a:ea typeface="ＭＳ Ｐゴシック" pitchFamily="50" charset="-128"/>
              </a:defRPr>
            </a:lvl1pPr>
            <a:lvl2pPr marL="742950" indent="-285750" algn="l" eaLnBrk="0" hangingPunct="0">
              <a:spcBef>
                <a:spcPct val="20000"/>
              </a:spcBef>
              <a:buChar char="–"/>
              <a:defRPr kumimoji="1" sz="3000">
                <a:solidFill>
                  <a:schemeClr val="tx1"/>
                </a:solidFill>
                <a:latin typeface="Arial" pitchFamily="34" charset="0"/>
                <a:ea typeface="ＭＳ Ｐゴシック" pitchFamily="50" charset="-128"/>
              </a:defRPr>
            </a:lvl2pPr>
            <a:lvl3pPr marL="1143000" indent="-228600" algn="l" eaLnBrk="0" hangingPunct="0">
              <a:spcBef>
                <a:spcPct val="20000"/>
              </a:spcBef>
              <a:buChar char="•"/>
              <a:defRPr kumimoji="1" sz="2600">
                <a:solidFill>
                  <a:schemeClr val="tx1"/>
                </a:solidFill>
                <a:latin typeface="Arial" pitchFamily="34" charset="0"/>
                <a:ea typeface="ＭＳ Ｐゴシック" pitchFamily="50" charset="-128"/>
              </a:defRPr>
            </a:lvl3pPr>
            <a:lvl4pPr marL="1600200" indent="-228600" algn="l" eaLnBrk="0" hangingPunct="0">
              <a:spcBef>
                <a:spcPct val="20000"/>
              </a:spcBef>
              <a:buChar char="–"/>
              <a:defRPr kumimoji="1" sz="2300">
                <a:solidFill>
                  <a:schemeClr val="tx1"/>
                </a:solidFill>
                <a:latin typeface="Arial" pitchFamily="34" charset="0"/>
                <a:ea typeface="ＭＳ Ｐゴシック" pitchFamily="50" charset="-128"/>
              </a:defRPr>
            </a:lvl4pPr>
            <a:lvl5pPr marL="2057400" indent="-228600" algn="l" eaLnBrk="0" hangingPunct="0">
              <a:spcBef>
                <a:spcPct val="20000"/>
              </a:spcBef>
              <a:buChar char="»"/>
              <a:defRPr kumimoji="1" sz="23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3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3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3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300">
                <a:solidFill>
                  <a:schemeClr val="tx1"/>
                </a:solidFill>
                <a:latin typeface="Arial" pitchFamily="34" charset="0"/>
                <a:ea typeface="ＭＳ Ｐゴシック" pitchFamily="50" charset="-128"/>
              </a:defRPr>
            </a:lvl9pPr>
          </a:lstStyle>
          <a:p>
            <a:pPr algn="ctr" defTabSz="720000">
              <a:spcBef>
                <a:spcPts val="0"/>
              </a:spcBef>
              <a:buNone/>
              <a:defRPr/>
            </a:pPr>
            <a:r>
              <a:rPr lang="ja-JP" altLang="en-US" sz="1600" dirty="0">
                <a:uFill>
                  <a:solidFill>
                    <a:srgbClr val="0070C0"/>
                  </a:solidFill>
                </a:uFill>
                <a:latin typeface="メイリオ" panose="020B0604030504040204" pitchFamily="50" charset="-128"/>
                <a:ea typeface="メイリオ" panose="020B0604030504040204" pitchFamily="50" charset="-128"/>
              </a:rPr>
              <a:t>海外販売における規制・認証・法的問題点</a:t>
            </a:r>
            <a:endParaRPr lang="ja-JP" altLang="en-US" sz="1800" dirty="0">
              <a:latin typeface="メイリオ" panose="020B0604030504040204" pitchFamily="50" charset="-128"/>
              <a:ea typeface="メイリオ" panose="020B0604030504040204" pitchFamily="50" charset="-128"/>
            </a:endParaRPr>
          </a:p>
        </p:txBody>
      </p:sp>
      <p:sp>
        <p:nvSpPr>
          <p:cNvPr id="25" name="テキスト ボックス 24"/>
          <p:cNvSpPr txBox="1"/>
          <p:nvPr/>
        </p:nvSpPr>
        <p:spPr>
          <a:xfrm>
            <a:off x="89991" y="7797102"/>
            <a:ext cx="2830025" cy="1203333"/>
          </a:xfrm>
          <a:prstGeom prst="rect">
            <a:avLst/>
          </a:prstGeom>
          <a:noFill/>
        </p:spPr>
        <p:txBody>
          <a:bodyPr wrap="square" rtlCol="0">
            <a:noAutofit/>
          </a:bodyPr>
          <a:lstStyle/>
          <a:p>
            <a:r>
              <a:rPr lang="ja-JP" altLang="en-US" sz="1200" b="1" dirty="0">
                <a:solidFill>
                  <a:schemeClr val="tx2"/>
                </a:solidFill>
                <a:latin typeface="メイリオ" panose="020B0604030504040204" pitchFamily="50" charset="-128"/>
                <a:ea typeface="メイリオ" panose="020B0604030504040204" pitchFamily="50" charset="-128"/>
              </a:rPr>
              <a:t>■</a:t>
            </a:r>
            <a:r>
              <a:rPr lang="ja-JP" altLang="en-US" sz="1200" b="1" u="sng" dirty="0">
                <a:solidFill>
                  <a:schemeClr val="tx2"/>
                </a:solidFill>
                <a:latin typeface="メイリオ" panose="020B0604030504040204" pitchFamily="50" charset="-128"/>
                <a:ea typeface="メイリオ" panose="020B0604030504040204" pitchFamily="50" charset="-128"/>
              </a:rPr>
              <a:t>お申込み・お問い合わせ先</a:t>
            </a:r>
            <a:r>
              <a:rPr lang="ja-JP" altLang="en-US" sz="1200" b="1" dirty="0">
                <a:solidFill>
                  <a:schemeClr val="tx2"/>
                </a:solidFill>
                <a:latin typeface="メイリオ" panose="020B0604030504040204" pitchFamily="50" charset="-128"/>
                <a:ea typeface="メイリオ" panose="020B0604030504040204" pitchFamily="50" charset="-128"/>
              </a:rPr>
              <a:t>　</a:t>
            </a:r>
            <a:endParaRPr lang="en-US" altLang="ja-JP" sz="1200" b="1" dirty="0">
              <a:solidFill>
                <a:schemeClr val="tx2"/>
              </a:solidFill>
              <a:latin typeface="メイリオ" panose="020B0604030504040204" pitchFamily="50" charset="-128"/>
              <a:ea typeface="メイリオ" panose="020B0604030504040204" pitchFamily="50" charset="-128"/>
            </a:endParaRPr>
          </a:p>
          <a:p>
            <a:r>
              <a:rPr lang="ja-JP" altLang="en-US" sz="1200" b="1" dirty="0">
                <a:latin typeface="メイリオ" panose="020B0604030504040204" pitchFamily="50" charset="-128"/>
                <a:ea typeface="メイリオ" panose="020B0604030504040204" pitchFamily="50" charset="-128"/>
              </a:rPr>
              <a:t>神戸市海外ビジネスセンター</a:t>
            </a:r>
            <a:endParaRPr lang="en-US" altLang="ja-JP" sz="1200" b="1" dirty="0">
              <a:latin typeface="メイリオ" panose="020B0604030504040204" pitchFamily="50" charset="-128"/>
              <a:ea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rPr>
              <a:t>（神戸市経済観光局）</a:t>
            </a:r>
            <a:endParaRPr lang="en-US" altLang="ja-JP" sz="1100" dirty="0">
              <a:latin typeface="メイリオ" panose="020B0604030504040204" pitchFamily="50" charset="-128"/>
              <a:ea typeface="メイリオ" panose="020B0604030504040204" pitchFamily="50" charset="-128"/>
            </a:endParaRPr>
          </a:p>
          <a:p>
            <a:r>
              <a:rPr lang="ja-JP" altLang="en-US" sz="1200" dirty="0">
                <a:solidFill>
                  <a:srgbClr val="000000"/>
                </a:solidFill>
                <a:latin typeface="メイリオ" panose="020B0604030504040204" pitchFamily="50" charset="-128"/>
                <a:ea typeface="メイリオ" panose="020B0604030504040204" pitchFamily="50" charset="-128"/>
                <a:cs typeface="Times New Roman" pitchFamily="18" charset="0"/>
              </a:rPr>
              <a:t> </a:t>
            </a:r>
            <a:r>
              <a:rPr lang="en-US" altLang="ja-JP" sz="1000" dirty="0">
                <a:solidFill>
                  <a:srgbClr val="000000"/>
                </a:solidFill>
                <a:latin typeface="メイリオ" panose="020B0604030504040204" pitchFamily="50" charset="-128"/>
                <a:ea typeface="メイリオ" panose="020B0604030504040204" pitchFamily="50" charset="-128"/>
                <a:cs typeface="Times New Roman" pitchFamily="18" charset="0"/>
              </a:rPr>
              <a:t>E</a:t>
            </a:r>
            <a:r>
              <a:rPr lang="ja-JP" altLang="en-US" sz="1000" dirty="0">
                <a:solidFill>
                  <a:srgbClr val="000000"/>
                </a:solidFill>
                <a:latin typeface="メイリオ" panose="020B0604030504040204" pitchFamily="50" charset="-128"/>
                <a:ea typeface="メイリオ" panose="020B0604030504040204" pitchFamily="50" charset="-128"/>
                <a:cs typeface="Times New Roman" pitchFamily="18" charset="0"/>
              </a:rPr>
              <a:t>メール：</a:t>
            </a:r>
            <a:r>
              <a:rPr lang="en-US" altLang="ja-JP" sz="1000" dirty="0">
                <a:solidFill>
                  <a:srgbClr val="000000"/>
                </a:solidFill>
                <a:latin typeface="メイリオ" panose="020B0604030504040204" pitchFamily="50" charset="-128"/>
                <a:ea typeface="メイリオ" panose="020B0604030504040204" pitchFamily="50" charset="-128"/>
                <a:cs typeface="Times New Roman" pitchFamily="18" charset="0"/>
                <a:hlinkClick r:id="rId5"/>
              </a:rPr>
              <a:t>asia-biz@office.city.kobe.lg.jp</a:t>
            </a:r>
            <a:endParaRPr lang="en-US" altLang="ja-JP" sz="1000" dirty="0">
              <a:solidFill>
                <a:srgbClr val="000000"/>
              </a:solidFill>
              <a:latin typeface="メイリオ" panose="020B0604030504040204" pitchFamily="50" charset="-128"/>
              <a:ea typeface="メイリオ" panose="020B0604030504040204" pitchFamily="50" charset="-128"/>
              <a:cs typeface="Times New Roman" pitchFamily="18" charset="0"/>
            </a:endParaRPr>
          </a:p>
          <a:p>
            <a:r>
              <a:rPr lang="ja-JP" altLang="en-US" sz="1000" dirty="0">
                <a:latin typeface="メイリオ" panose="020B0604030504040204" pitchFamily="50" charset="-128"/>
                <a:ea typeface="メイリオ" panose="020B0604030504040204" pitchFamily="50" charset="-128"/>
              </a:rPr>
              <a:t> ＴＥＬ　０７８－２３１－０２２２　</a:t>
            </a:r>
            <a:endParaRPr lang="en-US" altLang="ja-JP" sz="1000" dirty="0">
              <a:latin typeface="メイリオ" panose="020B0604030504040204" pitchFamily="50" charset="-128"/>
              <a:ea typeface="メイリオ" panose="020B0604030504040204" pitchFamily="50" charset="-128"/>
            </a:endParaRPr>
          </a:p>
          <a:p>
            <a:r>
              <a:rPr lang="ja-JP" altLang="en-US" sz="1000" dirty="0">
                <a:latin typeface="メイリオ" panose="020B0604030504040204" pitchFamily="50" charset="-128"/>
                <a:ea typeface="メイリオ" panose="020B0604030504040204" pitchFamily="50" charset="-128"/>
              </a:rPr>
              <a:t> ＦＡＸ　０７８－２３１－０２５６</a:t>
            </a:r>
            <a:endParaRPr kumimoji="1" lang="ja-JP" altLang="en-US" sz="1000" dirty="0">
              <a:latin typeface="メイリオ" panose="020B0604030504040204" pitchFamily="50" charset="-128"/>
              <a:ea typeface="メイリオ" panose="020B0604030504040204" pitchFamily="50" charset="-128"/>
            </a:endParaRPr>
          </a:p>
        </p:txBody>
      </p:sp>
      <p:pic>
        <p:nvPicPr>
          <p:cNvPr id="26" name="Picture 3" descr="\\LS210D3F2\share\庶務事務\広報\ホームページＱＲコード.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88026" y="8777493"/>
            <a:ext cx="757923" cy="757923"/>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3" descr="\\LS210D3F2\share\庶務事務\印刷物（リーフレット・ロゴ等）\ロゴマーク（最終版）\A4_PDF_JPG\A4-2.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0186" y="8926139"/>
            <a:ext cx="1894426" cy="61183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8" name="表 27"/>
          <p:cNvGraphicFramePr>
            <a:graphicFrameLocks noGrp="1"/>
          </p:cNvGraphicFramePr>
          <p:nvPr>
            <p:extLst>
              <p:ext uri="{D42A27DB-BD31-4B8C-83A1-F6EECF244321}">
                <p14:modId xmlns:p14="http://schemas.microsoft.com/office/powerpoint/2010/main" val="1794760422"/>
              </p:ext>
            </p:extLst>
          </p:nvPr>
        </p:nvGraphicFramePr>
        <p:xfrm>
          <a:off x="301188" y="3914851"/>
          <a:ext cx="6336704" cy="2347516"/>
        </p:xfrm>
        <a:graphic>
          <a:graphicData uri="http://schemas.openxmlformats.org/drawingml/2006/table">
            <a:tbl>
              <a:tblPr firstRow="1" bandRow="1">
                <a:tableStyleId>{5940675A-B579-460E-94D1-54222C63F5DA}</a:tableStyleId>
              </a:tblPr>
              <a:tblGrid>
                <a:gridCol w="1728192">
                  <a:extLst>
                    <a:ext uri="{9D8B030D-6E8A-4147-A177-3AD203B41FA5}">
                      <a16:colId xmlns:a16="http://schemas.microsoft.com/office/drawing/2014/main" val="20000"/>
                    </a:ext>
                  </a:extLst>
                </a:gridCol>
                <a:gridCol w="4608512">
                  <a:extLst>
                    <a:ext uri="{9D8B030D-6E8A-4147-A177-3AD203B41FA5}">
                      <a16:colId xmlns:a16="http://schemas.microsoft.com/office/drawing/2014/main" val="20001"/>
                    </a:ext>
                  </a:extLst>
                </a:gridCol>
              </a:tblGrid>
              <a:tr h="457498">
                <a:tc>
                  <a:txBody>
                    <a:bodyPr/>
                    <a:lstStyle/>
                    <a:p>
                      <a:pPr algn="ctr"/>
                      <a:r>
                        <a:rPr kumimoji="1" lang="ja-JP" altLang="en-US" sz="1200" dirty="0">
                          <a:latin typeface="メイリオ" panose="020B0604030504040204" pitchFamily="50" charset="-128"/>
                          <a:ea typeface="メイリオ" panose="020B0604030504040204" pitchFamily="50" charset="-128"/>
                        </a:rPr>
                        <a:t>住　　所</a:t>
                      </a:r>
                    </a:p>
                  </a:txBody>
                  <a:tcPr marT="50403" marB="50403"/>
                </a:tc>
                <a:tc>
                  <a:txBody>
                    <a:bodyPr/>
                    <a:lstStyle/>
                    <a:p>
                      <a:endParaRPr kumimoji="1" lang="ja-JP" altLang="en-US" sz="1200" i="1" dirty="0"/>
                    </a:p>
                  </a:txBody>
                  <a:tcPr marT="50403" marB="50403"/>
                </a:tc>
                <a:extLst>
                  <a:ext uri="{0D108BD9-81ED-4DB2-BD59-A6C34878D82A}">
                    <a16:rowId xmlns:a16="http://schemas.microsoft.com/office/drawing/2014/main" val="10000"/>
                  </a:ext>
                </a:extLst>
              </a:tr>
              <a:tr h="369011">
                <a:tc>
                  <a:txBody>
                    <a:bodyPr/>
                    <a:lstStyle/>
                    <a:p>
                      <a:pPr algn="ctr"/>
                      <a:r>
                        <a:rPr kumimoji="1" lang="ja-JP" altLang="en-US" sz="1200" dirty="0">
                          <a:latin typeface="メイリオ" panose="020B0604030504040204" pitchFamily="50" charset="-128"/>
                          <a:ea typeface="メイリオ" panose="020B0604030504040204" pitchFamily="50" charset="-128"/>
                        </a:rPr>
                        <a:t>企業名・団体名</a:t>
                      </a:r>
                    </a:p>
                  </a:txBody>
                  <a:tcPr marT="50403" marB="50403"/>
                </a:tc>
                <a:tc>
                  <a:txBody>
                    <a:bodyPr/>
                    <a:lstStyle/>
                    <a:p>
                      <a:endParaRPr kumimoji="1" lang="ja-JP" altLang="en-US" sz="1200" dirty="0"/>
                    </a:p>
                  </a:txBody>
                  <a:tcPr marT="50403" marB="50403"/>
                </a:tc>
                <a:extLst>
                  <a:ext uri="{0D108BD9-81ED-4DB2-BD59-A6C34878D82A}">
                    <a16:rowId xmlns:a16="http://schemas.microsoft.com/office/drawing/2014/main" val="10001"/>
                  </a:ext>
                </a:extLst>
              </a:tr>
              <a:tr h="369011">
                <a:tc>
                  <a:txBody>
                    <a:bodyPr/>
                    <a:lstStyle/>
                    <a:p>
                      <a:pPr algn="ctr"/>
                      <a:r>
                        <a:rPr kumimoji="1" lang="ja-JP" altLang="en-US" sz="1200" dirty="0">
                          <a:latin typeface="メイリオ" panose="020B0604030504040204" pitchFamily="50" charset="-128"/>
                          <a:ea typeface="メイリオ" panose="020B0604030504040204" pitchFamily="50" charset="-128"/>
                        </a:rPr>
                        <a:t>参加者役職・お名前</a:t>
                      </a:r>
                    </a:p>
                  </a:txBody>
                  <a:tcPr marT="50403" marB="50403"/>
                </a:tc>
                <a:tc>
                  <a:txBody>
                    <a:bodyPr/>
                    <a:lstStyle/>
                    <a:p>
                      <a:r>
                        <a:rPr kumimoji="1" lang="ja-JP" altLang="en-US" sz="1200" dirty="0"/>
                        <a:t>　　　　　　　　　　　　　　　　　　　　　　</a:t>
                      </a:r>
                    </a:p>
                  </a:txBody>
                  <a:tcPr marT="50403" marB="50403"/>
                </a:tc>
                <a:extLst>
                  <a:ext uri="{0D108BD9-81ED-4DB2-BD59-A6C34878D82A}">
                    <a16:rowId xmlns:a16="http://schemas.microsoft.com/office/drawing/2014/main" val="10002"/>
                  </a:ext>
                </a:extLst>
              </a:tr>
              <a:tr h="3449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メイリオ" panose="020B0604030504040204" pitchFamily="50" charset="-128"/>
                          <a:ea typeface="メイリオ" panose="020B0604030504040204" pitchFamily="50" charset="-128"/>
                        </a:rPr>
                        <a:t>Ｅメール（必須）</a:t>
                      </a:r>
                    </a:p>
                  </a:txBody>
                  <a:tcPr marT="50403" marB="50403"/>
                </a:tc>
                <a:tc>
                  <a:txBody>
                    <a:bodyPr/>
                    <a:lstStyle/>
                    <a:p>
                      <a:endParaRPr kumimoji="1" lang="ja-JP" altLang="en-US" sz="1200" dirty="0"/>
                    </a:p>
                  </a:txBody>
                  <a:tcPr marT="50403" marB="50403"/>
                </a:tc>
                <a:extLst>
                  <a:ext uri="{0D108BD9-81ED-4DB2-BD59-A6C34878D82A}">
                    <a16:rowId xmlns:a16="http://schemas.microsoft.com/office/drawing/2014/main" val="10003"/>
                  </a:ext>
                </a:extLst>
              </a:tr>
              <a:tr h="393046">
                <a:tc>
                  <a:txBody>
                    <a:bodyPr/>
                    <a:lstStyle/>
                    <a:p>
                      <a:pPr algn="ctr"/>
                      <a:r>
                        <a:rPr kumimoji="1" lang="ja-JP" altLang="en-US" sz="1200" dirty="0">
                          <a:latin typeface="メイリオ" panose="020B0604030504040204" pitchFamily="50" charset="-128"/>
                          <a:ea typeface="メイリオ" panose="020B0604030504040204" pitchFamily="50" charset="-128"/>
                        </a:rPr>
                        <a:t>電話</a:t>
                      </a:r>
                    </a:p>
                  </a:txBody>
                  <a:tcPr marT="50403" marB="50403"/>
                </a:tc>
                <a:tc>
                  <a:txBody>
                    <a:bodyPr/>
                    <a:lstStyle/>
                    <a:p>
                      <a:endParaRPr kumimoji="1" lang="ja-JP" altLang="en-US" sz="1200" dirty="0"/>
                    </a:p>
                  </a:txBody>
                  <a:tcPr marT="50403" marB="50403"/>
                </a:tc>
                <a:extLst>
                  <a:ext uri="{0D108BD9-81ED-4DB2-BD59-A6C34878D82A}">
                    <a16:rowId xmlns:a16="http://schemas.microsoft.com/office/drawing/2014/main" val="10004"/>
                  </a:ext>
                </a:extLst>
              </a:tr>
              <a:tr h="413973">
                <a:tc>
                  <a:txBody>
                    <a:bodyPr/>
                    <a:lstStyle/>
                    <a:p>
                      <a:pPr algn="ctr"/>
                      <a:r>
                        <a:rPr kumimoji="1" lang="ja-JP" altLang="en-US" sz="1200" dirty="0">
                          <a:latin typeface="メイリオ" panose="020B0604030504040204" pitchFamily="50" charset="-128"/>
                          <a:ea typeface="メイリオ" panose="020B0604030504040204" pitchFamily="50" charset="-128"/>
                        </a:rPr>
                        <a:t>ＦＡＸ</a:t>
                      </a:r>
                    </a:p>
                  </a:txBody>
                  <a:tcPr marT="50403" marB="50403"/>
                </a:tc>
                <a:tc>
                  <a:txBody>
                    <a:bodyPr/>
                    <a:lstStyle/>
                    <a:p>
                      <a:endParaRPr kumimoji="1" lang="ja-JP" altLang="en-US" sz="1200" dirty="0"/>
                    </a:p>
                  </a:txBody>
                  <a:tcPr marT="50403" marB="50403"/>
                </a:tc>
                <a:extLst>
                  <a:ext uri="{0D108BD9-81ED-4DB2-BD59-A6C34878D82A}">
                    <a16:rowId xmlns:a16="http://schemas.microsoft.com/office/drawing/2014/main" val="10005"/>
                  </a:ext>
                </a:extLst>
              </a:tr>
            </a:tbl>
          </a:graphicData>
        </a:graphic>
      </p:graphicFrame>
      <p:pic>
        <p:nvPicPr>
          <p:cNvPr id="2" name="図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82764" y="6779442"/>
            <a:ext cx="3055128" cy="2871558"/>
          </a:xfrm>
          <a:prstGeom prst="rect">
            <a:avLst/>
          </a:prstGeom>
        </p:spPr>
      </p:pic>
      <p:pic>
        <p:nvPicPr>
          <p:cNvPr id="3" name="図 2"/>
          <p:cNvPicPr>
            <a:picLocks noChangeAspect="1"/>
          </p:cNvPicPr>
          <p:nvPr/>
        </p:nvPicPr>
        <p:blipFill>
          <a:blip r:embed="rId9"/>
          <a:stretch>
            <a:fillRect/>
          </a:stretch>
        </p:blipFill>
        <p:spPr>
          <a:xfrm>
            <a:off x="4158828" y="431294"/>
            <a:ext cx="1144242" cy="1123513"/>
          </a:xfrm>
          <a:prstGeom prst="rect">
            <a:avLst/>
          </a:prstGeom>
        </p:spPr>
      </p:pic>
    </p:spTree>
    <p:extLst>
      <p:ext uri="{BB962C8B-B14F-4D97-AF65-F5344CB8AC3E}">
        <p14:creationId xmlns:p14="http://schemas.microsoft.com/office/powerpoint/2010/main" val="1446615188"/>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4280</TotalTime>
  <Words>1009</Words>
  <Application>Microsoft Office PowerPoint</Application>
  <PresentationFormat>ユーザー設定</PresentationFormat>
  <Paragraphs>85</Paragraphs>
  <Slides>2</Slides>
  <Notes>1</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2</vt:i4>
      </vt:variant>
    </vt:vector>
  </HeadingPairs>
  <TitlesOfParts>
    <vt:vector size="12" baseType="lpstr">
      <vt:lpstr>ＭＳ Ｐゴシック</vt:lpstr>
      <vt:lpstr>ＭＳ ゴシック</vt:lpstr>
      <vt:lpstr>ＭＳ 明朝</vt:lpstr>
      <vt:lpstr>メイリオ</vt:lpstr>
      <vt:lpstr>Arial</vt:lpstr>
      <vt:lpstr>Calibri</vt:lpstr>
      <vt:lpstr>Century</vt:lpstr>
      <vt:lpstr>Times New Roman</vt:lpstr>
      <vt:lpstr>Wingdings</vt:lpstr>
      <vt:lpstr>Office ​​テーマ</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中小企業のための法務勉強会</dc:title>
  <dc:creator>Administrator</dc:creator>
  <cp:lastModifiedBy>夏目 尚実</cp:lastModifiedBy>
  <cp:revision>468</cp:revision>
  <cp:lastPrinted>2022-09-14T00:07:42Z</cp:lastPrinted>
  <dcterms:created xsi:type="dcterms:W3CDTF">2014-02-28T06:32:11Z</dcterms:created>
  <dcterms:modified xsi:type="dcterms:W3CDTF">2023-09-13T04:49:49Z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1b85ecb2-a6cb-4b76-bcbd-1c2ea4df0cd9_Enabled">
    <vt:lpwstr>False</vt:lpwstr>
  </property>
  <property fmtid="{D5CDD505-2E9C-101B-9397-08002B2CF9AE}" pid="3" name="MSIP_Label_1b85ecb2-a6cb-4b76-bcbd-1c2ea4df0cd9_SiteId">
    <vt:lpwstr>6f15ba8c-27c6-44f1-98fb-38c43daa773c</vt:lpwstr>
  </property>
  <property fmtid="{D5CDD505-2E9C-101B-9397-08002B2CF9AE}" pid="4" name="MSIP_Label_1b85ecb2-a6cb-4b76-bcbd-1c2ea4df0cd9_Owner">
    <vt:lpwstr>okawa-takuro@inpit.go.jp</vt:lpwstr>
  </property>
  <property fmtid="{D5CDD505-2E9C-101B-9397-08002B2CF9AE}" pid="5" name="MSIP_Label_1b85ecb2-a6cb-4b76-bcbd-1c2ea4df0cd9_SetDate">
    <vt:lpwstr>2021-02-12T04:47:22.1049587Z</vt:lpwstr>
  </property>
  <property fmtid="{D5CDD505-2E9C-101B-9397-08002B2CF9AE}" pid="6" name="MSIP_Label_1b85ecb2-a6cb-4b76-bcbd-1c2ea4df0cd9_Name">
    <vt:lpwstr>暗号化ラベル</vt:lpwstr>
  </property>
  <property fmtid="{D5CDD505-2E9C-101B-9397-08002B2CF9AE}" pid="7" name="MSIP_Label_1b85ecb2-a6cb-4b76-bcbd-1c2ea4df0cd9_Application">
    <vt:lpwstr>Microsoft Azure Information Protection</vt:lpwstr>
  </property>
  <property fmtid="{D5CDD505-2E9C-101B-9397-08002B2CF9AE}" pid="8" name="MSIP_Label_1b85ecb2-a6cb-4b76-bcbd-1c2ea4df0cd9_ActionId">
    <vt:lpwstr>5c0c98d5-3065-4c23-ab53-00f8005e1891</vt:lpwstr>
  </property>
  <property fmtid="{D5CDD505-2E9C-101B-9397-08002B2CF9AE}" pid="9" name="MSIP_Label_1b85ecb2-a6cb-4b76-bcbd-1c2ea4df0cd9_Extended_MSFT_Method">
    <vt:lpwstr>Automatic</vt:lpwstr>
  </property>
</Properties>
</file>