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7021513" cy="9901238"/>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3119">
          <p15:clr>
            <a:srgbClr val="A4A3A4"/>
          </p15:clr>
        </p15:guide>
        <p15:guide id="4" pos="2212">
          <p15:clr>
            <a:srgbClr val="A4A3A4"/>
          </p15:clr>
        </p15:guide>
        <p15:guide id="5" orient="horz" pos="2891">
          <p15:clr>
            <a:srgbClr val="A4A3A4"/>
          </p15:clr>
        </p15:guide>
        <p15:guide id="6" orient="horz" pos="3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0F8FA"/>
    <a:srgbClr val="E9FFAB"/>
    <a:srgbClr val="CCFF99"/>
    <a:srgbClr val="C6E6A2"/>
    <a:srgbClr val="FFFF8B"/>
    <a:srgbClr val="FFDB69"/>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8"/>
    <p:restoredTop sz="93609" autoAdjust="0"/>
  </p:normalViewPr>
  <p:slideViewPr>
    <p:cSldViewPr>
      <p:cViewPr>
        <p:scale>
          <a:sx n="100" d="100"/>
          <a:sy n="100" d="100"/>
        </p:scale>
        <p:origin x="1000" y="52"/>
      </p:cViewPr>
      <p:guideLst>
        <p:guide orient="horz" pos="2880"/>
        <p:guide pos="2160"/>
        <p:guide orient="horz" pos="3119"/>
        <p:guide pos="2212"/>
        <p:guide orient="horz" pos="2891"/>
        <p:guide orient="horz" pos="311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2950375" cy="497367"/>
          </a:xfrm>
          <a:prstGeom prst="rect">
            <a:avLst/>
          </a:prstGeom>
        </p:spPr>
        <p:txBody>
          <a:bodyPr vert="horz" lIns="92189" tIns="46097" rIns="92189" bIns="4609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2" y="6"/>
            <a:ext cx="2950374" cy="497367"/>
          </a:xfrm>
          <a:prstGeom prst="rect">
            <a:avLst/>
          </a:prstGeom>
        </p:spPr>
        <p:txBody>
          <a:bodyPr vert="horz" lIns="92189" tIns="46097" rIns="92189" bIns="46097" rtlCol="0"/>
          <a:lstStyle>
            <a:lvl1pPr algn="r">
              <a:defRPr sz="1200"/>
            </a:lvl1pPr>
          </a:lstStyle>
          <a:p>
            <a:fld id="{0F89EF13-7771-4B8A-9E56-55921ED87A44}" type="datetimeFigureOut">
              <a:rPr kumimoji="1" lang="ja-JP" altLang="en-US" smtClean="0"/>
              <a:t>2024/1/26</a:t>
            </a:fld>
            <a:endParaRPr kumimoji="1" lang="ja-JP" altLang="en-US"/>
          </a:p>
        </p:txBody>
      </p:sp>
      <p:sp>
        <p:nvSpPr>
          <p:cNvPr id="4" name="スライド イメージ プレースホルダー 3"/>
          <p:cNvSpPr>
            <a:spLocks noGrp="1" noRot="1" noChangeAspect="1"/>
          </p:cNvSpPr>
          <p:nvPr>
            <p:ph type="sldImg" idx="2"/>
          </p:nvPr>
        </p:nvSpPr>
        <p:spPr>
          <a:xfrm>
            <a:off x="2082800" y="744538"/>
            <a:ext cx="2641600" cy="3729037"/>
          </a:xfrm>
          <a:prstGeom prst="rect">
            <a:avLst/>
          </a:prstGeom>
          <a:noFill/>
          <a:ln w="12700">
            <a:solidFill>
              <a:prstClr val="black"/>
            </a:solidFill>
          </a:ln>
        </p:spPr>
        <p:txBody>
          <a:bodyPr vert="horz" lIns="92189" tIns="46097" rIns="92189" bIns="46097" rtlCol="0" anchor="ctr"/>
          <a:lstStyle/>
          <a:p>
            <a:endParaRPr lang="ja-JP" altLang="en-US"/>
          </a:p>
        </p:txBody>
      </p:sp>
      <p:sp>
        <p:nvSpPr>
          <p:cNvPr id="5" name="ノート プレースホルダー 4"/>
          <p:cNvSpPr>
            <a:spLocks noGrp="1"/>
          </p:cNvSpPr>
          <p:nvPr>
            <p:ph type="body" sz="quarter" idx="3"/>
          </p:nvPr>
        </p:nvSpPr>
        <p:spPr>
          <a:xfrm>
            <a:off x="680244" y="4720985"/>
            <a:ext cx="5446723" cy="4473102"/>
          </a:xfrm>
          <a:prstGeom prst="rect">
            <a:avLst/>
          </a:prstGeom>
        </p:spPr>
        <p:txBody>
          <a:bodyPr vert="horz" lIns="92189" tIns="46097" rIns="92189" bIns="460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372"/>
            <a:ext cx="2950375" cy="497366"/>
          </a:xfrm>
          <a:prstGeom prst="rect">
            <a:avLst/>
          </a:prstGeom>
        </p:spPr>
        <p:txBody>
          <a:bodyPr vert="horz" lIns="92189" tIns="46097" rIns="92189" bIns="460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2" y="9440372"/>
            <a:ext cx="2950374" cy="497366"/>
          </a:xfrm>
          <a:prstGeom prst="rect">
            <a:avLst/>
          </a:prstGeom>
        </p:spPr>
        <p:txBody>
          <a:bodyPr vert="horz" lIns="92189" tIns="46097" rIns="92189" bIns="46097" rtlCol="0" anchor="b"/>
          <a:lstStyle>
            <a:lvl1pPr algn="r">
              <a:defRPr sz="1200"/>
            </a:lvl1pPr>
          </a:lstStyle>
          <a:p>
            <a:fld id="{816F0840-9377-4A7D-9405-971A8686CEE6}" type="slidenum">
              <a:rPr kumimoji="1" lang="ja-JP" altLang="en-US" smtClean="0"/>
              <a:t>‹#›</a:t>
            </a:fld>
            <a:endParaRPr kumimoji="1" lang="ja-JP" altLang="en-US"/>
          </a:p>
        </p:txBody>
      </p:sp>
    </p:spTree>
    <p:extLst>
      <p:ext uri="{BB962C8B-B14F-4D97-AF65-F5344CB8AC3E}">
        <p14:creationId xmlns:p14="http://schemas.microsoft.com/office/powerpoint/2010/main" val="1098209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816F0840-9377-4A7D-9405-971A8686CEE6}" type="slidenum">
              <a:rPr kumimoji="1" lang="ja-JP" altLang="en-US" smtClean="0"/>
              <a:t>2</a:t>
            </a:fld>
            <a:endParaRPr kumimoji="1" lang="ja-JP" altLang="en-US"/>
          </a:p>
        </p:txBody>
      </p:sp>
    </p:spTree>
    <p:extLst>
      <p:ext uri="{BB962C8B-B14F-4D97-AF65-F5344CB8AC3E}">
        <p14:creationId xmlns:p14="http://schemas.microsoft.com/office/powerpoint/2010/main" val="104263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26614" y="3075803"/>
            <a:ext cx="5968286" cy="2122348"/>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53227" y="5610702"/>
            <a:ext cx="4915059" cy="253031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2024/1/26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60978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2024/1/26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16989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817948" y="529444"/>
            <a:ext cx="1184881" cy="1126265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63308" y="529444"/>
            <a:ext cx="3437616" cy="1126265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2024/1/26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66265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2024/1/26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159586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54651" y="6362463"/>
            <a:ext cx="5968286" cy="196649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54651" y="4196570"/>
            <a:ext cx="5968286" cy="216589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2024/1/26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130266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63308" y="3080386"/>
            <a:ext cx="2311248" cy="8711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91582" y="3080386"/>
            <a:ext cx="2311248" cy="8711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t>2024/1/26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32734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51076" y="396508"/>
            <a:ext cx="6319362" cy="1650207"/>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51076" y="2216320"/>
            <a:ext cx="3102388" cy="923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51076" y="3139977"/>
            <a:ext cx="3102388" cy="57046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566833" y="2216320"/>
            <a:ext cx="3103606" cy="923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566833" y="3139977"/>
            <a:ext cx="3103606" cy="57046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FC00079-0771-4374-A0F8-BBA6C99B7205}" type="datetimeFigureOut">
              <a:rPr kumimoji="1" lang="ja-JP" altLang="en-US" smtClean="0"/>
              <a:t>2024/1/26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26309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FC00079-0771-4374-A0F8-BBA6C99B7205}" type="datetimeFigureOut">
              <a:rPr kumimoji="1" lang="ja-JP" altLang="en-US" smtClean="0"/>
              <a:t>2024/1/26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65188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FC00079-0771-4374-A0F8-BBA6C99B7205}" type="datetimeFigureOut">
              <a:rPr kumimoji="1" lang="ja-JP" altLang="en-US" smtClean="0"/>
              <a:t>2024/1/26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37086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1077" y="394217"/>
            <a:ext cx="2310030" cy="1677709"/>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745219" y="394218"/>
            <a:ext cx="3925221" cy="84504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51077" y="2071928"/>
            <a:ext cx="2310030" cy="6772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t>2024/1/26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65709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76266" y="6930867"/>
            <a:ext cx="4212908" cy="81822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76266" y="884696"/>
            <a:ext cx="4212908" cy="59407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76266" y="7749096"/>
            <a:ext cx="4212908" cy="11620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t>2024/1/26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83218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51076" y="396508"/>
            <a:ext cx="6319362" cy="1650207"/>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51076" y="2310291"/>
            <a:ext cx="6319362" cy="65343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51077" y="9176984"/>
            <a:ext cx="1638353" cy="527149"/>
          </a:xfrm>
          <a:prstGeom prst="rect">
            <a:avLst/>
          </a:prstGeom>
        </p:spPr>
        <p:txBody>
          <a:bodyPr vert="horz" lIns="91440" tIns="45720" rIns="91440" bIns="45720" rtlCol="0" anchor="ctr"/>
          <a:lstStyle>
            <a:lvl1pPr algn="l">
              <a:defRPr sz="1200">
                <a:solidFill>
                  <a:schemeClr val="tx1">
                    <a:tint val="75000"/>
                  </a:schemeClr>
                </a:solidFill>
              </a:defRPr>
            </a:lvl1pPr>
          </a:lstStyle>
          <a:p>
            <a:fld id="{3FC00079-0771-4374-A0F8-BBA6C99B7205}" type="datetimeFigureOut">
              <a:rPr kumimoji="1" lang="ja-JP" altLang="en-US" smtClean="0"/>
              <a:t>2024/1/26</a:t>
            </a:fld>
            <a:endParaRPr kumimoji="1" lang="ja-JP" altLang="en-US"/>
          </a:p>
        </p:txBody>
      </p:sp>
      <p:sp>
        <p:nvSpPr>
          <p:cNvPr id="5" name="フッター プレースホルダー 4"/>
          <p:cNvSpPr>
            <a:spLocks noGrp="1"/>
          </p:cNvSpPr>
          <p:nvPr>
            <p:ph type="ftr" sz="quarter" idx="3"/>
          </p:nvPr>
        </p:nvSpPr>
        <p:spPr>
          <a:xfrm>
            <a:off x="2399017" y="9176984"/>
            <a:ext cx="2223479" cy="52714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032085" y="9176984"/>
            <a:ext cx="1638353" cy="527149"/>
          </a:xfrm>
          <a:prstGeom prst="rect">
            <a:avLst/>
          </a:prstGeom>
        </p:spPr>
        <p:txBody>
          <a:bodyPr vert="horz" lIns="91440" tIns="45720" rIns="91440" bIns="45720" rtlCol="0" anchor="ctr"/>
          <a:lstStyle>
            <a:lvl1pPr algn="r">
              <a:defRPr sz="1200">
                <a:solidFill>
                  <a:schemeClr val="tx1">
                    <a:tint val="75000"/>
                  </a:schemeClr>
                </a:solidFill>
              </a:defRPr>
            </a:lvl1p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55368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kobe-obc.lg.jp/news/1661/" TargetMode="External"/><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mailto:asia-biz@office.city.kobe.lg.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05"/>
          <p:cNvSpPr>
            <a:spLocks noChangeArrowheads="1"/>
          </p:cNvSpPr>
          <p:nvPr/>
        </p:nvSpPr>
        <p:spPr bwMode="auto">
          <a:xfrm>
            <a:off x="107344" y="5598691"/>
            <a:ext cx="6739001" cy="3465434"/>
          </a:xfrm>
          <a:prstGeom prst="rect">
            <a:avLst/>
          </a:prstGeom>
          <a:solidFill>
            <a:srgbClr val="FFFFCC"/>
          </a:solidFill>
          <a:ln>
            <a:solidFill>
              <a:schemeClr val="bg1"/>
            </a:solidFill>
            <a:headEnd/>
            <a:tailEnd/>
          </a:ln>
        </p:spPr>
        <p:style>
          <a:lnRef idx="2">
            <a:schemeClr val="accent3"/>
          </a:lnRef>
          <a:fillRef idx="1">
            <a:schemeClr val="lt1"/>
          </a:fillRef>
          <a:effectRef idx="0">
            <a:schemeClr val="accent3"/>
          </a:effectRef>
          <a:fontRef idx="minor">
            <a:schemeClr val="dk1"/>
          </a:fontRef>
        </p:style>
        <p:txBody>
          <a:bodyPr wrap="none"/>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None/>
              <a:defRPr/>
            </a:pPr>
            <a:r>
              <a:rPr lang="ja-JP" altLang="en-US" sz="1200" b="1" dirty="0">
                <a:solidFill>
                  <a:srgbClr val="0070C0"/>
                </a:solidFill>
                <a:latin typeface="ＭＳ Ｐゴシック" pitchFamily="50" charset="-128"/>
              </a:rPr>
              <a:t>■　常任講師　　　　　　　　　　　　　　　　　　　　　　　　　　　　　　　　　　　　　　　　　　　　　　　　　　　　　　　　　　  　</a:t>
            </a:r>
            <a:r>
              <a:rPr lang="ja-JP" altLang="en-US" sz="1050" b="1" dirty="0">
                <a:solidFill>
                  <a:srgbClr val="0070C0"/>
                </a:solidFill>
                <a:latin typeface="ＭＳ Ｐゴシック" pitchFamily="50" charset="-128"/>
              </a:rPr>
              <a:t>　</a:t>
            </a:r>
            <a:endParaRPr lang="en-US" altLang="ja-JP" sz="800" dirty="0">
              <a:solidFill>
                <a:srgbClr val="0070C0"/>
              </a:solidFill>
              <a:latin typeface="ＭＳ Ｐゴシック" pitchFamily="50" charset="-128"/>
            </a:endParaRPr>
          </a:p>
          <a:p>
            <a:pPr>
              <a:spcBef>
                <a:spcPct val="0"/>
              </a:spcBef>
              <a:buNone/>
              <a:defRPr/>
            </a:pPr>
            <a:r>
              <a:rPr lang="ja-JP" altLang="en-US" sz="1200" dirty="0">
                <a:latin typeface="ＭＳ Ｐゴシック" pitchFamily="50" charset="-128"/>
              </a:rPr>
              <a:t>　</a:t>
            </a:r>
            <a:r>
              <a:rPr lang="ja-JP" altLang="en-US" sz="1100" dirty="0">
                <a:latin typeface="ＭＳ Ｐゴシック" pitchFamily="50" charset="-128"/>
              </a:rPr>
              <a:t>弁護士法人東町法律事務所　　　　　　　　　　　　　　　　　弁護士法人東町法律事務所　　　　</a:t>
            </a:r>
            <a:endParaRPr lang="en-US" altLang="ja-JP" sz="1100" dirty="0">
              <a:latin typeface="ＭＳ Ｐゴシック" pitchFamily="50" charset="-128"/>
            </a:endParaRPr>
          </a:p>
          <a:p>
            <a:pPr>
              <a:spcBef>
                <a:spcPct val="0"/>
              </a:spcBef>
              <a:buNone/>
              <a:defRPr/>
            </a:pPr>
            <a:r>
              <a:rPr lang="ja-JP" altLang="en-US" sz="1100" dirty="0">
                <a:latin typeface="ＭＳ Ｐゴシック" pitchFamily="50" charset="-128"/>
              </a:rPr>
              <a:t>　　弁護士</a:t>
            </a:r>
            <a:r>
              <a:rPr lang="en-US" altLang="ja-JP" sz="1100" dirty="0">
                <a:latin typeface="ＭＳ Ｐゴシック" pitchFamily="50" charset="-128"/>
              </a:rPr>
              <a:t>(</a:t>
            </a:r>
            <a:r>
              <a:rPr lang="ja-JP" altLang="en-US" sz="1100" dirty="0">
                <a:latin typeface="ＭＳ Ｐゴシック" pitchFamily="50" charset="-128"/>
              </a:rPr>
              <a:t>パートナー</a:t>
            </a:r>
            <a:r>
              <a:rPr lang="en-US" altLang="ja-JP" sz="1100" dirty="0">
                <a:latin typeface="ＭＳ Ｐゴシック" pitchFamily="50" charset="-128"/>
              </a:rPr>
              <a:t>)</a:t>
            </a:r>
            <a:r>
              <a:rPr lang="ja-JP" altLang="en-US" sz="1100" dirty="0">
                <a:latin typeface="ＭＳ Ｐゴシック" pitchFamily="50" charset="-128"/>
              </a:rPr>
              <a:t>　芳田　栄二　氏　　　　　　　　　　　　弁護士（パートナー）　名倉　大貴　氏</a:t>
            </a:r>
            <a:endParaRPr lang="en-US" altLang="ja-JP" sz="1100" dirty="0">
              <a:latin typeface="ＭＳ Ｐゴシック" pitchFamily="50" charset="-128"/>
            </a:endParaRPr>
          </a:p>
          <a:p>
            <a:pPr eaLnBrk="1" hangingPunct="1">
              <a:spcBef>
                <a:spcPct val="0"/>
              </a:spcBef>
              <a:buFontTx/>
              <a:buNone/>
              <a:defRPr/>
            </a:pPr>
            <a:r>
              <a:rPr lang="ja-JP" altLang="en-US" sz="1200" dirty="0">
                <a:latin typeface="ＭＳ Ｐゴシック" pitchFamily="50" charset="-128"/>
              </a:rPr>
              <a:t>　 　　　　　　　　　 　　　　　　　　　　　　　　　　　　　　</a:t>
            </a:r>
            <a:endParaRPr lang="en-US" altLang="ja-JP" sz="800" dirty="0">
              <a:latin typeface="ＭＳ Ｐゴシック" pitchFamily="50" charset="-128"/>
            </a:endParaRPr>
          </a:p>
          <a:p>
            <a:pPr eaLnBrk="1" hangingPunct="1">
              <a:spcBef>
                <a:spcPct val="0"/>
              </a:spcBef>
              <a:buFontTx/>
              <a:buNone/>
              <a:defRPr/>
            </a:pPr>
            <a:r>
              <a:rPr lang="ja-JP" altLang="en-US" sz="800" dirty="0">
                <a:latin typeface="ＭＳ Ｐゴシック" pitchFamily="50" charset="-128"/>
              </a:rPr>
              <a:t>　　　　　　　　　　　　　</a:t>
            </a: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a:spcBef>
                <a:spcPct val="0"/>
              </a:spcBef>
              <a:buNone/>
              <a:defRPr/>
            </a:pPr>
            <a:endParaRPr lang="en-US" altLang="ja-JP" sz="1200" b="1" dirty="0">
              <a:solidFill>
                <a:srgbClr val="0070C0"/>
              </a:solidFill>
              <a:latin typeface="ＭＳ Ｐゴシック" pitchFamily="50" charset="-128"/>
            </a:endParaRPr>
          </a:p>
          <a:p>
            <a:pPr>
              <a:spcBef>
                <a:spcPct val="0"/>
              </a:spcBef>
              <a:buNone/>
              <a:defRPr/>
            </a:pPr>
            <a:endParaRPr lang="en-US" altLang="ja-JP" sz="1200" b="1" dirty="0">
              <a:solidFill>
                <a:srgbClr val="0070C0"/>
              </a:solidFill>
              <a:latin typeface="ＭＳ Ｐゴシック" pitchFamily="50" charset="-128"/>
            </a:endParaRPr>
          </a:p>
          <a:p>
            <a:pPr>
              <a:spcBef>
                <a:spcPct val="0"/>
              </a:spcBef>
              <a:buNone/>
              <a:defRPr/>
            </a:pPr>
            <a:r>
              <a:rPr lang="ja-JP" altLang="en-US" sz="1200" b="1" dirty="0">
                <a:solidFill>
                  <a:srgbClr val="0070C0"/>
                </a:solidFill>
                <a:latin typeface="ＭＳ Ｐゴシック" pitchFamily="50" charset="-128"/>
              </a:rPr>
              <a:t>■　ゲスト講師　　　　　　　　　　　　　　　　　　　　　　　■　監修、塾長</a:t>
            </a:r>
            <a:endParaRPr lang="en-US" altLang="ja-JP" sz="1200" b="1" dirty="0">
              <a:solidFill>
                <a:srgbClr val="0070C0"/>
              </a:solidFill>
              <a:latin typeface="ＭＳ Ｐゴシック" pitchFamily="50" charset="-128"/>
            </a:endParaRPr>
          </a:p>
          <a:p>
            <a:pPr>
              <a:spcBef>
                <a:spcPct val="0"/>
              </a:spcBef>
              <a:buNone/>
              <a:defRPr/>
            </a:pPr>
            <a:r>
              <a:rPr lang="ja-JP" altLang="en-US" sz="1200" dirty="0">
                <a:latin typeface="+mn-ea"/>
              </a:rPr>
              <a:t>　</a:t>
            </a:r>
            <a:r>
              <a:rPr lang="zh-TW" altLang="en-US" sz="1100" dirty="0">
                <a:latin typeface="ＭＳ Ｐゴシック" panose="020B0600070205080204" pitchFamily="50" charset="-128"/>
                <a:sym typeface="Wingdings" panose="05000000000000000000" pitchFamily="2" charset="2"/>
              </a:rPr>
              <a:t>株式会社</a:t>
            </a:r>
            <a:r>
              <a:rPr lang="en-US" altLang="zh-TW" sz="1100" dirty="0">
                <a:latin typeface="ＭＳ Ｐゴシック" panose="020B0600070205080204" pitchFamily="50" charset="-128"/>
                <a:sym typeface="Wingdings" panose="05000000000000000000" pitchFamily="2" charset="2"/>
              </a:rPr>
              <a:t>FIVE</a:t>
            </a:r>
            <a:r>
              <a:rPr lang="zh-TW" altLang="en-US" sz="1100" dirty="0">
                <a:latin typeface="ＭＳ Ｐゴシック" panose="020B0600070205080204" pitchFamily="50" charset="-128"/>
                <a:sym typeface="Wingdings" panose="05000000000000000000" pitchFamily="2" charset="2"/>
              </a:rPr>
              <a:t> </a:t>
            </a:r>
            <a:r>
              <a:rPr lang="en-US" altLang="zh-TW" sz="1100" dirty="0">
                <a:latin typeface="ＭＳ Ｐゴシック" panose="020B0600070205080204" pitchFamily="50" charset="-128"/>
                <a:sym typeface="Wingdings" panose="05000000000000000000" pitchFamily="2" charset="2"/>
              </a:rPr>
              <a:t>GATE</a:t>
            </a:r>
            <a:r>
              <a:rPr lang="ja-JP" altLang="en-US" sz="1100" dirty="0">
                <a:latin typeface="+mn-ea"/>
              </a:rPr>
              <a:t> 　 　　　　　　　　　　　　　　</a:t>
            </a:r>
            <a:r>
              <a:rPr lang="ja-JP" altLang="en-US" sz="1100" dirty="0" smtClean="0">
                <a:latin typeface="+mn-ea"/>
              </a:rPr>
              <a:t>　　　　　</a:t>
            </a:r>
            <a:r>
              <a:rPr lang="ja-JP" altLang="en-US" sz="1100" dirty="0">
                <a:latin typeface="+mn-ea"/>
              </a:rPr>
              <a:t>　</a:t>
            </a:r>
            <a:r>
              <a:rPr lang="ja-JP" altLang="en-US" sz="1100" dirty="0" smtClean="0">
                <a:latin typeface="+mn-ea"/>
              </a:rPr>
              <a:t>神戸市</a:t>
            </a:r>
            <a:r>
              <a:rPr lang="ja-JP" altLang="en-US" sz="1100" dirty="0">
                <a:latin typeface="+mn-ea"/>
              </a:rPr>
              <a:t>海外ビジネスセンター</a:t>
            </a:r>
            <a:endParaRPr lang="en-US" altLang="ja-JP" sz="1100" dirty="0">
              <a:latin typeface="+mn-ea"/>
            </a:endParaRPr>
          </a:p>
          <a:p>
            <a:pPr>
              <a:spcBef>
                <a:spcPct val="0"/>
              </a:spcBef>
              <a:buNone/>
              <a:defRPr/>
            </a:pPr>
            <a:r>
              <a:rPr lang="ja-JP" altLang="en-US" sz="1100" dirty="0">
                <a:latin typeface="ＭＳ Ｐゴシック" panose="020B0600070205080204" pitchFamily="50" charset="-128"/>
                <a:sym typeface="Wingdings" panose="05000000000000000000" pitchFamily="2" charset="2"/>
              </a:rPr>
              <a:t>  　 </a:t>
            </a:r>
            <a:r>
              <a:rPr lang="ja-JP" altLang="en-US" sz="1100" dirty="0" smtClean="0">
                <a:latin typeface="ＭＳ Ｐゴシック" panose="020B0600070205080204" pitchFamily="50" charset="-128"/>
                <a:sym typeface="Wingdings" panose="05000000000000000000" pitchFamily="2" charset="2"/>
              </a:rPr>
              <a:t> 代表</a:t>
            </a:r>
            <a:r>
              <a:rPr lang="ja-JP" altLang="en-US" sz="1100" dirty="0">
                <a:latin typeface="ＭＳ Ｐゴシック" panose="020B0600070205080204" pitchFamily="50" charset="-128"/>
                <a:sym typeface="Wingdings" panose="05000000000000000000" pitchFamily="2" charset="2"/>
              </a:rPr>
              <a:t>取締役</a:t>
            </a:r>
            <a:r>
              <a:rPr lang="zh-TW" altLang="en-US" sz="1100" dirty="0">
                <a:latin typeface="ＭＳ Ｐゴシック" panose="020B0600070205080204" pitchFamily="50" charset="-128"/>
                <a:sym typeface="Wingdings" panose="05000000000000000000" pitchFamily="2" charset="2"/>
              </a:rPr>
              <a:t>社長　宮谷　聡 氏</a:t>
            </a:r>
            <a:r>
              <a:rPr lang="ja-JP" altLang="en-US" sz="1100" dirty="0">
                <a:latin typeface="+mn-ea"/>
              </a:rPr>
              <a:t>　　　　　　　　　　　　　　</a:t>
            </a:r>
            <a:r>
              <a:rPr lang="ja-JP" altLang="en-US" sz="1100" dirty="0" smtClean="0">
                <a:latin typeface="+mn-ea"/>
              </a:rPr>
              <a:t> 　</a:t>
            </a:r>
            <a:r>
              <a:rPr lang="ja-JP" altLang="en-US" sz="1100" dirty="0" smtClean="0">
                <a:latin typeface="+mn-ea"/>
                <a:ea typeface="+mn-ea"/>
              </a:rPr>
              <a:t>顧問</a:t>
            </a:r>
            <a:r>
              <a:rPr lang="ja-JP" altLang="en-US" sz="1100" dirty="0">
                <a:latin typeface="+mn-ea"/>
                <a:ea typeface="+mn-ea"/>
              </a:rPr>
              <a:t>　村元　四郎　氏</a:t>
            </a:r>
            <a:r>
              <a:rPr lang="en-US" altLang="ja-JP" sz="1100" dirty="0">
                <a:latin typeface="+mn-ea"/>
                <a:ea typeface="+mn-ea"/>
              </a:rPr>
              <a:t>   </a:t>
            </a:r>
            <a:r>
              <a:rPr lang="ja-JP" altLang="en-US" sz="1100" dirty="0">
                <a:latin typeface="+mn-ea"/>
                <a:ea typeface="+mn-ea"/>
              </a:rPr>
              <a:t>　</a:t>
            </a:r>
            <a:endParaRPr lang="en-US" altLang="ja-JP" sz="1100" dirty="0">
              <a:latin typeface="+mn-ea"/>
              <a:ea typeface="+mn-ea"/>
            </a:endParaRPr>
          </a:p>
          <a:p>
            <a:pPr>
              <a:spcBef>
                <a:spcPct val="0"/>
              </a:spcBef>
              <a:buNone/>
              <a:defRPr/>
            </a:pPr>
            <a:endParaRPr lang="en-US" altLang="ja-JP" sz="1200" dirty="0">
              <a:latin typeface="+mn-ea"/>
              <a:ea typeface="+mn-ea"/>
            </a:endParaRPr>
          </a:p>
          <a:p>
            <a:pPr>
              <a:spcBef>
                <a:spcPct val="0"/>
              </a:spcBef>
              <a:buNone/>
              <a:defRPr/>
            </a:pPr>
            <a:endParaRPr lang="en-US" altLang="ja-JP" sz="1200" dirty="0">
              <a:latin typeface="+mn-ea"/>
              <a:ea typeface="+mn-ea"/>
            </a:endParaRPr>
          </a:p>
          <a:p>
            <a:pPr>
              <a:spcBef>
                <a:spcPct val="0"/>
              </a:spcBef>
              <a:buNone/>
              <a:defRPr/>
            </a:pPr>
            <a:endParaRPr lang="en-US" altLang="ja-JP" sz="1200" dirty="0">
              <a:latin typeface="+mn-ea"/>
              <a:ea typeface="+mn-ea"/>
            </a:endParaRPr>
          </a:p>
          <a:p>
            <a:pPr>
              <a:spcBef>
                <a:spcPct val="0"/>
              </a:spcBef>
              <a:buNone/>
              <a:defRPr/>
            </a:pPr>
            <a:endParaRPr lang="ja-JP" altLang="en-US" sz="1200" dirty="0">
              <a:latin typeface="+mn-ea"/>
              <a:ea typeface="+mn-ea"/>
            </a:endParaRPr>
          </a:p>
        </p:txBody>
      </p:sp>
      <p:sp>
        <p:nvSpPr>
          <p:cNvPr id="36" name="正方形/長方形 35"/>
          <p:cNvSpPr/>
          <p:nvPr/>
        </p:nvSpPr>
        <p:spPr>
          <a:xfrm>
            <a:off x="4440771" y="6302703"/>
            <a:ext cx="2310346" cy="1004449"/>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lIns="46800" rIns="46800" rtlCol="0" anchor="t" anchorCtr="0"/>
          <a:lstStyle/>
          <a:p>
            <a:r>
              <a:rPr lang="en-US" altLang="ja-JP" sz="1000" dirty="0"/>
              <a:t>H19 </a:t>
            </a:r>
            <a:r>
              <a:rPr lang="ja-JP" altLang="en-US" sz="1000" dirty="0"/>
              <a:t>司法試験合格</a:t>
            </a:r>
            <a:endParaRPr lang="en-US" altLang="ja-JP" sz="1000" dirty="0"/>
          </a:p>
          <a:p>
            <a:r>
              <a:rPr lang="en-US" altLang="ja-JP" sz="1000" dirty="0"/>
              <a:t>H20 </a:t>
            </a:r>
            <a:r>
              <a:rPr lang="ja-JP" altLang="en-US" sz="1000" dirty="0"/>
              <a:t>弁護士登録</a:t>
            </a:r>
            <a:endParaRPr lang="en-US" altLang="ja-JP" sz="1000" dirty="0"/>
          </a:p>
          <a:p>
            <a:r>
              <a:rPr lang="ja-JP" altLang="en-US" sz="1000" dirty="0"/>
              <a:t>弁護士法人東町法律事務所入所</a:t>
            </a:r>
            <a:endParaRPr lang="en-US" altLang="ja-JP" sz="1000" dirty="0"/>
          </a:p>
          <a:p>
            <a:r>
              <a:rPr lang="ja-JP" altLang="en-US" sz="1000" dirty="0"/>
              <a:t>主に企業法務・契約・債権回収・労働問題・自治体関係法務を</a:t>
            </a:r>
            <a:r>
              <a:rPr lang="ja-JP" altLang="en-US" sz="1000" dirty="0" smtClean="0"/>
              <a:t>扱う。</a:t>
            </a:r>
            <a:endParaRPr lang="ja-JP" altLang="en-US" sz="1000" dirty="0"/>
          </a:p>
        </p:txBody>
      </p:sp>
      <p:sp>
        <p:nvSpPr>
          <p:cNvPr id="38" name="正方形/長方形 37"/>
          <p:cNvSpPr/>
          <p:nvPr/>
        </p:nvSpPr>
        <p:spPr>
          <a:xfrm>
            <a:off x="1122394" y="6302703"/>
            <a:ext cx="2374137" cy="1004449"/>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lIns="46800" rIns="46800" rtlCol="0" anchor="t" anchorCtr="0"/>
          <a:lstStyle/>
          <a:p>
            <a:r>
              <a:rPr kumimoji="1" lang="en-US" altLang="ja-JP" sz="1000" dirty="0"/>
              <a:t>H12</a:t>
            </a:r>
            <a:r>
              <a:rPr kumimoji="1" lang="ja-JP" altLang="en-US" sz="1000" dirty="0"/>
              <a:t> 司法試験合格</a:t>
            </a:r>
            <a:endParaRPr kumimoji="1" lang="en-US" altLang="ja-JP" sz="1000" dirty="0"/>
          </a:p>
          <a:p>
            <a:r>
              <a:rPr kumimoji="1" lang="en-US" altLang="ja-JP" sz="1000" dirty="0"/>
              <a:t>H14</a:t>
            </a:r>
            <a:r>
              <a:rPr kumimoji="1" lang="ja-JP" altLang="en-US" sz="1000" dirty="0"/>
              <a:t> 弁護士登録，</a:t>
            </a:r>
            <a:endParaRPr kumimoji="1" lang="en-US" altLang="ja-JP" sz="1000" dirty="0"/>
          </a:p>
          <a:p>
            <a:r>
              <a:rPr kumimoji="1" lang="ja-JP" altLang="en-US" sz="1000" dirty="0"/>
              <a:t>弁護士法人東町法律事務所入所</a:t>
            </a:r>
            <a:endParaRPr kumimoji="1" lang="en-US" altLang="ja-JP" sz="1000" dirty="0"/>
          </a:p>
          <a:p>
            <a:r>
              <a:rPr lang="en-US" altLang="ja-JP" sz="1000" dirty="0"/>
              <a:t>H22</a:t>
            </a:r>
            <a:r>
              <a:rPr lang="ja-JP" altLang="en-US" sz="1000" dirty="0"/>
              <a:t>　同事務所パートナー</a:t>
            </a:r>
            <a:endParaRPr kumimoji="1" lang="en-US" altLang="ja-JP" sz="1000" dirty="0"/>
          </a:p>
          <a:p>
            <a:r>
              <a:rPr lang="ja-JP" altLang="en-US" sz="1000" dirty="0"/>
              <a:t>主に企業法務・契約・債権回収・労働問題・倒産法務・個人関係法務を</a:t>
            </a:r>
            <a:r>
              <a:rPr lang="ja-JP" altLang="en-US" sz="1000" dirty="0" smtClean="0"/>
              <a:t>扱う。</a:t>
            </a:r>
            <a:endParaRPr kumimoji="1" lang="en-US" altLang="ja-JP" sz="1000" dirty="0"/>
          </a:p>
        </p:txBody>
      </p:sp>
      <p:sp>
        <p:nvSpPr>
          <p:cNvPr id="41" name="正方形/長方形 40"/>
          <p:cNvSpPr/>
          <p:nvPr/>
        </p:nvSpPr>
        <p:spPr>
          <a:xfrm>
            <a:off x="4447739" y="8046963"/>
            <a:ext cx="2303377" cy="907766"/>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000" dirty="0"/>
              <a:t>　㈱村元工作所代表取締役、神戸市機械金属工業会会長などを歴任。</a:t>
            </a:r>
            <a:endParaRPr lang="en-US" altLang="ja-JP" sz="1000" dirty="0"/>
          </a:p>
          <a:p>
            <a:r>
              <a:rPr lang="ja-JP" altLang="en-US" sz="1000" dirty="0"/>
              <a:t>　現在、ひょうご産業活性化センター理事などの要職にあり、地元中小企業の発展に旺盛な活動を展開。</a:t>
            </a:r>
            <a:endParaRPr kumimoji="1" lang="ja-JP" altLang="en-US" sz="1000" dirty="0"/>
          </a:p>
        </p:txBody>
      </p:sp>
      <p:pic>
        <p:nvPicPr>
          <p:cNvPr id="1026" name="Picture 2" descr="C:\Users\190066\AppData\Local\Microsoft\Windows\Temporary Internet Files\Content.Outlook\MMSJK58W\写真（名倉）.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449" y="6302703"/>
            <a:ext cx="812403" cy="10446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190066\AppData\Local\Microsoft\Windows\Temporary Internet Files\Content.Outlook\MMSJK58W\P109019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l="7687" t="12389" r="10629" b="13131"/>
          <a:stretch/>
        </p:blipFill>
        <p:spPr bwMode="auto">
          <a:xfrm>
            <a:off x="217289" y="6278501"/>
            <a:ext cx="839188" cy="1034313"/>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11655" y="10771"/>
            <a:ext cx="7035454" cy="307777"/>
          </a:xfrm>
          <a:prstGeom prst="rect">
            <a:avLst/>
          </a:prstGeom>
          <a:solidFill>
            <a:srgbClr val="FFFFCC"/>
          </a:solidFill>
        </p:spPr>
        <p:txBody>
          <a:bodyPr wrap="square">
            <a:spAutoFit/>
          </a:bodyPr>
          <a:lstStyle/>
          <a:p>
            <a:pPr algn="ctr"/>
            <a:r>
              <a:rPr lang="ja-JP" altLang="en-US" sz="1400" b="1" u="sng" spc="1200" dirty="0" smtClean="0">
                <a:solidFill>
                  <a:schemeClr val="tx2"/>
                </a:solidFill>
                <a:uFill>
                  <a:solidFill>
                    <a:srgbClr val="0070C0"/>
                  </a:solidFill>
                </a:uFill>
                <a:ea typeface="メイリオ" panose="020B0604030504040204" pitchFamily="50" charset="-128"/>
                <a:cs typeface="ＭＳ ゴシック" panose="020B0609070205080204" pitchFamily="49" charset="-128"/>
              </a:rPr>
              <a:t>第２回 </a:t>
            </a:r>
            <a:r>
              <a:rPr lang="ja-JP" altLang="en-US" sz="1400" b="1" u="sng" spc="1200" dirty="0">
                <a:solidFill>
                  <a:schemeClr val="tx2"/>
                </a:solidFill>
                <a:uFill>
                  <a:solidFill>
                    <a:srgbClr val="0070C0"/>
                  </a:solidFill>
                </a:uFill>
                <a:ea typeface="メイリオ" panose="020B0604030504040204" pitchFamily="50" charset="-128"/>
                <a:cs typeface="ＭＳ ゴシック" panose="020B0609070205080204" pitchFamily="49" charset="-128"/>
              </a:rPr>
              <a:t>中小企業向け海外法務勉強会</a:t>
            </a:r>
            <a:endParaRPr lang="ja-JP" altLang="en-US" sz="1400" dirty="0">
              <a:solidFill>
                <a:schemeClr val="tx2"/>
              </a:solidFill>
            </a:endParaRPr>
          </a:p>
        </p:txBody>
      </p:sp>
      <p:sp>
        <p:nvSpPr>
          <p:cNvPr id="26" name="正方形/長方形 25"/>
          <p:cNvSpPr/>
          <p:nvPr/>
        </p:nvSpPr>
        <p:spPr>
          <a:xfrm>
            <a:off x="0" y="366135"/>
            <a:ext cx="7023799" cy="994814"/>
          </a:xfrm>
          <a:prstGeom prst="rect">
            <a:avLst/>
          </a:prstGeom>
          <a:solidFill>
            <a:srgbClr val="002060"/>
          </a:solidFill>
        </p:spPr>
        <p:txBody>
          <a:bodyPr wrap="square" lIns="36000" tIns="180000" rIns="36000" bIns="0" anchor="ctr" anchorCtr="1">
            <a:noAutofit/>
          </a:bodyPr>
          <a:lstStyle/>
          <a:p>
            <a:pPr algn="ctr">
              <a:lnSpc>
                <a:spcPts val="3000"/>
              </a:lnSpc>
            </a:pPr>
            <a:r>
              <a:rPr lang="ja-JP" altLang="en-US" sz="2600" b="1" dirty="0">
                <a:solidFill>
                  <a:schemeClr val="bg1"/>
                </a:solidFill>
                <a:latin typeface="メイリオ" panose="020B0604030504040204" pitchFamily="50" charset="-128"/>
                <a:ea typeface="メイリオ" panose="020B0604030504040204" pitchFamily="50" charset="-128"/>
              </a:rPr>
              <a:t>外国人労働者の雇用に関する法的ポイント</a:t>
            </a:r>
          </a:p>
          <a:p>
            <a:pPr algn="ctr">
              <a:lnSpc>
                <a:spcPts val="3000"/>
              </a:lnSpc>
            </a:pPr>
            <a:r>
              <a:rPr lang="ja-JP" altLang="en-US" b="1" dirty="0" smtClean="0">
                <a:solidFill>
                  <a:schemeClr val="bg1"/>
                </a:solidFill>
                <a:latin typeface="メイリオ" panose="020B0604030504040204" pitchFamily="50" charset="-128"/>
                <a:ea typeface="メイリオ" panose="020B0604030504040204" pitchFamily="50" charset="-128"/>
              </a:rPr>
              <a:t>～技能実習・特定技能制度の最新動向も含めて～</a:t>
            </a:r>
            <a:endParaRPr lang="en-US" altLang="ja-JP" sz="1100"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p:cNvSpPr/>
          <p:nvPr/>
        </p:nvSpPr>
        <p:spPr>
          <a:xfrm>
            <a:off x="3277" y="954823"/>
            <a:ext cx="6996689" cy="446310"/>
          </a:xfrm>
          <a:prstGeom prst="rect">
            <a:avLst/>
          </a:prstGeom>
        </p:spPr>
        <p:txBody>
          <a:bodyPr wrap="square" lIns="0" tIns="0" rIns="0" bIns="0">
            <a:noAutofit/>
          </a:bodyPr>
          <a:lstStyle/>
          <a:p>
            <a:pPr algn="ctr">
              <a:lnSpc>
                <a:spcPts val="3500"/>
              </a:lnSpc>
              <a:spcAft>
                <a:spcPts val="0"/>
              </a:spcAft>
            </a:pP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l="10787" r="6862"/>
          <a:stretch/>
        </p:blipFill>
        <p:spPr>
          <a:xfrm>
            <a:off x="3617329" y="8014849"/>
            <a:ext cx="757523" cy="960629"/>
          </a:xfrm>
          <a:prstGeom prst="rect">
            <a:avLst/>
          </a:prstGeom>
        </p:spPr>
      </p:pic>
      <p:sp>
        <p:nvSpPr>
          <p:cNvPr id="32" name="正方形/長方形 31"/>
          <p:cNvSpPr/>
          <p:nvPr/>
        </p:nvSpPr>
        <p:spPr>
          <a:xfrm>
            <a:off x="72888" y="9047386"/>
            <a:ext cx="6846343" cy="810478"/>
          </a:xfrm>
          <a:prstGeom prst="rect">
            <a:avLst/>
          </a:prstGeom>
        </p:spPr>
        <p:txBody>
          <a:bodyPr wrap="square" anchor="b">
            <a:spAutoFit/>
          </a:bodyPr>
          <a:lstStyle/>
          <a:p>
            <a:pPr marL="400050" indent="-400050" algn="just">
              <a:lnSpc>
                <a:spcPts val="1400"/>
              </a:lnSpc>
              <a:spcAft>
                <a:spcPts val="0"/>
              </a:spcAft>
            </a:pPr>
            <a:r>
              <a:rPr lang="ja-JP" altLang="ja-JP" sz="1000" kern="100" dirty="0">
                <a:latin typeface="メイリオ" panose="020B0604030504040204" pitchFamily="50" charset="-128"/>
                <a:ea typeface="メイリオ" panose="020B0604030504040204" pitchFamily="50" charset="-128"/>
                <a:cs typeface="Times New Roman" panose="02020603050405020304" pitchFamily="18" charset="0"/>
              </a:rPr>
              <a:t>主催</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神戸市、ひょうご・神戸国際ビジネススクエア</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00050" indent="-400050" algn="just">
              <a:lnSpc>
                <a:spcPts val="1400"/>
              </a:lnSpc>
              <a:spcAft>
                <a:spcPts val="0"/>
              </a:spcAft>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神戸市海外ビジネスセンター、ひょうご海外ビジネスセンター、ジェトロ神戸</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a:t>
            </a:r>
          </a:p>
          <a:p>
            <a:pPr marL="400050" indent="-400050" algn="just">
              <a:lnSpc>
                <a:spcPts val="1400"/>
              </a:lnSpc>
              <a:spcAft>
                <a:spcPts val="0"/>
              </a:spcAft>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弁護士法人東町法律事務所</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00050" indent="-400050" algn="just">
              <a:lnSpc>
                <a:spcPts val="1400"/>
              </a:lnSpc>
            </a:pP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後援</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神戸商工会議所</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公社</a:t>
            </a:r>
            <a:r>
              <a:rPr lang="en-US" altLang="ja-JP" sz="1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兵庫工業会、</a:t>
            </a:r>
            <a:r>
              <a:rPr lang="en-US" altLang="ja-JP" sz="1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一社</a:t>
            </a:r>
            <a:r>
              <a:rPr lang="en-US" altLang="ja-JP" sz="10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神戸市</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機械金属</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工業会</a:t>
            </a:r>
            <a:endParaRPr lang="ja-JP"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4" name="正方形/長方形 23"/>
          <p:cNvSpPr/>
          <p:nvPr/>
        </p:nvSpPr>
        <p:spPr>
          <a:xfrm>
            <a:off x="0" y="1423275"/>
            <a:ext cx="7023799" cy="1684289"/>
          </a:xfrm>
          <a:prstGeom prst="rect">
            <a:avLst/>
          </a:prstGeom>
          <a:solidFill>
            <a:schemeClr val="accent5">
              <a:lumMod val="20000"/>
              <a:lumOff val="80000"/>
            </a:schemeClr>
          </a:solidFill>
          <a:ln>
            <a:noFill/>
          </a:ln>
        </p:spPr>
        <p:txBody>
          <a:bodyPr wrap="square" lIns="144000" tIns="72000" rIns="144000" bIns="72000">
            <a:spAutoFit/>
          </a:bodyPr>
          <a:lstStyle/>
          <a:p>
            <a:pPr>
              <a:lnSpc>
                <a:spcPts val="2000"/>
              </a:lnSpc>
            </a:pPr>
            <a:r>
              <a:rPr lang="ja-JP" altLang="en-US" sz="1200" dirty="0">
                <a:latin typeface="メイリオ" panose="020B0604030504040204" pitchFamily="50" charset="-128"/>
                <a:ea typeface="メイリオ" panose="020B0604030504040204" pitchFamily="50" charset="-128"/>
              </a:rPr>
              <a:t>　</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技能</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実習制度の見直しが国において議論されており、その動向に注目が集まっています。</a:t>
            </a:r>
          </a:p>
          <a:p>
            <a:pPr>
              <a:lnSpc>
                <a:spcPts val="2000"/>
              </a:lnSpc>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外国人</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を雇用されている事業者の</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方等を対象に、その</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動向や外国人雇用にあたっての法的問題・対応</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策の理解を深めていただくため、</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本勉強会を開催します。</a:t>
            </a:r>
          </a:p>
          <a:p>
            <a:pPr>
              <a:lnSpc>
                <a:spcPts val="2000"/>
              </a:lnSpc>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今回、外国人雇用に詳しい専門家を講師に迎え、技能実習制度の見直しの論点の解説や、参加企業の皆さまの事例や質問に応じる形で外国人雇用にあたって注意すべき法的ポイントを解説</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いただきますので</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、是非ご参加ください</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200" b="1" u="sng" kern="100" dirty="0" smtClean="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1" name="正方形/長方形 30"/>
          <p:cNvSpPr/>
          <p:nvPr/>
        </p:nvSpPr>
        <p:spPr>
          <a:xfrm>
            <a:off x="404907" y="3222427"/>
            <a:ext cx="6377909" cy="1785104"/>
          </a:xfrm>
          <a:prstGeom prst="rect">
            <a:avLst/>
          </a:prstGeom>
        </p:spPr>
        <p:txBody>
          <a:bodyPr wrap="square">
            <a:spAutoFit/>
          </a:bodyPr>
          <a:lstStyle/>
          <a:p>
            <a:pPr algn="just">
              <a:lnSpc>
                <a:spcPts val="1200"/>
              </a:lnSpc>
              <a:spcAft>
                <a:spcPts val="0"/>
              </a:spcAft>
            </a:pPr>
            <a:r>
              <a:rPr lang="en-US"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2024</a:t>
            </a: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年</a:t>
            </a:r>
            <a:r>
              <a:rPr lang="ja-JP" altLang="en-US" u="sng" kern="100" dirty="0" smtClean="0">
                <a:latin typeface="メイリオ" panose="020B0604030504040204" pitchFamily="50" charset="-128"/>
                <a:ea typeface="メイリオ" panose="020B0604030504040204" pitchFamily="50" charset="-128"/>
                <a:cs typeface="Times New Roman" panose="02020603050405020304" pitchFamily="18" charset="0"/>
              </a:rPr>
              <a:t>３</a:t>
            </a: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月</a:t>
            </a:r>
            <a:r>
              <a:rPr lang="ja-JP" altLang="en-US" u="sng" kern="100" dirty="0">
                <a:latin typeface="メイリオ" panose="020B0604030504040204" pitchFamily="50" charset="-128"/>
                <a:ea typeface="メイリオ" panose="020B0604030504040204" pitchFamily="50" charset="-128"/>
                <a:cs typeface="Times New Roman" panose="02020603050405020304" pitchFamily="18" charset="0"/>
              </a:rPr>
              <a:t>８</a:t>
            </a: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日（</a:t>
            </a:r>
            <a:r>
              <a:rPr lang="ja-JP" altLang="en-US" u="sng" kern="100" dirty="0" smtClean="0">
                <a:latin typeface="メイリオ" panose="020B0604030504040204" pitchFamily="50" charset="-128"/>
                <a:ea typeface="メイリオ" panose="020B0604030504040204" pitchFamily="50" charset="-128"/>
                <a:cs typeface="Times New Roman" panose="02020603050405020304" pitchFamily="18" charset="0"/>
              </a:rPr>
              <a:t>金</a:t>
            </a: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曜）　</a:t>
            </a:r>
            <a:r>
              <a:rPr lang="en-US"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15</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00</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分～</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17</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00</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分</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  </a:t>
            </a:r>
          </a:p>
          <a:p>
            <a:pPr algn="just">
              <a:lnSpc>
                <a:spcPts val="15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開催場所　神戸市海外ビジネスセンター </a:t>
            </a:r>
            <a:r>
              <a:rPr lang="ja-JP" altLang="en-US" sz="1400" kern="100" dirty="0" smtClean="0">
                <a:latin typeface="メイリオ" panose="020B0604030504040204" pitchFamily="50" charset="-128"/>
                <a:ea typeface="メイリオ" panose="020B0604030504040204" pitchFamily="50" charset="-128"/>
                <a:cs typeface="Times New Roman" panose="02020603050405020304" pitchFamily="18" charset="0"/>
              </a:rPr>
              <a:t>会議室</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神戸市中央区</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浜辺通</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丁目</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番</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14</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号 </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神戸商工貿易センタービル </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階）</a:t>
            </a:r>
            <a:endParaRPr lang="en-US" altLang="ja-JP" sz="5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spcAft>
                <a:spcPts val="0"/>
              </a:spcAft>
            </a:pPr>
            <a:endParaRPr lang="en-US" altLang="ja-JP" sz="4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smtClean="0">
                <a:latin typeface="メイリオ" panose="020B0604030504040204" pitchFamily="50" charset="-128"/>
                <a:ea typeface="メイリオ" panose="020B0604030504040204" pitchFamily="50" charset="-128"/>
                <a:cs typeface="Times New Roman" panose="02020603050405020304" pitchFamily="18" charset="0"/>
              </a:rPr>
              <a:t>対　　象　外国人を雇用されている、又は雇用をお考えの事業者の方</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定</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員</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30</a:t>
            </a:r>
            <a:r>
              <a:rPr lang="ja-JP" altLang="ja-JP" sz="1400" kern="100" dirty="0" smtClean="0">
                <a:latin typeface="メイリオ" panose="020B0604030504040204" pitchFamily="50" charset="-128"/>
                <a:ea typeface="メイリオ" panose="020B0604030504040204" pitchFamily="50" charset="-128"/>
                <a:cs typeface="Times New Roman" panose="02020603050405020304" pitchFamily="18" charset="0"/>
              </a:rPr>
              <a:t>名</a:t>
            </a:r>
            <a:endParaRPr lang="en-US" altLang="ja-JP" sz="14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endParaRPr lang="en-US" altLang="ja-JP" sz="14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申込方法　裏面をご確認ください</a:t>
            </a:r>
            <a:endPar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 name="テキスト ボックス 32"/>
          <p:cNvSpPr txBox="1"/>
          <p:nvPr/>
        </p:nvSpPr>
        <p:spPr>
          <a:xfrm>
            <a:off x="97117" y="4998527"/>
            <a:ext cx="6797887" cy="600164"/>
          </a:xfrm>
          <a:prstGeom prst="rect">
            <a:avLst/>
          </a:prstGeom>
          <a:noFill/>
          <a:ln w="25400">
            <a:solidFill>
              <a:schemeClr val="accent1"/>
            </a:solidFill>
            <a:prstDash val="dash"/>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100" dirty="0">
                <a:latin typeface="メイリオ" panose="020B0604030504040204" pitchFamily="50" charset="-128"/>
                <a:ea typeface="メイリオ" panose="020B0604030504040204" pitchFamily="50" charset="-128"/>
              </a:rPr>
              <a:t>＜本勉強会について＞</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lang="ja-JP" altLang="ja-JP" sz="1100" dirty="0">
                <a:latin typeface="メイリオ" panose="020B0604030504040204" pitchFamily="50" charset="-128"/>
                <a:ea typeface="メイリオ" panose="020B0604030504040204" pitchFamily="50" charset="-128"/>
              </a:rPr>
              <a:t>海外</a:t>
            </a:r>
            <a:r>
              <a:rPr lang="ja-JP" altLang="en-US" sz="1100" dirty="0">
                <a:latin typeface="メイリオ" panose="020B0604030504040204" pitchFamily="50" charset="-128"/>
                <a:ea typeface="メイリオ" panose="020B0604030504040204" pitchFamily="50" charset="-128"/>
              </a:rPr>
              <a:t>への進出・販路開拓</a:t>
            </a:r>
            <a:r>
              <a:rPr lang="ja-JP" altLang="ja-JP" sz="1100" dirty="0">
                <a:latin typeface="メイリオ" panose="020B0604030504040204" pitchFamily="50" charset="-128"/>
                <a:ea typeface="メイリオ" panose="020B0604030504040204" pitchFamily="50" charset="-128"/>
              </a:rPr>
              <a:t>を</a:t>
            </a:r>
            <a:r>
              <a:rPr lang="ja-JP" altLang="en-US" sz="1100" dirty="0">
                <a:latin typeface="メイリオ" panose="020B0604030504040204" pitchFamily="50" charset="-128"/>
                <a:ea typeface="メイリオ" panose="020B0604030504040204" pitchFamily="50" charset="-128"/>
              </a:rPr>
              <a:t>めざ</a:t>
            </a:r>
            <a:r>
              <a:rPr lang="ja-JP" altLang="ja-JP" sz="1100" dirty="0">
                <a:latin typeface="メイリオ" panose="020B0604030504040204" pitchFamily="50" charset="-128"/>
                <a:ea typeface="メイリオ" panose="020B0604030504040204" pitchFamily="50" charset="-128"/>
              </a:rPr>
              <a:t>す中小企業の法務リスク軽減</a:t>
            </a:r>
            <a:r>
              <a:rPr lang="ja-JP" altLang="en-US" sz="1100" dirty="0">
                <a:latin typeface="メイリオ" panose="020B0604030504040204" pitchFamily="50" charset="-128"/>
                <a:ea typeface="メイリオ" panose="020B0604030504040204" pitchFamily="50" charset="-128"/>
              </a:rPr>
              <a:t>を目的として</a:t>
            </a:r>
            <a:r>
              <a:rPr lang="ja-JP"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テーマに沿ったゲスト講師による講演とともに、常任講師の弁護士が法の専門家としての視点から</a:t>
            </a:r>
            <a:r>
              <a:rPr lang="ja-JP" altLang="en-US" sz="1100" dirty="0" smtClean="0">
                <a:latin typeface="メイリオ" panose="020B0604030504040204" pitchFamily="50" charset="-128"/>
                <a:ea typeface="メイリオ" panose="020B0604030504040204" pitchFamily="50" charset="-128"/>
              </a:rPr>
              <a:t>説明します</a:t>
            </a:r>
            <a:r>
              <a:rPr lang="ja-JP" altLang="ja-JP" sz="1100" dirty="0" smtClean="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p:txBody>
      </p:sp>
      <p:sp>
        <p:nvSpPr>
          <p:cNvPr id="5" name="左大かっこ 4"/>
          <p:cNvSpPr/>
          <p:nvPr/>
        </p:nvSpPr>
        <p:spPr>
          <a:xfrm>
            <a:off x="1160782" y="8695035"/>
            <a:ext cx="45719" cy="22872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0" name="図 19"/>
          <p:cNvPicPr>
            <a:picLocks noChangeAspect="1"/>
          </p:cNvPicPr>
          <p:nvPr/>
        </p:nvPicPr>
        <p:blipFill rotWithShape="1">
          <a:blip r:embed="rId6">
            <a:extLst>
              <a:ext uri="{28A0092B-C50C-407E-A947-70E740481C1C}">
                <a14:useLocalDpi xmlns:a14="http://schemas.microsoft.com/office/drawing/2010/main" val="0"/>
              </a:ext>
            </a:extLst>
          </a:blip>
          <a:srcRect l="9159" r="3152" b="24396"/>
          <a:stretch/>
        </p:blipFill>
        <p:spPr>
          <a:xfrm>
            <a:off x="232074" y="8018728"/>
            <a:ext cx="792088" cy="915087"/>
          </a:xfrm>
          <a:prstGeom prst="rect">
            <a:avLst/>
          </a:prstGeom>
        </p:spPr>
      </p:pic>
      <p:sp>
        <p:nvSpPr>
          <p:cNvPr id="28" name="正方形/長方形 27"/>
          <p:cNvSpPr/>
          <p:nvPr/>
        </p:nvSpPr>
        <p:spPr>
          <a:xfrm>
            <a:off x="1076763" y="8035596"/>
            <a:ext cx="2487965" cy="919133"/>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lIns="72000" rIns="72000" rtlCol="0" anchor="ctr"/>
          <a:lstStyle/>
          <a:p>
            <a:r>
              <a:rPr lang="en-US" altLang="ja-JP" sz="1000" dirty="0" smtClean="0"/>
              <a:t>20</a:t>
            </a:r>
            <a:r>
              <a:rPr lang="ja-JP" altLang="en-US" sz="1000" dirty="0"/>
              <a:t>年以上外国人事業に</a:t>
            </a:r>
            <a:r>
              <a:rPr lang="ja-JP" altLang="en-US" sz="1000" dirty="0" smtClean="0"/>
              <a:t>携わり、都道府県・大手</a:t>
            </a:r>
            <a:r>
              <a:rPr lang="ja-JP" altLang="en-US" sz="1000" dirty="0"/>
              <a:t>企業の外国人</a:t>
            </a:r>
            <a:r>
              <a:rPr lang="ja-JP" altLang="en-US" sz="1000" dirty="0" smtClean="0"/>
              <a:t>アドバイザーを務めるとともに、多くの監理団体を支援。</a:t>
            </a:r>
            <a:endParaRPr lang="en-US" altLang="ja-JP" sz="1000" dirty="0" smtClean="0"/>
          </a:p>
          <a:p>
            <a:r>
              <a:rPr lang="ja-JP" altLang="en-US" sz="1000" dirty="0" smtClean="0"/>
              <a:t>現在、士業の方々と技能実習</a:t>
            </a:r>
            <a:r>
              <a:rPr lang="ja-JP" altLang="en-US" sz="1000" dirty="0"/>
              <a:t>制度の健全化</a:t>
            </a:r>
            <a:r>
              <a:rPr lang="ja-JP" altLang="en-US" sz="1000" dirty="0" smtClean="0"/>
              <a:t>をめざすプラットフォーム</a:t>
            </a:r>
            <a:r>
              <a:rPr lang="ja-JP" altLang="en-US" sz="1000" dirty="0"/>
              <a:t>の</a:t>
            </a:r>
            <a:r>
              <a:rPr lang="ja-JP" altLang="en-US" sz="1000" dirty="0" smtClean="0"/>
              <a:t>構築に取り組む。</a:t>
            </a:r>
            <a:endParaRPr lang="ja-JP" altLang="en-US" sz="1000" dirty="0"/>
          </a:p>
        </p:txBody>
      </p:sp>
    </p:spTree>
    <p:extLst>
      <p:ext uri="{BB962C8B-B14F-4D97-AF65-F5344CB8AC3E}">
        <p14:creationId xmlns:p14="http://schemas.microsoft.com/office/powerpoint/2010/main" val="370760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89991" y="6606803"/>
            <a:ext cx="3852813" cy="101566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■会場の</a:t>
            </a:r>
            <a:r>
              <a:rPr kumimoji="1" lang="ja-JP" altLang="en-US" sz="1200" dirty="0" smtClean="0">
                <a:latin typeface="メイリオ" panose="020B0604030504040204" pitchFamily="50" charset="-128"/>
                <a:ea typeface="メイリオ" panose="020B0604030504040204" pitchFamily="50" charset="-128"/>
              </a:rPr>
              <a:t>ご案内</a:t>
            </a:r>
          </a:p>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神戸商工貿易</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センタービル</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階　　　　</a:t>
            </a:r>
          </a:p>
          <a:p>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（神戸市</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中央区浜辺通</a:t>
            </a:r>
            <a:r>
              <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rPr>
              <a:t>5-1-14</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ポートライナー線「貿易センター駅」より徒歩２分</a:t>
            </a:r>
          </a:p>
          <a:p>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・ＪＲ</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「三ノ宮駅」より徒歩１２分</a:t>
            </a:r>
          </a:p>
        </p:txBody>
      </p:sp>
      <p:sp>
        <p:nvSpPr>
          <p:cNvPr id="19" name="Rectangle 4"/>
          <p:cNvSpPr>
            <a:spLocks noChangeArrowheads="1"/>
          </p:cNvSpPr>
          <p:nvPr/>
        </p:nvSpPr>
        <p:spPr bwMode="auto">
          <a:xfrm>
            <a:off x="89991" y="16062"/>
            <a:ext cx="6858000" cy="220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3" rIns="91402" bIns="190362" anchor="ctr">
            <a:spAutoFit/>
          </a:bodyPr>
          <a:lstStyle>
            <a:lvl1pPr>
              <a:spcBef>
                <a:spcPct val="20000"/>
              </a:spcBef>
              <a:buChar char="•"/>
              <a:tabLst>
                <a:tab pos="2754313" algn="l"/>
              </a:tabLst>
              <a:defRPr kumimoji="1" sz="3200">
                <a:solidFill>
                  <a:schemeClr val="tx1"/>
                </a:solidFill>
                <a:latin typeface="Times New Roman" pitchFamily="18" charset="0"/>
                <a:ea typeface="ＭＳ Ｐゴシック" pitchFamily="50" charset="-128"/>
              </a:defRPr>
            </a:lvl1pPr>
            <a:lvl2pPr marL="742950" indent="-285750">
              <a:spcBef>
                <a:spcPct val="20000"/>
              </a:spcBef>
              <a:buChar char="–"/>
              <a:tabLst>
                <a:tab pos="2754313" algn="l"/>
              </a:tabLst>
              <a:defRPr kumimoji="1" sz="2800">
                <a:solidFill>
                  <a:schemeClr val="tx1"/>
                </a:solidFill>
                <a:latin typeface="Times New Roman" pitchFamily="18" charset="0"/>
                <a:ea typeface="ＭＳ Ｐゴシック" pitchFamily="50" charset="-128"/>
              </a:defRPr>
            </a:lvl2pPr>
            <a:lvl3pPr marL="1143000" indent="-228600">
              <a:spcBef>
                <a:spcPct val="20000"/>
              </a:spcBef>
              <a:buChar char="•"/>
              <a:tabLst>
                <a:tab pos="2754313" algn="l"/>
              </a:tabLst>
              <a:defRPr kumimoji="1" sz="2400">
                <a:solidFill>
                  <a:schemeClr val="tx1"/>
                </a:solidFill>
                <a:latin typeface="Times New Roman" pitchFamily="18" charset="0"/>
                <a:ea typeface="ＭＳ Ｐゴシック" pitchFamily="50" charset="-128"/>
              </a:defRPr>
            </a:lvl3pPr>
            <a:lvl4pPr marL="16002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4pPr>
            <a:lvl5pPr marL="20574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9pPr>
          </a:lstStyle>
          <a:p>
            <a:pPr algn="ctr">
              <a:spcBef>
                <a:spcPct val="0"/>
              </a:spcBef>
              <a:buNone/>
            </a:pPr>
            <a:r>
              <a:rPr lang="ja-JP" altLang="en-US" sz="1600" b="1" i="1" u="sng" dirty="0">
                <a:latin typeface="メイリオ" panose="020B0604030504040204" pitchFamily="50" charset="-128"/>
                <a:ea typeface="メイリオ" panose="020B0604030504040204" pitchFamily="50" charset="-128"/>
              </a:rPr>
              <a:t>お申し込みは</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HP</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FAX</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で</a:t>
            </a:r>
            <a:endPar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spcBef>
                <a:spcPct val="0"/>
              </a:spcBef>
              <a:spcAft>
                <a:spcPts val="0"/>
              </a:spcAft>
              <a:buFontTx/>
              <a:buNone/>
              <a:defRPr/>
            </a:pP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2200"/>
              </a:lnSpc>
              <a:spcBef>
                <a:spcPct val="0"/>
              </a:spcBef>
              <a:spcAft>
                <a:spcPts val="0"/>
              </a:spcAft>
              <a:buFontTx/>
              <a:buNone/>
              <a:defRPr/>
            </a:pPr>
            <a:r>
              <a:rPr lang="ja-JP" altLang="en-US" sz="1400" dirty="0">
                <a:solidFill>
                  <a:srgbClr val="000000"/>
                </a:solidFill>
                <a:latin typeface="メイリオ" panose="020B0604030504040204" pitchFamily="50" charset="-128"/>
                <a:ea typeface="メイリオ" panose="020B0604030504040204" pitchFamily="50" charset="-128"/>
                <a:cs typeface="Times New Roman" pitchFamily="18" charset="0"/>
              </a:rPr>
              <a:t>★お申し込み先</a:t>
            </a:r>
            <a:endParaRPr lang="en-US" altLang="ja-JP" sz="14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nSpc>
                <a:spcPts val="2200"/>
              </a:lnSpc>
              <a:spcBef>
                <a:spcPct val="0"/>
              </a:spcBef>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rPr>
              <a:t>HP</a:t>
            </a:r>
            <a:r>
              <a:rPr lang="ja-JP" altLang="en-US" sz="1200" dirty="0" smtClean="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hlinkClick r:id="rId3"/>
              </a:rPr>
              <a:t>https://www.kobe-obc.lg.jp/news/1661</a:t>
            </a:r>
            <a:r>
              <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hlinkClick r:id="rId3"/>
              </a:rPr>
              <a:t>/</a:t>
            </a:r>
            <a:endPar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endParaRPr>
          </a:p>
          <a:p>
            <a:pPr>
              <a:lnSpc>
                <a:spcPts val="2200"/>
              </a:lnSpc>
              <a:spcBef>
                <a:spcPct val="0"/>
              </a:spcBef>
              <a:buNone/>
              <a:defRPr/>
            </a:pPr>
            <a:r>
              <a:rPr lang="ja-JP" altLang="en-US" sz="1200" dirty="0" smtClean="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200" dirty="0" smtClean="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hlinkClick r:id="rId4"/>
              </a:rPr>
              <a:t>asia-biz@office.city.kobe.lg.jp</a:t>
            </a:r>
            <a:endPar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2200"/>
              </a:lnSpc>
              <a:spcBef>
                <a:spcPct val="0"/>
              </a:spcBef>
              <a:spcAft>
                <a:spcPts val="0"/>
              </a:spcAft>
              <a:buFontTx/>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FAX</a:t>
            </a: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：０７８－２３１－０２５６</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1000"/>
              </a:lnSpc>
              <a:spcBef>
                <a:spcPct val="0"/>
              </a:spcBef>
              <a:spcAft>
                <a:spcPts val="0"/>
              </a:spcAft>
              <a:buFontTx/>
              <a:buNone/>
              <a:defRPr/>
            </a:pPr>
            <a:endParaRPr lang="en-US" altLang="ja-JP" sz="14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gn="ctr">
              <a:spcBef>
                <a:spcPct val="0"/>
              </a:spcBef>
              <a:buNone/>
            </a:pPr>
            <a:r>
              <a:rPr lang="ja-JP" altLang="en-US"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申込み</a:t>
            </a: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締切</a:t>
            </a:r>
            <a:r>
              <a:rPr lang="ja-JP" altLang="en-US"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2024</a:t>
            </a:r>
            <a:r>
              <a:rPr lang="ja-JP" altLang="en-US"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年２月</a:t>
            </a:r>
            <a:r>
              <a:rPr lang="en-US" altLang="ja-JP" sz="1800" u="sng" dirty="0">
                <a:solidFill>
                  <a:srgbClr val="000000"/>
                </a:solidFill>
                <a:latin typeface="メイリオ" panose="020B0604030504040204" pitchFamily="50" charset="-128"/>
                <a:ea typeface="メイリオ" panose="020B0604030504040204" pitchFamily="50" charset="-128"/>
                <a:cs typeface="Times New Roman" pitchFamily="18" charset="0"/>
              </a:rPr>
              <a:t>29</a:t>
            </a:r>
            <a:r>
              <a:rPr lang="ja-JP" altLang="en-US"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日（木）</a:t>
            </a:r>
            <a:endPar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endParaRPr>
          </a:p>
        </p:txBody>
      </p:sp>
      <p:sp>
        <p:nvSpPr>
          <p:cNvPr id="21" name="角丸四角形吹き出し 20"/>
          <p:cNvSpPr/>
          <p:nvPr/>
        </p:nvSpPr>
        <p:spPr>
          <a:xfrm>
            <a:off x="5719378" y="555817"/>
            <a:ext cx="1021990" cy="524055"/>
          </a:xfrm>
          <a:prstGeom prst="wedgeRoundRectCallout">
            <a:avLst>
              <a:gd name="adj1" fmla="val -62301"/>
              <a:gd name="adj2" fmla="val -2173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36000"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参加申込みは、コチラから</a:t>
            </a:r>
          </a:p>
        </p:txBody>
      </p:sp>
      <p:sp>
        <p:nvSpPr>
          <p:cNvPr id="22" name="正方形/長方形 21"/>
          <p:cNvSpPr/>
          <p:nvPr/>
        </p:nvSpPr>
        <p:spPr>
          <a:xfrm>
            <a:off x="184154" y="2066012"/>
            <a:ext cx="6570773" cy="1015661"/>
          </a:xfrm>
          <a:prstGeom prst="rect">
            <a:avLst/>
          </a:prstGeom>
        </p:spPr>
        <p:txBody>
          <a:bodyPr wrap="square" lIns="91437" tIns="45719" rIns="91437" bIns="45719">
            <a:spAutoFit/>
          </a:bodyPr>
          <a:lstStyle/>
          <a:p>
            <a:pPr>
              <a:lnSpc>
                <a:spcPts val="1200"/>
              </a:lnSpc>
              <a:defRPr/>
            </a:pPr>
            <a:r>
              <a:rPr lang="ja-JP" altLang="en-US" sz="1000" dirty="0">
                <a:latin typeface="メイリオ" panose="020B0604030504040204" pitchFamily="50" charset="-128"/>
                <a:ea typeface="メイリオ" panose="020B0604030504040204" pitchFamily="50" charset="-128"/>
              </a:rPr>
              <a:t>○申込については、先着順とさせていただきます。</a:t>
            </a:r>
            <a:endParaRPr lang="en-US" altLang="ja-JP" sz="1000" dirty="0">
              <a:latin typeface="+mj-ea"/>
              <a:ea typeface="+mj-ea"/>
            </a:endParaRPr>
          </a:p>
          <a:p>
            <a:pPr>
              <a:lnSpc>
                <a:spcPts val="1200"/>
              </a:lnSpc>
              <a:defRPr/>
            </a:pPr>
            <a:r>
              <a:rPr lang="ja-JP" altLang="en-US" sz="1000" dirty="0">
                <a:latin typeface="メイリオ" panose="020B0604030504040204" pitchFamily="50" charset="-128"/>
                <a:ea typeface="メイリオ" panose="020B0604030504040204" pitchFamily="50" charset="-128"/>
              </a:rPr>
              <a:t>○申込者数が定員を大幅に超えた場合はお断りさせていただくこともございますのでご容赦下さい。　　</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b="1" dirty="0">
                <a:solidFill>
                  <a:srgbClr val="FF0000"/>
                </a:solidFill>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参加証は発行いたしません。お断りさせていただく場合のみ、当方よりご連絡を致します。</a:t>
            </a:r>
            <a:r>
              <a:rPr lang="en-US" altLang="ja-JP" sz="1000" dirty="0">
                <a:latin typeface="メイリオ" panose="020B0604030504040204" pitchFamily="50" charset="-128"/>
                <a:ea typeface="メイリオ" panose="020B0604030504040204" pitchFamily="50" charset="-128"/>
              </a:rPr>
              <a:t>)</a:t>
            </a:r>
          </a:p>
          <a:p>
            <a:pPr>
              <a:lnSpc>
                <a:spcPts val="1200"/>
              </a:lnSpc>
              <a:defRPr/>
            </a:pPr>
            <a:r>
              <a:rPr lang="ja-JP" altLang="en-US" sz="1000" dirty="0">
                <a:latin typeface="メイリオ" panose="020B0604030504040204" pitchFamily="50" charset="-128"/>
                <a:ea typeface="メイリオ" panose="020B0604030504040204" pitchFamily="50" charset="-128"/>
              </a:rPr>
              <a:t>○発熱や体調不良等の方は、受講を控えてください。</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○申込時に</a:t>
            </a:r>
            <a:r>
              <a:rPr lang="ja-JP" altLang="ja-JP" sz="1000" dirty="0">
                <a:latin typeface="メイリオ" panose="020B0604030504040204" pitchFamily="50" charset="-128"/>
                <a:ea typeface="メイリオ" panose="020B0604030504040204" pitchFamily="50" charset="-128"/>
              </a:rPr>
              <a:t>ご記入いただいた情報は、セミナー運営・管理のために利用し、他の目的には使用</a:t>
            </a:r>
            <a:r>
              <a:rPr lang="ja-JP" altLang="en-US" sz="1000" dirty="0">
                <a:latin typeface="メイリオ" panose="020B0604030504040204" pitchFamily="50" charset="-128"/>
                <a:ea typeface="メイリオ" panose="020B0604030504040204" pitchFamily="50" charset="-128"/>
              </a:rPr>
              <a:t>致し</a:t>
            </a:r>
            <a:r>
              <a:rPr lang="ja-JP" altLang="ja-JP" sz="1000" dirty="0">
                <a:latin typeface="メイリオ" panose="020B0604030504040204" pitchFamily="50" charset="-128"/>
                <a:ea typeface="メイリオ" panose="020B0604030504040204" pitchFamily="50" charset="-128"/>
              </a:rPr>
              <a:t>ません</a:t>
            </a:r>
            <a:r>
              <a:rPr lang="ja-JP" altLang="ja-JP" sz="1000" dirty="0" smtClean="0">
                <a:latin typeface="メイリオ" panose="020B0604030504040204" pitchFamily="50" charset="-128"/>
                <a:ea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endParaRPr>
          </a:p>
          <a:p>
            <a:pPr>
              <a:lnSpc>
                <a:spcPts val="1200"/>
              </a:lnSpc>
              <a:defRPr/>
            </a:pPr>
            <a:r>
              <a:rPr lang="ja-JP" altLang="en-US" sz="1000" dirty="0" smtClean="0">
                <a:latin typeface="メイリオ" panose="020B0604030504040204" pitchFamily="50" charset="-128"/>
                <a:ea typeface="メイリオ" panose="020B0604030504040204" pitchFamily="50" charset="-128"/>
              </a:rPr>
              <a:t>〇営業</a:t>
            </a:r>
            <a:r>
              <a:rPr lang="ja-JP" altLang="en-US" sz="1000" dirty="0">
                <a:latin typeface="メイリオ" panose="020B0604030504040204" pitchFamily="50" charset="-128"/>
                <a:ea typeface="メイリオ" panose="020B0604030504040204" pitchFamily="50" charset="-128"/>
              </a:rPr>
              <a:t>行為はご遠慮ください</a:t>
            </a:r>
            <a:r>
              <a:rPr lang="ja-JP" altLang="en-US" sz="1000" dirty="0" smtClean="0">
                <a:latin typeface="メイリオ" panose="020B0604030504040204" pitchFamily="50" charset="-128"/>
                <a:ea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endParaRPr>
          </a:p>
        </p:txBody>
      </p:sp>
      <p:sp>
        <p:nvSpPr>
          <p:cNvPr id="23" name="Rectangle 37"/>
          <p:cNvSpPr>
            <a:spLocks noChangeArrowheads="1"/>
          </p:cNvSpPr>
          <p:nvPr/>
        </p:nvSpPr>
        <p:spPr bwMode="auto">
          <a:xfrm>
            <a:off x="301188" y="3340509"/>
            <a:ext cx="6339333" cy="419301"/>
          </a:xfrm>
          <a:prstGeom prst="rect">
            <a:avLst/>
          </a:prstGeom>
          <a:no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wrap="none" lIns="82912" tIns="108000" rIns="82912" bIns="41455" anchor="ctr"/>
          <a:lstStyle>
            <a:lvl1pPr algn="l" eaLnBrk="0" hangingPunct="0">
              <a:spcBef>
                <a:spcPct val="20000"/>
              </a:spcBef>
              <a:buChar char="•"/>
              <a:defRPr kumimoji="1" sz="36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30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3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3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9pPr>
          </a:lstStyle>
          <a:p>
            <a:pPr algn="ctr" defTabSz="720000">
              <a:spcBef>
                <a:spcPts val="0"/>
              </a:spcBef>
              <a:buNone/>
              <a:defRPr/>
            </a:pPr>
            <a:r>
              <a:rPr lang="ja-JP" altLang="en-US" sz="1600" dirty="0">
                <a:uFill>
                  <a:solidFill>
                    <a:srgbClr val="0070C0"/>
                  </a:solidFill>
                </a:uFill>
                <a:latin typeface="メイリオ" panose="020B0604030504040204" pitchFamily="50" charset="-128"/>
                <a:ea typeface="メイリオ" panose="020B0604030504040204" pitchFamily="50" charset="-128"/>
              </a:rPr>
              <a:t>外国人労働者の雇用に関する法的</a:t>
            </a:r>
            <a:r>
              <a:rPr lang="ja-JP" altLang="en-US" sz="1600" dirty="0" smtClean="0">
                <a:uFill>
                  <a:solidFill>
                    <a:srgbClr val="0070C0"/>
                  </a:solidFill>
                </a:uFill>
                <a:latin typeface="メイリオ" panose="020B0604030504040204" pitchFamily="50" charset="-128"/>
                <a:ea typeface="メイリオ" panose="020B0604030504040204" pitchFamily="50" charset="-128"/>
              </a:rPr>
              <a:t>ポイント</a:t>
            </a:r>
            <a:endParaRPr lang="ja-JP" altLang="en-US" sz="1600" dirty="0">
              <a:uFill>
                <a:solidFill>
                  <a:srgbClr val="0070C0"/>
                </a:solidFill>
              </a:uFill>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89991" y="7797102"/>
            <a:ext cx="2830025" cy="1203333"/>
          </a:xfrm>
          <a:prstGeom prst="rect">
            <a:avLst/>
          </a:prstGeom>
          <a:noFill/>
        </p:spPr>
        <p:txBody>
          <a:bodyPr wrap="square" rtlCol="0">
            <a:noAutofit/>
          </a:bodyPr>
          <a:lstStyle/>
          <a:p>
            <a:r>
              <a:rPr lang="ja-JP" altLang="en-US" sz="1200" b="1" dirty="0" smtClean="0">
                <a:solidFill>
                  <a:schemeClr val="tx2"/>
                </a:solidFill>
                <a:latin typeface="メイリオ" panose="020B0604030504040204" pitchFamily="50" charset="-128"/>
                <a:ea typeface="メイリオ" panose="020B0604030504040204" pitchFamily="50" charset="-128"/>
              </a:rPr>
              <a:t>■</a:t>
            </a:r>
            <a:r>
              <a:rPr lang="ja-JP" altLang="en-US" sz="1200" b="1" u="sng" dirty="0" smtClean="0">
                <a:solidFill>
                  <a:schemeClr val="tx2"/>
                </a:solidFill>
                <a:latin typeface="メイリオ" panose="020B0604030504040204" pitchFamily="50" charset="-128"/>
                <a:ea typeface="メイリオ" panose="020B0604030504040204" pitchFamily="50" charset="-128"/>
              </a:rPr>
              <a:t>お問い合わせ先</a:t>
            </a:r>
            <a:r>
              <a:rPr lang="ja-JP" altLang="en-US" sz="1200" b="1" dirty="0">
                <a:solidFill>
                  <a:schemeClr val="tx2"/>
                </a:solidFill>
                <a:latin typeface="メイリオ" panose="020B0604030504040204" pitchFamily="50" charset="-128"/>
                <a:ea typeface="メイリオ" panose="020B0604030504040204" pitchFamily="50" charset="-128"/>
              </a:rPr>
              <a:t>　</a:t>
            </a:r>
            <a:endParaRPr lang="en-US" altLang="ja-JP" sz="1200" b="1" dirty="0">
              <a:solidFill>
                <a:schemeClr val="tx2"/>
              </a:solidFill>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神戸市海外ビジネスセンター</a:t>
            </a:r>
            <a:endParaRPr lang="en-US" altLang="ja-JP" sz="12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（神戸市経済観光局）</a:t>
            </a:r>
            <a:endParaRPr lang="en-US" altLang="ja-JP" sz="1100" dirty="0">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000"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000"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000" dirty="0">
                <a:solidFill>
                  <a:srgbClr val="000000"/>
                </a:solidFill>
                <a:latin typeface="メイリオ" panose="020B0604030504040204" pitchFamily="50" charset="-128"/>
                <a:ea typeface="メイリオ" panose="020B0604030504040204" pitchFamily="50" charset="-128"/>
                <a:cs typeface="Times New Roman" pitchFamily="18" charset="0"/>
                <a:hlinkClick r:id="rId4"/>
              </a:rPr>
              <a:t>asia-biz@office.city.kobe.lg.jp</a:t>
            </a:r>
            <a:endParaRPr lang="en-US" altLang="ja-JP" sz="1000" dirty="0">
              <a:solidFill>
                <a:srgbClr val="000000"/>
              </a:solidFill>
              <a:latin typeface="メイリオ" panose="020B0604030504040204" pitchFamily="50" charset="-128"/>
              <a:ea typeface="メイリオ" panose="020B0604030504040204" pitchFamily="50" charset="-128"/>
              <a:cs typeface="Times New Roman" pitchFamily="18" charset="0"/>
            </a:endParaRPr>
          </a:p>
          <a:p>
            <a:r>
              <a:rPr lang="ja-JP" altLang="en-US" sz="1000" dirty="0">
                <a:latin typeface="メイリオ" panose="020B0604030504040204" pitchFamily="50" charset="-128"/>
                <a:ea typeface="メイリオ" panose="020B0604030504040204" pitchFamily="50" charset="-128"/>
              </a:rPr>
              <a:t> ＴＥＬ　０７８－２３１－０２２２　</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ＦＡＸ　０７８－２３１－０２５６</a:t>
            </a:r>
            <a:endParaRPr kumimoji="1" lang="ja-JP" altLang="en-US" sz="1000" dirty="0">
              <a:latin typeface="メイリオ" panose="020B0604030504040204" pitchFamily="50" charset="-128"/>
              <a:ea typeface="メイリオ" panose="020B0604030504040204" pitchFamily="50" charset="-128"/>
            </a:endParaRPr>
          </a:p>
        </p:txBody>
      </p:sp>
      <p:pic>
        <p:nvPicPr>
          <p:cNvPr id="26" name="Picture 3" descr="\\LS210D3F2\share\庶務事務\広報\ホームページＱＲコード.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8026" y="8777493"/>
            <a:ext cx="757923" cy="75792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LS210D3F2\share\庶務事務\印刷物（リーフレット・ロゴ等）\ロゴマーク（最終版）\A4_PDF_JPG\A4-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186" y="8926139"/>
            <a:ext cx="1894426" cy="6118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表 27"/>
          <p:cNvGraphicFramePr>
            <a:graphicFrameLocks noGrp="1"/>
          </p:cNvGraphicFramePr>
          <p:nvPr>
            <p:extLst>
              <p:ext uri="{D42A27DB-BD31-4B8C-83A1-F6EECF244321}">
                <p14:modId xmlns:p14="http://schemas.microsoft.com/office/powerpoint/2010/main" val="1651227598"/>
              </p:ext>
            </p:extLst>
          </p:nvPr>
        </p:nvGraphicFramePr>
        <p:xfrm>
          <a:off x="301188" y="3914851"/>
          <a:ext cx="6336704" cy="2347516"/>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457498">
                <a:tc>
                  <a:txBody>
                    <a:bodyPr/>
                    <a:lstStyle/>
                    <a:p>
                      <a:pPr algn="l"/>
                      <a:r>
                        <a:rPr kumimoji="1" lang="ja-JP" altLang="en-US" sz="1200" dirty="0">
                          <a:latin typeface="メイリオ" panose="020B0604030504040204" pitchFamily="50" charset="-128"/>
                          <a:ea typeface="メイリオ" panose="020B0604030504040204" pitchFamily="50" charset="-128"/>
                        </a:rPr>
                        <a:t>住　　所</a:t>
                      </a:r>
                    </a:p>
                  </a:txBody>
                  <a:tcPr marT="50403" marB="50403" anchor="ctr"/>
                </a:tc>
                <a:tc>
                  <a:txBody>
                    <a:bodyPr/>
                    <a:lstStyle/>
                    <a:p>
                      <a:endParaRPr kumimoji="1" lang="ja-JP" altLang="en-US" sz="1200" i="1" dirty="0"/>
                    </a:p>
                  </a:txBody>
                  <a:tcPr marT="50403" marB="50403"/>
                </a:tc>
                <a:extLst>
                  <a:ext uri="{0D108BD9-81ED-4DB2-BD59-A6C34878D82A}">
                    <a16:rowId xmlns:a16="http://schemas.microsoft.com/office/drawing/2014/main" val="10000"/>
                  </a:ext>
                </a:extLst>
              </a:tr>
              <a:tr h="369011">
                <a:tc>
                  <a:txBody>
                    <a:bodyPr/>
                    <a:lstStyle/>
                    <a:p>
                      <a:pPr algn="l"/>
                      <a:r>
                        <a:rPr kumimoji="1" lang="ja-JP" altLang="en-US" sz="1200" dirty="0">
                          <a:latin typeface="メイリオ" panose="020B0604030504040204" pitchFamily="50" charset="-128"/>
                          <a:ea typeface="メイリオ" panose="020B0604030504040204" pitchFamily="50" charset="-128"/>
                        </a:rPr>
                        <a:t>企業名・団体名</a:t>
                      </a:r>
                    </a:p>
                  </a:txBody>
                  <a:tcPr marT="50403" marB="50403" anchor="ctr"/>
                </a:tc>
                <a:tc>
                  <a:txBody>
                    <a:bodyPr/>
                    <a:lstStyle/>
                    <a:p>
                      <a:endParaRPr kumimoji="1" lang="ja-JP" altLang="en-US" sz="1200" dirty="0"/>
                    </a:p>
                  </a:txBody>
                  <a:tcPr marT="50403" marB="50403"/>
                </a:tc>
                <a:extLst>
                  <a:ext uri="{0D108BD9-81ED-4DB2-BD59-A6C34878D82A}">
                    <a16:rowId xmlns:a16="http://schemas.microsoft.com/office/drawing/2014/main" val="10001"/>
                  </a:ext>
                </a:extLst>
              </a:tr>
              <a:tr h="369011">
                <a:tc>
                  <a:txBody>
                    <a:bodyPr/>
                    <a:lstStyle/>
                    <a:p>
                      <a:pPr algn="l"/>
                      <a:r>
                        <a:rPr kumimoji="1" lang="ja-JP" altLang="en-US" sz="1200" dirty="0">
                          <a:latin typeface="メイリオ" panose="020B0604030504040204" pitchFamily="50" charset="-128"/>
                          <a:ea typeface="メイリオ" panose="020B0604030504040204" pitchFamily="50" charset="-128"/>
                        </a:rPr>
                        <a:t>参加者役職・お名前</a:t>
                      </a:r>
                    </a:p>
                  </a:txBody>
                  <a:tcPr marT="50403" marB="50403" anchor="ctr"/>
                </a:tc>
                <a:tc>
                  <a:txBody>
                    <a:bodyPr/>
                    <a:lstStyle/>
                    <a:p>
                      <a:r>
                        <a:rPr kumimoji="1" lang="ja-JP" altLang="en-US" sz="1200" dirty="0"/>
                        <a:t>　　　　　　　　　　　　　　　　　　　　　　</a:t>
                      </a:r>
                    </a:p>
                  </a:txBody>
                  <a:tcPr marT="50403" marB="50403"/>
                </a:tc>
                <a:extLst>
                  <a:ext uri="{0D108BD9-81ED-4DB2-BD59-A6C34878D82A}">
                    <a16:rowId xmlns:a16="http://schemas.microsoft.com/office/drawing/2014/main" val="10002"/>
                  </a:ext>
                </a:extLst>
              </a:tr>
              <a:tr h="344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Ｅメール（必須）</a:t>
                      </a:r>
                    </a:p>
                  </a:txBody>
                  <a:tcPr marT="50403" marB="50403" anchor="ctr"/>
                </a:tc>
                <a:tc>
                  <a:txBody>
                    <a:bodyPr/>
                    <a:lstStyle/>
                    <a:p>
                      <a:endParaRPr kumimoji="1" lang="ja-JP" altLang="en-US" sz="1200" dirty="0"/>
                    </a:p>
                  </a:txBody>
                  <a:tcPr marT="50403" marB="50403"/>
                </a:tc>
                <a:extLst>
                  <a:ext uri="{0D108BD9-81ED-4DB2-BD59-A6C34878D82A}">
                    <a16:rowId xmlns:a16="http://schemas.microsoft.com/office/drawing/2014/main" val="10003"/>
                  </a:ext>
                </a:extLst>
              </a:tr>
              <a:tr h="393046">
                <a:tc>
                  <a:txBody>
                    <a:bodyPr/>
                    <a:lstStyle/>
                    <a:p>
                      <a:pPr algn="l"/>
                      <a:r>
                        <a:rPr kumimoji="1" lang="ja-JP" altLang="en-US" sz="1200" dirty="0">
                          <a:latin typeface="メイリオ" panose="020B0604030504040204" pitchFamily="50" charset="-128"/>
                          <a:ea typeface="メイリオ" panose="020B0604030504040204" pitchFamily="50" charset="-128"/>
                        </a:rPr>
                        <a:t>電話</a:t>
                      </a:r>
                    </a:p>
                  </a:txBody>
                  <a:tcPr marT="50403" marB="50403" anchor="ctr"/>
                </a:tc>
                <a:tc>
                  <a:txBody>
                    <a:bodyPr/>
                    <a:lstStyle/>
                    <a:p>
                      <a:endParaRPr kumimoji="1" lang="ja-JP" altLang="en-US" sz="1200" dirty="0"/>
                    </a:p>
                  </a:txBody>
                  <a:tcPr marT="50403" marB="50403"/>
                </a:tc>
                <a:extLst>
                  <a:ext uri="{0D108BD9-81ED-4DB2-BD59-A6C34878D82A}">
                    <a16:rowId xmlns:a16="http://schemas.microsoft.com/office/drawing/2014/main" val="10004"/>
                  </a:ext>
                </a:extLst>
              </a:tr>
              <a:tr h="413973">
                <a:tc>
                  <a:txBody>
                    <a:bodyPr/>
                    <a:lstStyle/>
                    <a:p>
                      <a:pPr algn="l"/>
                      <a:r>
                        <a:rPr kumimoji="1" lang="ja-JP" altLang="en-US" sz="1200" dirty="0">
                          <a:latin typeface="メイリオ" panose="020B0604030504040204" pitchFamily="50" charset="-128"/>
                          <a:ea typeface="メイリオ" panose="020B0604030504040204" pitchFamily="50" charset="-128"/>
                        </a:rPr>
                        <a:t>ＦＡＸ</a:t>
                      </a:r>
                    </a:p>
                  </a:txBody>
                  <a:tcPr marT="50403" marB="50403" anchor="ctr"/>
                </a:tc>
                <a:tc>
                  <a:txBody>
                    <a:bodyPr/>
                    <a:lstStyle/>
                    <a:p>
                      <a:endParaRPr kumimoji="1" lang="ja-JP" altLang="en-US" sz="1200" dirty="0"/>
                    </a:p>
                  </a:txBody>
                  <a:tcPr marT="50403" marB="50403"/>
                </a:tc>
                <a:extLst>
                  <a:ext uri="{0D108BD9-81ED-4DB2-BD59-A6C34878D82A}">
                    <a16:rowId xmlns:a16="http://schemas.microsoft.com/office/drawing/2014/main" val="10005"/>
                  </a:ext>
                </a:extLst>
              </a:tr>
            </a:tbl>
          </a:graphicData>
        </a:graphic>
      </p:graphicFrame>
      <p:pic>
        <p:nvPicPr>
          <p:cNvPr id="13" name="図 12"/>
          <p:cNvPicPr>
            <a:picLocks noChangeAspect="1"/>
          </p:cNvPicPr>
          <p:nvPr/>
        </p:nvPicPr>
        <p:blipFill>
          <a:blip r:embed="rId7"/>
          <a:stretch>
            <a:fillRect/>
          </a:stretch>
        </p:blipFill>
        <p:spPr>
          <a:xfrm>
            <a:off x="3870796" y="6606803"/>
            <a:ext cx="2729946" cy="2808312"/>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6651" y="342107"/>
            <a:ext cx="936104" cy="96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6151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4562</TotalTime>
  <Words>1025</Words>
  <Application>Microsoft Office PowerPoint</Application>
  <PresentationFormat>ユーザー設定</PresentationFormat>
  <Paragraphs>87</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ＭＳ Ｐゴシック</vt:lpstr>
      <vt:lpstr>ＭＳ ゴシック</vt:lpstr>
      <vt:lpstr>ＭＳ 明朝</vt:lpstr>
      <vt:lpstr>メイリオ</vt:lpstr>
      <vt:lpstr>Arial</vt:lpstr>
      <vt:lpstr>Calibri</vt:lpstr>
      <vt:lpstr>Century</vt:lpstr>
      <vt:lpstr>Times New Roman</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中小企業のための法務勉強会</dc:title>
  <dc:creator>Administrator</dc:creator>
  <cp:lastModifiedBy>夏目 尚実</cp:lastModifiedBy>
  <cp:revision>493</cp:revision>
  <cp:lastPrinted>2022-09-14T00:07:42Z</cp:lastPrinted>
  <dcterms:created xsi:type="dcterms:W3CDTF">2014-02-28T06:32:11Z</dcterms:created>
  <dcterms:modified xsi:type="dcterms:W3CDTF">2024-01-26T08:14:09Z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b85ecb2-a6cb-4b76-bcbd-1c2ea4df0cd9_Enabled">
    <vt:lpwstr>False</vt:lpwstr>
  </property>
  <property fmtid="{D5CDD505-2E9C-101B-9397-08002B2CF9AE}" pid="3" name="MSIP_Label_1b85ecb2-a6cb-4b76-bcbd-1c2ea4df0cd9_SiteId">
    <vt:lpwstr>6f15ba8c-27c6-44f1-98fb-38c43daa773c</vt:lpwstr>
  </property>
  <property fmtid="{D5CDD505-2E9C-101B-9397-08002B2CF9AE}" pid="4" name="MSIP_Label_1b85ecb2-a6cb-4b76-bcbd-1c2ea4df0cd9_Owner">
    <vt:lpwstr>okawa-takuro@inpit.go.jp</vt:lpwstr>
  </property>
  <property fmtid="{D5CDD505-2E9C-101B-9397-08002B2CF9AE}" pid="5" name="MSIP_Label_1b85ecb2-a6cb-4b76-bcbd-1c2ea4df0cd9_SetDate">
    <vt:lpwstr>2021-02-12T04:47:22.1049587Z</vt:lpwstr>
  </property>
  <property fmtid="{D5CDD505-2E9C-101B-9397-08002B2CF9AE}" pid="6" name="MSIP_Label_1b85ecb2-a6cb-4b76-bcbd-1c2ea4df0cd9_Name">
    <vt:lpwstr>暗号化ラベル</vt:lpwstr>
  </property>
  <property fmtid="{D5CDD505-2E9C-101B-9397-08002B2CF9AE}" pid="7" name="MSIP_Label_1b85ecb2-a6cb-4b76-bcbd-1c2ea4df0cd9_Application">
    <vt:lpwstr>Microsoft Azure Information Protection</vt:lpwstr>
  </property>
  <property fmtid="{D5CDD505-2E9C-101B-9397-08002B2CF9AE}" pid="8" name="MSIP_Label_1b85ecb2-a6cb-4b76-bcbd-1c2ea4df0cd9_ActionId">
    <vt:lpwstr>5c0c98d5-3065-4c23-ab53-00f8005e1891</vt:lpwstr>
  </property>
  <property fmtid="{D5CDD505-2E9C-101B-9397-08002B2CF9AE}" pid="9" name="MSIP_Label_1b85ecb2-a6cb-4b76-bcbd-1c2ea4df0cd9_Extended_MSFT_Method">
    <vt:lpwstr>Automatic</vt:lpwstr>
  </property>
</Properties>
</file>